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9" r:id="rId2"/>
    <p:sldId id="397" r:id="rId3"/>
    <p:sldId id="366" r:id="rId4"/>
    <p:sldId id="477" r:id="rId5"/>
    <p:sldId id="480" r:id="rId6"/>
    <p:sldId id="481" r:id="rId7"/>
    <p:sldId id="482" r:id="rId8"/>
    <p:sldId id="484" r:id="rId9"/>
    <p:sldId id="487" r:id="rId10"/>
    <p:sldId id="485" r:id="rId11"/>
    <p:sldId id="494" r:id="rId12"/>
    <p:sldId id="495" r:id="rId13"/>
    <p:sldId id="497" r:id="rId14"/>
    <p:sldId id="502" r:id="rId15"/>
    <p:sldId id="471" r:id="rId16"/>
    <p:sldId id="500" r:id="rId17"/>
    <p:sldId id="501" r:id="rId18"/>
    <p:sldId id="499" r:id="rId19"/>
    <p:sldId id="498" r:id="rId20"/>
    <p:sldId id="488" r:id="rId21"/>
    <p:sldId id="452" r:id="rId22"/>
    <p:sldId id="489" r:id="rId23"/>
    <p:sldId id="490" r:id="rId24"/>
    <p:sldId id="493" r:id="rId25"/>
    <p:sldId id="472" r:id="rId26"/>
    <p:sldId id="491" r:id="rId27"/>
    <p:sldId id="503" r:id="rId28"/>
    <p:sldId id="473" r:id="rId29"/>
    <p:sldId id="504" r:id="rId30"/>
    <p:sldId id="506" r:id="rId31"/>
    <p:sldId id="474" r:id="rId32"/>
    <p:sldId id="507" r:id="rId33"/>
    <p:sldId id="508" r:id="rId34"/>
    <p:sldId id="476" r:id="rId35"/>
    <p:sldId id="510" r:id="rId36"/>
    <p:sldId id="349" r:id="rId37"/>
  </p:sldIdLst>
  <p:sldSz cx="17602200" cy="9906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6E5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24" userDrawn="1">
          <p15:clr>
            <a:srgbClr val="A4A3A4"/>
          </p15:clr>
        </p15:guide>
        <p15:guide id="2" pos="82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B9C9F"/>
    <a:srgbClr val="6D6E71"/>
    <a:srgbClr val="898176"/>
    <a:srgbClr val="3F4348"/>
    <a:srgbClr val="1A9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CDCD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D1E3CE"/>
          </a:solidFill>
        </a:fill>
      </a:tcStyle>
    </a:wholeTbl>
    <a:band2H>
      <a:tcTxStyle/>
      <a:tcStyle>
        <a:tcBdr/>
        <a:fill>
          <a:solidFill>
            <a:srgbClr val="EAF2E8"/>
          </a:solidFill>
        </a:fill>
      </a:tcStyle>
    </a:band2H>
    <a:firstCol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E0EDFF"/>
          </a:solidFill>
        </a:fill>
      </a:tcStyle>
    </a:wholeTbl>
    <a:band2H>
      <a:tcTxStyle/>
      <a:tcStyle>
        <a:tcBdr/>
        <a:fill>
          <a:solidFill>
            <a:srgbClr val="F0F6FF"/>
          </a:solidFill>
        </a:fill>
      </a:tcStyle>
    </a:band2H>
    <a:firstCol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EFA"/>
          </a:solidFill>
        </a:fill>
      </a:tcStyle>
    </a:wholeTbl>
    <a:band2H>
      <a:tcTxStyle/>
      <a:tcStyle>
        <a:tcBdr/>
        <a:fill>
          <a:solidFill>
            <a:srgbClr val="FFFFFE"/>
          </a:solidFill>
        </a:fill>
      </a:tcStyle>
    </a:band2H>
    <a:firstCol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A96E5"/>
        </a:fontRef>
        <a:srgbClr val="1A96E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A96E5"/>
              </a:solidFill>
              <a:prstDash val="solid"/>
              <a:round/>
            </a:ln>
          </a:top>
          <a:bottom>
            <a:ln w="254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E"/>
          </a:solidFill>
        </a:fill>
      </a:tcStyle>
    </a:lastRow>
    <a:fir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A96E5"/>
              </a:solidFill>
              <a:prstDash val="solid"/>
              <a:round/>
            </a:ln>
          </a:top>
          <a:bottom>
            <a:ln w="254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CBDCF5"/>
          </a:solidFill>
        </a:fill>
      </a:tcStyle>
    </a:wholeTbl>
    <a:band2H>
      <a:tcTxStyle/>
      <a:tcStyle>
        <a:tcBdr/>
        <a:fill>
          <a:solidFill>
            <a:srgbClr val="E7EEFA"/>
          </a:solidFill>
        </a:fill>
      </a:tcStyle>
    </a:band2H>
    <a:firstCol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1A96E5"/>
          </a:solidFill>
        </a:fill>
      </a:tcStyle>
    </a:firstCol>
    <a:la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1A96E5"/>
          </a:solidFill>
        </a:fill>
      </a:tcStyle>
    </a:lastRow>
    <a:firstRow>
      <a:tcTxStyle b="on" i="off">
        <a:fontRef idx="maj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1A96E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1A96E5"/>
              </a:solidFill>
              <a:prstDash val="solid"/>
              <a:round/>
            </a:ln>
          </a:left>
          <a:right>
            <a:ln w="12700" cap="flat">
              <a:solidFill>
                <a:srgbClr val="1A96E5"/>
              </a:solidFill>
              <a:prstDash val="solid"/>
              <a:round/>
            </a:ln>
          </a:right>
          <a:top>
            <a:ln w="12700" cap="flat">
              <a:solidFill>
                <a:srgbClr val="1A96E5"/>
              </a:solidFill>
              <a:prstDash val="solid"/>
              <a:round/>
            </a:ln>
          </a:top>
          <a:bottom>
            <a:ln w="127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solidFill>
                <a:srgbClr val="1A96E5"/>
              </a:solidFill>
              <a:prstDash val="solid"/>
              <a:round/>
            </a:ln>
          </a:insideH>
          <a:insideV>
            <a:ln w="12700" cap="flat">
              <a:solidFill>
                <a:srgbClr val="1A96E5"/>
              </a:solidFill>
              <a:prstDash val="solid"/>
              <a:round/>
            </a:ln>
          </a:insideV>
        </a:tcBdr>
        <a:fill>
          <a:solidFill>
            <a:srgbClr val="1A96E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1A96E5"/>
              </a:solidFill>
              <a:prstDash val="solid"/>
              <a:round/>
            </a:ln>
          </a:left>
          <a:right>
            <a:ln w="12700" cap="flat">
              <a:solidFill>
                <a:srgbClr val="1A96E5"/>
              </a:solidFill>
              <a:prstDash val="solid"/>
              <a:round/>
            </a:ln>
          </a:right>
          <a:top>
            <a:ln w="12700" cap="flat">
              <a:solidFill>
                <a:srgbClr val="1A96E5"/>
              </a:solidFill>
              <a:prstDash val="solid"/>
              <a:round/>
            </a:ln>
          </a:top>
          <a:bottom>
            <a:ln w="127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solidFill>
                <a:srgbClr val="1A96E5"/>
              </a:solidFill>
              <a:prstDash val="solid"/>
              <a:round/>
            </a:ln>
          </a:insideH>
          <a:insideV>
            <a:ln w="12700" cap="flat">
              <a:solidFill>
                <a:srgbClr val="1A96E5"/>
              </a:solidFill>
              <a:prstDash val="solid"/>
              <a:round/>
            </a:ln>
          </a:insideV>
        </a:tcBdr>
        <a:fill>
          <a:solidFill>
            <a:srgbClr val="1A96E5">
              <a:alpha val="20000"/>
            </a:srgbClr>
          </a:solidFill>
        </a:fill>
      </a:tcStyle>
    </a:firstCol>
    <a:lastRow>
      <a:tcTxStyle b="on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1A96E5"/>
              </a:solidFill>
              <a:prstDash val="solid"/>
              <a:round/>
            </a:ln>
          </a:left>
          <a:right>
            <a:ln w="12700" cap="flat">
              <a:solidFill>
                <a:srgbClr val="1A96E5"/>
              </a:solidFill>
              <a:prstDash val="solid"/>
              <a:round/>
            </a:ln>
          </a:right>
          <a:top>
            <a:ln w="50800" cap="flat">
              <a:solidFill>
                <a:srgbClr val="1A96E5"/>
              </a:solidFill>
              <a:prstDash val="solid"/>
              <a:round/>
            </a:ln>
          </a:top>
          <a:bottom>
            <a:ln w="127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solidFill>
                <a:srgbClr val="1A96E5"/>
              </a:solidFill>
              <a:prstDash val="solid"/>
              <a:round/>
            </a:ln>
          </a:insideH>
          <a:insideV>
            <a:ln w="12700" cap="flat">
              <a:solidFill>
                <a:srgbClr val="1A96E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A96E5"/>
        </a:fontRef>
        <a:srgbClr val="1A96E5"/>
      </a:tcTxStyle>
      <a:tcStyle>
        <a:tcBdr>
          <a:left>
            <a:ln w="12700" cap="flat">
              <a:solidFill>
                <a:srgbClr val="1A96E5"/>
              </a:solidFill>
              <a:prstDash val="solid"/>
              <a:round/>
            </a:ln>
          </a:left>
          <a:right>
            <a:ln w="12700" cap="flat">
              <a:solidFill>
                <a:srgbClr val="1A96E5"/>
              </a:solidFill>
              <a:prstDash val="solid"/>
              <a:round/>
            </a:ln>
          </a:right>
          <a:top>
            <a:ln w="12700" cap="flat">
              <a:solidFill>
                <a:srgbClr val="1A96E5"/>
              </a:solidFill>
              <a:prstDash val="solid"/>
              <a:round/>
            </a:ln>
          </a:top>
          <a:bottom>
            <a:ln w="25400" cap="flat">
              <a:solidFill>
                <a:srgbClr val="1A96E5"/>
              </a:solidFill>
              <a:prstDash val="solid"/>
              <a:round/>
            </a:ln>
          </a:bottom>
          <a:insideH>
            <a:ln w="12700" cap="flat">
              <a:solidFill>
                <a:srgbClr val="1A96E5"/>
              </a:solidFill>
              <a:prstDash val="solid"/>
              <a:round/>
            </a:ln>
          </a:insideH>
          <a:insideV>
            <a:ln w="12700" cap="flat">
              <a:solidFill>
                <a:srgbClr val="1A96E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94697"/>
  </p:normalViewPr>
  <p:slideViewPr>
    <p:cSldViewPr snapToObjects="1">
      <p:cViewPr varScale="1">
        <p:scale>
          <a:sx n="26" d="100"/>
          <a:sy n="26" d="100"/>
        </p:scale>
        <p:origin x="940" y="24"/>
      </p:cViewPr>
      <p:guideLst>
        <p:guide orient="horz" pos="4424"/>
        <p:guide pos="82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D9249-F4A2-6C48-8EE6-02F1B76576FE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80ED7-ACFB-104A-A70B-7CC1AD231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15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50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92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506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71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7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5016411" y="8791632"/>
            <a:ext cx="7560839" cy="50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info@kubrava.com  | </a:t>
            </a:r>
            <a:r>
              <a:rPr lang="en-US" sz="2000" b="0" baseline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 </a:t>
            </a:r>
            <a:r>
              <a:rPr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www.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kubrava</a:t>
            </a:r>
            <a:r>
              <a:rPr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.com</a:t>
            </a:r>
          </a:p>
        </p:txBody>
      </p:sp>
      <p:pic>
        <p:nvPicPr>
          <p:cNvPr id="11" name="Picture 2" descr="D:\РЕЗЕРВ\YandexDisk\YandexDisk\РЕЗЕРВ\Таня\Работа 2\kubrava\blank logo.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98" y="3287815"/>
            <a:ext cx="9485465" cy="240329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054234" y="672154"/>
            <a:ext cx="9485193" cy="87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lang="ru-RU" sz="2000" b="0" cap="all" baseline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Управление проектами и инженерное сопровождение строительства</a:t>
            </a:r>
            <a:endParaRPr sz="2000" b="0" cap="all" baseline="0" dirty="0">
              <a:solidFill>
                <a:schemeClr val="accent1">
                  <a:lumMod val="50000"/>
                </a:schemeClr>
              </a:solidFill>
              <a:latin typeface="Esqadero FF CY 4F" panose="0201050504020204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276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5016411" y="8791632"/>
            <a:ext cx="7560839" cy="50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info@kubrava.com  | </a:t>
            </a:r>
            <a:r>
              <a:rPr lang="en-US" sz="2000" b="0" baseline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 </a:t>
            </a:r>
            <a:r>
              <a:rPr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www.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kubrava</a:t>
            </a:r>
            <a:r>
              <a:rPr sz="2000" b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.com</a:t>
            </a:r>
          </a:p>
        </p:txBody>
      </p:sp>
      <p:pic>
        <p:nvPicPr>
          <p:cNvPr id="11" name="Picture 2" descr="D:\РЕЗЕРВ\YandexDisk\YandexDisk\РЕЗЕРВ\Таня\Работа 2\kubrava\blank logo.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98" y="3287815"/>
            <a:ext cx="9485465" cy="240329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4054234" y="672154"/>
            <a:ext cx="9485193" cy="87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lang="ru-RU" sz="2000" b="0" cap="all" baseline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Управление проектами и инженерное сопровождение строительства</a:t>
            </a:r>
            <a:endParaRPr sz="2000" b="0" cap="all" baseline="0" dirty="0">
              <a:solidFill>
                <a:schemeClr val="accent1">
                  <a:lumMod val="50000"/>
                </a:schemeClr>
              </a:solidFill>
              <a:latin typeface="Esqadero FF CY 4F" panose="0201050504020204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7494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Слайд с текстом ">
    <p:bg bwMode="black"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384"/>
          <p:cNvSpPr/>
          <p:nvPr userDrawn="1"/>
        </p:nvSpPr>
        <p:spPr>
          <a:xfrm rot="10800000" flipH="1">
            <a:off x="1351182" y="1667635"/>
            <a:ext cx="702912" cy="307231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88010" tIns="88010" rIns="88010" bIns="88010" anchor="ctr"/>
          <a:lstStyle/>
          <a:p>
            <a:pPr algn="ctr" defTabSz="1761066">
              <a:lnSpc>
                <a:spcPct val="90000"/>
              </a:lnSpc>
              <a:spcBef>
                <a:spcPts val="600"/>
              </a:spcBef>
              <a:defRPr sz="1200">
                <a:solidFill>
                  <a:srgbClr val="3E62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5" name="Shape 385"/>
          <p:cNvSpPr/>
          <p:nvPr/>
        </p:nvSpPr>
        <p:spPr>
          <a:xfrm>
            <a:off x="-25684" y="1"/>
            <a:ext cx="17653598" cy="16676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88010" tIns="88010" rIns="88010" bIns="88010" anchor="ctr"/>
          <a:lstStyle/>
          <a:p>
            <a:pPr algn="ctr" defTabSz="1761066">
              <a:lnSpc>
                <a:spcPct val="90000"/>
              </a:lnSpc>
              <a:spcBef>
                <a:spcPts val="600"/>
              </a:spcBef>
              <a:defRPr sz="1200">
                <a:solidFill>
                  <a:srgbClr val="FFFFF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0124" y="497505"/>
            <a:ext cx="15841982" cy="855095"/>
          </a:xfrm>
          <a:prstGeom prst="rect">
            <a:avLst/>
          </a:prstGeom>
        </p:spPr>
        <p:txBody>
          <a:bodyPr lIns="88010" tIns="88010" rIns="88010" bIns="88010"/>
          <a:lstStyle>
            <a:lvl1pPr algn="l" defTabSz="912802">
              <a:lnSpc>
                <a:spcPct val="90000"/>
              </a:lnSpc>
              <a:spcBef>
                <a:spcPts val="1200"/>
              </a:spcBef>
              <a:defRPr>
                <a:solidFill>
                  <a:schemeClr val="tx2">
                    <a:lumMod val="50000"/>
                  </a:schemeClr>
                </a:solidFill>
                <a:latin typeface="Esqadero FF CY 4F" panose="02010505040202040104" pitchFamily="2" charset="0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15545" y="3677089"/>
            <a:ext cx="14971110" cy="2087086"/>
          </a:xfrm>
          <a:prstGeom prst="rect">
            <a:avLst/>
          </a:prstGeom>
        </p:spPr>
        <p:txBody>
          <a:bodyPr lIns="65979" tIns="65979" rIns="65979" bIns="65979">
            <a:normAutofit/>
          </a:bodyPr>
          <a:lstStyle>
            <a:lvl1pPr marL="0" indent="228600" defTabSz="912802">
              <a:lnSpc>
                <a:spcPct val="90000"/>
              </a:lnSpc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Esqadero FF CY 4F" panose="02010505040202040104" pitchFamily="2" charset="0"/>
              </a:defRPr>
            </a:lvl1pPr>
            <a:lvl2pPr marL="1195070" indent="-604520" defTabSz="912802">
              <a:lnSpc>
                <a:spcPct val="90000"/>
              </a:lnSpc>
              <a:spcBef>
                <a:spcPts val="600"/>
              </a:spcBef>
              <a:buSzPts val="2800"/>
              <a:buFontTx/>
              <a:defRPr sz="2800">
                <a:solidFill>
                  <a:schemeClr val="accent1"/>
                </a:solidFill>
                <a:latin typeface="Esqadero FF CY 4F" panose="02010505040202040104" pitchFamily="2" charset="0"/>
              </a:defRPr>
            </a:lvl2pPr>
            <a:lvl3pPr marL="1778000" indent="-711200" defTabSz="912802">
              <a:lnSpc>
                <a:spcPct val="90000"/>
              </a:lnSpc>
              <a:spcBef>
                <a:spcPts val="600"/>
              </a:spcBef>
              <a:buSzPts val="2800"/>
              <a:buFontTx/>
              <a:defRPr sz="2800">
                <a:solidFill>
                  <a:schemeClr val="accent1"/>
                </a:solidFill>
                <a:latin typeface="Esqadero FF CY 4F" panose="02010505040202040104" pitchFamily="2" charset="0"/>
              </a:defRPr>
            </a:lvl3pPr>
            <a:lvl4pPr marL="2354579" indent="-817879" defTabSz="912802">
              <a:lnSpc>
                <a:spcPct val="90000"/>
              </a:lnSpc>
              <a:spcBef>
                <a:spcPts val="600"/>
              </a:spcBef>
              <a:buSzPts val="2800"/>
              <a:buFontTx/>
              <a:defRPr sz="2800">
                <a:solidFill>
                  <a:schemeClr val="accent1"/>
                </a:solidFill>
                <a:latin typeface="Esqadero FF CY 4F" panose="02010505040202040104" pitchFamily="2" charset="0"/>
              </a:defRPr>
            </a:lvl4pPr>
            <a:lvl5pPr marL="2811779" indent="-817879" defTabSz="912802">
              <a:lnSpc>
                <a:spcPct val="90000"/>
              </a:lnSpc>
              <a:spcBef>
                <a:spcPts val="600"/>
              </a:spcBef>
              <a:buSzPts val="2800"/>
              <a:buFontTx/>
              <a:defRPr sz="2800">
                <a:solidFill>
                  <a:schemeClr val="accent1"/>
                </a:solidFill>
                <a:latin typeface="Esqadero FF CY 4F" panose="02010505040202040104" pitchFamily="2" charset="0"/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8" name="Picture 2" descr="D:\РЕЗЕРВ\YandexDisk\YandexDisk\РЕЗЕРВ\Таня\Работа 2\kubrava\blank log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694" y="540703"/>
            <a:ext cx="2849185" cy="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959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Слайд с тексто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297"/>
          <p:cNvSpPr/>
          <p:nvPr/>
        </p:nvSpPr>
        <p:spPr>
          <a:xfrm rot="10800000" flipH="1">
            <a:off x="-25684" y="6248045"/>
            <a:ext cx="17653598" cy="36555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88010" tIns="88010" rIns="88010" bIns="88010" anchor="ctr"/>
          <a:lstStyle/>
          <a:p>
            <a:pPr algn="ctr" defTabSz="1761066">
              <a:lnSpc>
                <a:spcPct val="90000"/>
              </a:lnSpc>
              <a:spcBef>
                <a:spcPts val="600"/>
              </a:spcBef>
              <a:defRPr sz="1200">
                <a:solidFill>
                  <a:srgbClr val="FFFFF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96677" y="2122062"/>
            <a:ext cx="14971111" cy="936706"/>
          </a:xfrm>
          <a:prstGeom prst="rect">
            <a:avLst/>
          </a:prstGeom>
        </p:spPr>
        <p:txBody>
          <a:bodyPr lIns="65979" tIns="65979" rIns="65979" bIns="65979">
            <a:normAutofit/>
          </a:bodyPr>
          <a:lstStyle>
            <a:lvl1pPr marL="440266" indent="-211666" algn="ctr" defTabSz="1761066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5200">
                <a:solidFill>
                  <a:schemeClr val="accent1"/>
                </a:solidFill>
              </a:defRPr>
            </a:lvl1pPr>
            <a:lvl2pPr marL="1713229" indent="-1122679" algn="ctr" defTabSz="1761066">
              <a:lnSpc>
                <a:spcPct val="90000"/>
              </a:lnSpc>
              <a:spcBef>
                <a:spcPts val="900"/>
              </a:spcBef>
              <a:buSzPts val="5200"/>
              <a:buFontTx/>
              <a:defRPr sz="5200">
                <a:solidFill>
                  <a:schemeClr val="accent1"/>
                </a:solidFill>
              </a:defRPr>
            </a:lvl2pPr>
            <a:lvl3pPr marL="2387600" indent="-1320800" algn="ctr" defTabSz="1761066">
              <a:lnSpc>
                <a:spcPct val="90000"/>
              </a:lnSpc>
              <a:spcBef>
                <a:spcPts val="900"/>
              </a:spcBef>
              <a:buSzPts val="5200"/>
              <a:buFontTx/>
              <a:defRPr sz="5200">
                <a:solidFill>
                  <a:schemeClr val="accent1"/>
                </a:solidFill>
              </a:defRPr>
            </a:lvl3pPr>
            <a:lvl4pPr marL="3055620" indent="-1518920" algn="ctr" defTabSz="1761066">
              <a:lnSpc>
                <a:spcPct val="90000"/>
              </a:lnSpc>
              <a:spcBef>
                <a:spcPts val="900"/>
              </a:spcBef>
              <a:buSzPts val="5200"/>
              <a:buFontTx/>
              <a:defRPr sz="5200">
                <a:solidFill>
                  <a:schemeClr val="accent1"/>
                </a:solidFill>
              </a:defRPr>
            </a:lvl4pPr>
            <a:lvl5pPr marL="3512820" indent="-1518920" algn="ctr" defTabSz="1761066">
              <a:lnSpc>
                <a:spcPct val="90000"/>
              </a:lnSpc>
              <a:spcBef>
                <a:spcPts val="900"/>
              </a:spcBef>
              <a:buSzPts val="5200"/>
              <a:buFontTx/>
              <a:defRPr sz="5200">
                <a:solidFill>
                  <a:schemeClr val="accent1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Text Placeholder 4"/>
          <p:cNvSpPr txBox="1"/>
          <p:nvPr/>
        </p:nvSpPr>
        <p:spPr>
          <a:xfrm>
            <a:off x="568484" y="631553"/>
            <a:ext cx="16473170" cy="937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 defTabSz="365125">
              <a:lnSpc>
                <a:spcPct val="90000"/>
              </a:lnSpc>
              <a:spcBef>
                <a:spcPts val="400"/>
              </a:spcBef>
              <a:defRPr sz="2080">
                <a:solidFill>
                  <a:schemeClr val="accent1"/>
                </a:solidFill>
              </a:defRPr>
            </a:pPr>
            <a:endParaRPr b="1"/>
          </a:p>
          <a:p>
            <a:pPr algn="ctr" defTabSz="365125">
              <a:lnSpc>
                <a:spcPct val="90000"/>
              </a:lnSpc>
              <a:spcBef>
                <a:spcPts val="400"/>
              </a:spcBef>
              <a:defRPr sz="2080" b="1">
                <a:solidFill>
                  <a:schemeClr val="accent1"/>
                </a:solidFill>
              </a:defRPr>
            </a:pPr>
            <a:br/>
            <a:endParaRPr/>
          </a:p>
        </p:txBody>
      </p:sp>
      <p:pic>
        <p:nvPicPr>
          <p:cNvPr id="2050" name="Picture 2" descr="D:\РЕЗЕРВ\YandexDisk\YandexDisk\РЕЗЕРВ\Таня\Работа 2\kubrava\blank logo white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187" y="8688415"/>
            <a:ext cx="2593976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31320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0761" y="8791632"/>
            <a:ext cx="4654551" cy="50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www.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kubrava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.com</a:t>
            </a:r>
          </a:p>
        </p:txBody>
      </p:sp>
      <p:pic>
        <p:nvPicPr>
          <p:cNvPr id="14" name="Picture 2" descr="D:\РЕЗЕРВ\YandexDisk\YandexDisk\РЕЗЕРВ\Таня\Работа 2\kubrava\blank logo.wmf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30" y="3152800"/>
            <a:ext cx="9485465" cy="24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055302" y="587515"/>
            <a:ext cx="9485193" cy="104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8597" tIns="78597" rIns="78597" bIns="78597" anchor="ctr">
            <a:spAutoFit/>
          </a:bodyPr>
          <a:lstStyle>
            <a:lvl1pPr algn="r">
              <a:lnSpc>
                <a:spcPct val="120000"/>
              </a:lnSpc>
              <a:defRPr sz="3000" b="1">
                <a:solidFill>
                  <a:srgbClr val="FFFFFE"/>
                </a:solidFill>
              </a:defRPr>
            </a:lvl1pPr>
          </a:lstStyle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Управление</a:t>
            </a:r>
            <a:r>
              <a:rPr lang="ru-RU" sz="2400" baseline="0" dirty="0">
                <a:solidFill>
                  <a:schemeClr val="accent1">
                    <a:lumMod val="50000"/>
                  </a:schemeClr>
                </a:solidFill>
                <a:latin typeface="Esqadero FF CY 4F" panose="02010505040202040104" pitchFamily="2" charset="0"/>
              </a:rPr>
              <a:t> проектами и инженерное сопровождение строительства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Esqadero FF CY 4F" panose="02010505040202040104" pitchFamily="2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69" r:id="rId3"/>
    <p:sldLayoutId id="2147483658" r:id="rId4"/>
    <p:sldLayoutId id="2147483667" r:id="rId5"/>
  </p:sldLayoutIdLst>
  <p:transition spd="med"/>
  <p:txStyles>
    <p:titleStyle>
      <a:lvl1pPr marL="0" marR="0" indent="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1313" marR="0" indent="-34131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1pPr>
      <a:lvl2pPr marL="781957" marR="0" indent="-324757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2pPr>
      <a:lvl3pPr marL="1217083" marR="0" indent="-30268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3pPr>
      <a:lvl4pPr marL="1734820" marR="0" indent="-363220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4pPr>
      <a:lvl5pPr marL="2192020" marR="0" indent="-363220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5pPr>
      <a:lvl6pPr marL="2651498" marR="0" indent="-36572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6pPr>
      <a:lvl7pPr marL="3108653" marR="0" indent="-36572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7pPr>
      <a:lvl8pPr marL="3565808" marR="0" indent="-36572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8pPr>
      <a:lvl9pPr marL="4022962" marR="0" indent="-365723" algn="l" defTabSz="912812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A96E5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7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26" Type="http://schemas.openxmlformats.org/officeDocument/2006/relationships/image" Target="../media/image38.gif"/><Relationship Id="rId39" Type="http://schemas.openxmlformats.org/officeDocument/2006/relationships/image" Target="../media/image51.png"/><Relationship Id="rId21" Type="http://schemas.openxmlformats.org/officeDocument/2006/relationships/image" Target="../media/image33.jpeg"/><Relationship Id="rId34" Type="http://schemas.openxmlformats.org/officeDocument/2006/relationships/image" Target="../media/image46.png"/><Relationship Id="rId42" Type="http://schemas.openxmlformats.org/officeDocument/2006/relationships/image" Target="../media/image54.jpe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55" Type="http://schemas.openxmlformats.org/officeDocument/2006/relationships/image" Target="../media/image67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33" Type="http://schemas.openxmlformats.org/officeDocument/2006/relationships/image" Target="../media/image45.png"/><Relationship Id="rId38" Type="http://schemas.openxmlformats.org/officeDocument/2006/relationships/image" Target="../media/image50.jpeg"/><Relationship Id="rId46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54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jpe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3" Type="http://schemas.openxmlformats.org/officeDocument/2006/relationships/image" Target="../media/image65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jpeg"/><Relationship Id="rId49" Type="http://schemas.openxmlformats.org/officeDocument/2006/relationships/image" Target="../media/image61.pn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31" Type="http://schemas.openxmlformats.org/officeDocument/2006/relationships/image" Target="../media/image43.jpeg"/><Relationship Id="rId44" Type="http://schemas.openxmlformats.org/officeDocument/2006/relationships/image" Target="../media/image56.jpeg"/><Relationship Id="rId52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4.jpg"/><Relationship Id="rId27" Type="http://schemas.openxmlformats.org/officeDocument/2006/relationships/image" Target="../media/image39.jpe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jpeg"/><Relationship Id="rId48" Type="http://schemas.openxmlformats.org/officeDocument/2006/relationships/image" Target="../media/image60.png"/><Relationship Id="rId8" Type="http://schemas.openxmlformats.org/officeDocument/2006/relationships/image" Target="../media/image20.jpeg"/><Relationship Id="rId51" Type="http://schemas.openxmlformats.org/officeDocument/2006/relationships/image" Target="../media/image63.pn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.png"/><Relationship Id="rId7" Type="http://schemas.openxmlformats.org/officeDocument/2006/relationships/image" Target="../media/image1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sariccipm" TargetMode="External"/><Relationship Id="rId3" Type="http://schemas.openxmlformats.org/officeDocument/2006/relationships/image" Target="../media/image131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3.emf"/><Relationship Id="rId5" Type="http://schemas.openxmlformats.org/officeDocument/2006/relationships/image" Target="../media/image5.png"/><Relationship Id="rId10" Type="http://schemas.openxmlformats.org/officeDocument/2006/relationships/hyperlink" Target="https://yandex.ru/maps/-/CKUJfSMT" TargetMode="External"/><Relationship Id="rId4" Type="http://schemas.openxmlformats.org/officeDocument/2006/relationships/image" Target="../media/image132.png"/><Relationship Id="rId9" Type="http://schemas.openxmlformats.org/officeDocument/2006/relationships/hyperlink" Target="http://www.instagram.com/sariccip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5" Type="http://schemas.openxmlformats.org/officeDocument/2006/relationships/image" Target="../media/image80.jp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Macintosh HD:Users:rusk:Downloads:бланки:blank-kubrava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t="92450" r="-1" b="-1"/>
          <a:stretch/>
        </p:blipFill>
        <p:spPr bwMode="auto">
          <a:xfrm>
            <a:off x="12269095" y="8890514"/>
            <a:ext cx="4646662" cy="811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3" y="1563461"/>
            <a:ext cx="17602200" cy="58857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20490" y="803712"/>
            <a:ext cx="11611290" cy="4779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УПРАВЛЕНИЕ ПРОЕКТАМИ</a:t>
            </a:r>
            <a:r>
              <a:rPr lang="en-US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 </a:t>
            </a:r>
            <a:r>
              <a:rPr lang="ru-RU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И ИНЖЕНЕРНОЕ СОПРОВОЖДЕНИЕ</a:t>
            </a:r>
            <a:r>
              <a:rPr lang="en-US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 </a:t>
            </a:r>
            <a:r>
              <a:rPr lang="ru-RU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СТРОИТЕЛЬСТВА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58743"/>
            <a:ext cx="3915435" cy="9938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5224" y="7623684"/>
            <a:ext cx="15976775" cy="3539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700" dirty="0">
                <a:solidFill>
                  <a:srgbClr val="6D6E71"/>
                </a:solidFill>
                <a:latin typeface="Esqadero FF CY 4F"/>
                <a:cs typeface="Esqadero FF CY 4F"/>
              </a:rPr>
              <a:t>Организация, координация и контроль работ по проектированию, строительству и внутренней отделке.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5224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5224" y="8238365"/>
            <a:ext cx="1323146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cap="all" spc="5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Новый офис как проект #2</a:t>
            </a:r>
          </a:p>
          <a:p>
            <a:r>
              <a:rPr lang="ru-RU" sz="2400" cap="all" spc="5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Выбор помещения. Как найти офис идеальный для развития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21290931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163" y="1982670"/>
            <a:ext cx="1557172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ЗАЧЕМ НУЖЕН ОФИС?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2859" y="3802035"/>
            <a:ext cx="1557172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Именно это помещение будет либо притягивать, либо отталкивать потенциальных клиентов</a:t>
            </a:r>
            <a:r>
              <a:rPr lang="mr-IN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…</a:t>
            </a:r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0962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5" name="Изображение 4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7" y="1632212"/>
            <a:ext cx="7091705" cy="3934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18" y="6753200"/>
            <a:ext cx="7120718" cy="261029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42" y="1632212"/>
            <a:ext cx="7566450" cy="39346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301" y="6753200"/>
            <a:ext cx="7593571" cy="2610290"/>
          </a:xfrm>
          <a:prstGeom prst="rect">
            <a:avLst/>
          </a:prstGeom>
        </p:spPr>
      </p:pic>
      <p:pic>
        <p:nvPicPr>
          <p:cNvPr id="11" name="Изображение 10" descr="images-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473390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8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pic>
        <p:nvPicPr>
          <p:cNvPr id="2" name="Изображение 1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8" y="2748725"/>
            <a:ext cx="6626813" cy="4409843"/>
          </a:xfrm>
          <a:prstGeom prst="rect">
            <a:avLst/>
          </a:prstGeom>
        </p:spPr>
      </p:pic>
      <p:pic>
        <p:nvPicPr>
          <p:cNvPr id="3" name="Изображение 2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24" y="1542205"/>
            <a:ext cx="6127700" cy="7821285"/>
          </a:xfrm>
          <a:prstGeom prst="rect">
            <a:avLst/>
          </a:prstGeom>
        </p:spPr>
      </p:pic>
      <p:pic>
        <p:nvPicPr>
          <p:cNvPr id="15" name="Изображение 14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4733900"/>
            <a:ext cx="4038600" cy="20193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</p:spTree>
    <p:extLst>
      <p:ext uri="{BB962C8B-B14F-4D97-AF65-F5344CB8AC3E}">
        <p14:creationId xmlns:p14="http://schemas.microsoft.com/office/powerpoint/2010/main" val="37552615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20-09-22 в 23.5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" y="1555387"/>
            <a:ext cx="17604481" cy="7808104"/>
          </a:xfrm>
          <a:prstGeom prst="rect">
            <a:avLst/>
          </a:prstGeom>
          <a:solidFill>
            <a:srgbClr val="1A96E5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pic>
        <p:nvPicPr>
          <p:cNvPr id="7" name="Изображение 6" descr="Снимок экрана 2020-09-23 в 1.43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7" b="59439"/>
          <a:stretch/>
        </p:blipFill>
        <p:spPr>
          <a:xfrm>
            <a:off x="1065102" y="1892659"/>
            <a:ext cx="7735998" cy="5445605"/>
          </a:xfrm>
          <a:prstGeom prst="rect">
            <a:avLst/>
          </a:prstGeom>
        </p:spPr>
      </p:pic>
      <p:pic>
        <p:nvPicPr>
          <p:cNvPr id="9" name="Изображение 8" descr="Снимок экрана 2020-09-23 в 1.43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7" b="59439"/>
          <a:stretch/>
        </p:blipFill>
        <p:spPr>
          <a:xfrm>
            <a:off x="11906445" y="3801309"/>
            <a:ext cx="5715634" cy="497312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040733" y="3841530"/>
            <a:ext cx="5401327" cy="2565239"/>
          </a:xfrm>
          <a:prstGeom prst="roundRect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 Light"/>
                <a:ea typeface="+mj-ea"/>
                <a:cs typeface="Calibri Light"/>
                <a:sym typeface="Arial"/>
              </a:rPr>
              <a:t>Адаптация рабочей среды к функционалу делает сотрудников более продуктивными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16135" y="1892660"/>
            <a:ext cx="8100900" cy="5265585"/>
          </a:xfrm>
          <a:prstGeom prst="roundRect">
            <a:avLst/>
          </a:prstGeom>
          <a:noFill/>
          <a:ln w="152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618" y="7666435"/>
            <a:ext cx="1557172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rgbClr val="FFFFFF"/>
                </a:solidFill>
                <a:latin typeface="Calibri Light"/>
                <a:cs typeface="Calibri Light"/>
              </a:rPr>
              <a:t>Один из важных факторов используемых в качестве преимущества для привлечения и удержания лучших сотрудников. 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rgbClr val="FFFFFF"/>
                </a:solidFill>
                <a:latin typeface="Calibri Light"/>
                <a:cs typeface="Calibri Light"/>
              </a:rPr>
              <a:t>Отчеты показывают, что затраты на замену сотрудника достигают половины ежегодной заработной платы.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2988" y="3852038"/>
            <a:ext cx="8023127" cy="90110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200" cap="all" dirty="0">
                <a:solidFill>
                  <a:srgbClr val="FFFFFF"/>
                </a:solidFill>
                <a:latin typeface="Esqadero FF CY 4F"/>
                <a:cs typeface="Esqadero FF CY 4F"/>
              </a:rPr>
              <a:t>ЕЖЕГОДНЫЙ ГЛОБАЛЬНЫЙ ОПРОС </a:t>
            </a:r>
          </a:p>
          <a:p>
            <a:pPr algn="ctr">
              <a:lnSpc>
                <a:spcPts val="3200"/>
              </a:lnSpc>
            </a:pPr>
            <a:r>
              <a:rPr lang="en-US" sz="2200" cap="all" dirty="0">
                <a:solidFill>
                  <a:srgbClr val="FFFFFF"/>
                </a:solidFill>
                <a:latin typeface="Esqadero FF CY 4F"/>
                <a:cs typeface="Esqadero FF CY 4F"/>
              </a:rPr>
              <a:t>International Workspace Group </a:t>
            </a:r>
            <a:endParaRPr lang="ru-RU" sz="2200" cap="all" dirty="0">
              <a:solidFill>
                <a:srgbClr val="FFFFFF"/>
              </a:solidFill>
              <a:latin typeface="Esqadero FF CY 4F"/>
              <a:cs typeface="Esqadero FF CY 4F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</p:spTree>
    <p:extLst>
      <p:ext uri="{BB962C8B-B14F-4D97-AF65-F5344CB8AC3E}">
        <p14:creationId xmlns:p14="http://schemas.microsoft.com/office/powerpoint/2010/main" val="27255786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163" y="1982670"/>
            <a:ext cx="15571729" cy="3447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СП 118.13330.2012 Общественные здания и сооружения. Актуализированная редакция СНиП 31-06-2009 (с Изменениями </a:t>
            </a:r>
            <a:r>
              <a:rPr lang="ru-RU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1-4)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Постановление Главного государственного санитарного врача РФ от 3 июня 2003 г. </a:t>
            </a:r>
            <a:r>
              <a:rPr lang="ru-RU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118 "О введении в действие санитарно-эпидемиологических правил и нормативов СанПиН 2.2.2/2.4.1340-03" (с изменениями и дополнениями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25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апреля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2007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г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., 30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апреля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, 3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сентября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2010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г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., 21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июня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2016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г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.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)</a:t>
            </a:r>
          </a:p>
          <a:p>
            <a:pPr algn="just"/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Постановлением Правительства России от 8 октября 2020 г. </a:t>
            </a:r>
            <a:r>
              <a:rPr lang="ru-RU" sz="2000" b="1" i="1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1631 настоящий документ отменен с 1 января 2021 г.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Постановление Главного государственного санитарного врача РФ от 21 июня 2016 г. </a:t>
            </a:r>
            <a:r>
              <a:rPr lang="ru-RU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81 "Об утверждении СанПиН 2.2.4.3359-16 "Санитарно-эпидемиологические требования к физическим факторам на рабочих местах»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58636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pic>
        <p:nvPicPr>
          <p:cNvPr id="2" name="Изображение 1" descr="1_edit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" b="62222"/>
          <a:stretch/>
        </p:blipFill>
        <p:spPr>
          <a:xfrm>
            <a:off x="0" y="1577625"/>
            <a:ext cx="17602200" cy="7779733"/>
          </a:xfrm>
          <a:prstGeom prst="rect">
            <a:avLst/>
          </a:prstGeom>
          <a:ln>
            <a:solidFill>
              <a:srgbClr val="898176"/>
            </a:solidFill>
          </a:ln>
        </p:spPr>
      </p:pic>
    </p:spTree>
    <p:extLst>
      <p:ext uri="{BB962C8B-B14F-4D97-AF65-F5344CB8AC3E}">
        <p14:creationId xmlns:p14="http://schemas.microsoft.com/office/powerpoint/2010/main" val="19347899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pic>
        <p:nvPicPr>
          <p:cNvPr id="2" name="Изображение 1" descr="1_edit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7" b="28249"/>
          <a:stretch/>
        </p:blipFill>
        <p:spPr>
          <a:xfrm>
            <a:off x="0" y="1532620"/>
            <a:ext cx="17602200" cy="7820597"/>
          </a:xfrm>
          <a:prstGeom prst="rect">
            <a:avLst/>
          </a:prstGeom>
          <a:ln>
            <a:solidFill>
              <a:srgbClr val="898176"/>
            </a:solidFill>
          </a:ln>
        </p:spPr>
      </p:pic>
    </p:spTree>
    <p:extLst>
      <p:ext uri="{BB962C8B-B14F-4D97-AF65-F5344CB8AC3E}">
        <p14:creationId xmlns:p14="http://schemas.microsoft.com/office/powerpoint/2010/main" val="3961555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pic>
        <p:nvPicPr>
          <p:cNvPr id="2" name="Изображение 1" descr="1_edit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6"/>
          <a:stretch/>
        </p:blipFill>
        <p:spPr>
          <a:xfrm>
            <a:off x="8038" y="1622630"/>
            <a:ext cx="17594162" cy="7749174"/>
          </a:xfrm>
          <a:prstGeom prst="rect">
            <a:avLst/>
          </a:prstGeom>
          <a:ln>
            <a:solidFill>
              <a:srgbClr val="898176"/>
            </a:solidFill>
          </a:ln>
        </p:spPr>
      </p:pic>
    </p:spTree>
    <p:extLst>
      <p:ext uri="{BB962C8B-B14F-4D97-AF65-F5344CB8AC3E}">
        <p14:creationId xmlns:p14="http://schemas.microsoft.com/office/powerpoint/2010/main" val="3961555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9163" y="1982670"/>
            <a:ext cx="15571729" cy="4832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Почему работодателю стоит придерживаться норм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Работники, неудовлетворенные созданными условиями труда, имеют право инициировать проверку из независимой организации, инспекции труда или профсоюза. В случае подтверждения претензий нарушителя обязуют выплатить компенсацию и/или предоставить увеличенный отпуск.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Бездумное стремление к экономии на аренде или покупке офисного помещения за счет урезания норматива площади на 1 человека – прямой путь к появлению критических для ведения бизнеса моментов: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- нарастанию недовольства в команде;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- постепенному снижению мотивации и работоспособности;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- наложению взысканий и штрафов, возможных при проведении аттестации.</a:t>
            </a:r>
          </a:p>
        </p:txBody>
      </p:sp>
    </p:spTree>
    <p:extLst>
      <p:ext uri="{BB962C8B-B14F-4D97-AF65-F5344CB8AC3E}">
        <p14:creationId xmlns:p14="http://schemas.microsoft.com/office/powerpoint/2010/main" val="4189407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pic>
        <p:nvPicPr>
          <p:cNvPr id="3" name="Изображение 2" descr="Снимок экрана 2020-10-27 в 17.42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0" y="1702678"/>
            <a:ext cx="17667085" cy="76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5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SC07572.jpe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3042" r="8136" b="15264"/>
          <a:stretch/>
        </p:blipFill>
        <p:spPr>
          <a:xfrm>
            <a:off x="1071467" y="1847656"/>
            <a:ext cx="3822266" cy="51305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64158" y="800165"/>
            <a:ext cx="3870430" cy="5027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О СЕБЕ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59299" y="1875503"/>
            <a:ext cx="11048357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Российскии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̆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Государственныи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̆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Гуманитарныи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̆ Университет (РГГУ)</a:t>
            </a: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Институт экономики, управления и права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Финансовая академия при Правительстве РФ</a:t>
            </a: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Институт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профессиональнои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̆ оценки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Академия народного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хозяйства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 при Правительстве РФ (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РАНХиГС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)</a:t>
            </a: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Школа экономики земельных рынков Управление недвижимостью (МВА)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ГАСИС (Государственная академия специалистов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инвестиционнои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̆ сферы) Промышленное и гражданское строительство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CCIM (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Российская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 гильдия риэлторов/ Институт коммерческих инвестиций в недвижимость США)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Курс подготовки сертифицированных оценщиков по стандарту </a:t>
            </a: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BREEAM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International</a:t>
            </a:r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Курс подготовки сертифицированных оценщиков по стандарту LEED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Курс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Agile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Project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 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Management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  (</a:t>
            </a:r>
            <a:r>
              <a:rPr lang="ru-RU" sz="2400" baseline="30000" dirty="0" err="1">
                <a:solidFill>
                  <a:schemeClr val="tx2"/>
                </a:solidFill>
                <a:latin typeface="Calibri Light"/>
                <a:cs typeface="Calibri Light"/>
              </a:rPr>
              <a:t>ICAgile</a:t>
            </a:r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) </a:t>
            </a:r>
          </a:p>
          <a:p>
            <a:endParaRPr lang="ru-RU" sz="2400" baseline="30000" dirty="0">
              <a:solidFill>
                <a:schemeClr val="tx2"/>
              </a:solidFill>
              <a:latin typeface="Calibri Light"/>
              <a:cs typeface="Calibri Light"/>
            </a:endParaRP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Университет СИНЕРГИЯ</a:t>
            </a:r>
          </a:p>
          <a:p>
            <a:r>
              <a:rPr lang="ru-RU" sz="2400" baseline="30000" dirty="0">
                <a:solidFill>
                  <a:schemeClr val="tx2"/>
                </a:solidFill>
                <a:latin typeface="Calibri Light"/>
                <a:cs typeface="Calibri Light"/>
              </a:rPr>
              <a:t>Стратегический менеджмент (EMBA)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71467" y="7143323"/>
            <a:ext cx="38222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535353"/>
                </a:solidFill>
                <a:latin typeface="Esqadero FF CY 4F"/>
                <a:cs typeface="Esqadero FF CY 4F"/>
              </a:rPr>
              <a:t>Кубрава</a:t>
            </a:r>
            <a:r>
              <a:rPr lang="ru-RU" b="1" dirty="0">
                <a:solidFill>
                  <a:srgbClr val="535353"/>
                </a:solidFill>
                <a:latin typeface="Esqadero FF CY 4F"/>
                <a:cs typeface="Esqadero FF CY 4F"/>
              </a:rPr>
              <a:t> Руслан</a:t>
            </a:r>
          </a:p>
          <a:p>
            <a:pPr algn="ctr"/>
            <a:r>
              <a:rPr lang="ru-RU" sz="1400" b="1" dirty="0">
                <a:solidFill>
                  <a:srgbClr val="535353"/>
                </a:solidFill>
                <a:latin typeface="Esqadero FF CY 4F"/>
                <a:cs typeface="Esqadero FF CY 4F"/>
              </a:rPr>
              <a:t>Генеральный директор</a:t>
            </a:r>
            <a:endParaRPr lang="en-US" sz="1400" b="1" dirty="0">
              <a:solidFill>
                <a:srgbClr val="535353"/>
              </a:solidFill>
              <a:latin typeface="Esqadero FF CY 4F"/>
              <a:cs typeface="Esqadero FF CY 4F"/>
            </a:endParaRPr>
          </a:p>
          <a:p>
            <a:pPr algn="ctr"/>
            <a:r>
              <a:rPr lang="ru-RU" sz="1400" b="1" dirty="0">
                <a:solidFill>
                  <a:srgbClr val="535353"/>
                </a:solidFill>
                <a:latin typeface="Esqadero FF CY 4F"/>
                <a:cs typeface="Esqadero FF CY 4F"/>
              </a:rPr>
              <a:t>ООО «Эс Эй Риччи ПМ»</a:t>
            </a:r>
          </a:p>
        </p:txBody>
      </p:sp>
      <p:pic>
        <p:nvPicPr>
          <p:cNvPr id="25" name="Изображение 24" descr="Macintosh HD:Users:groupsystems:Desktop:trest-mosoblstroj-6-Logo-265x163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65" b="28540"/>
          <a:stretch/>
        </p:blipFill>
        <p:spPr bwMode="auto">
          <a:xfrm>
            <a:off x="12972760" y="8315463"/>
            <a:ext cx="2039030" cy="53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966" y="8304523"/>
            <a:ext cx="1757324" cy="58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Изображение 26" descr="Macintosh HD:Users:RusK:Desktop:logo-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13" y="8416788"/>
            <a:ext cx="1993037" cy="45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552" y="8504621"/>
            <a:ext cx="1967513" cy="25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1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5595" y="8416788"/>
            <a:ext cx="2115235" cy="393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Изображение 29" descr="Macintosh HD:Users:RusK:Desktop:dgi.mos.ru_new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35" y="8303445"/>
            <a:ext cx="1857916" cy="59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Изображение 30" descr="Macintosh HD:Users:RusK:Desktop:logo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465" y="8435085"/>
            <a:ext cx="972082" cy="37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Изображение 31" descr="Macintosh HD:Users:groupsystems:Desktop:logo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9665" y="8148355"/>
            <a:ext cx="1102285" cy="699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581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4"/>
          <a:srcRect t="12886"/>
          <a:stretch/>
        </p:blipFill>
        <p:spPr>
          <a:xfrm>
            <a:off x="10601300" y="1296882"/>
            <a:ext cx="6161407" cy="3988249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/>
          </p:cNvPicPr>
          <p:nvPr/>
        </p:nvPicPr>
        <p:blipFill rotWithShape="1">
          <a:blip r:embed="rId5"/>
          <a:srcRect t="1303"/>
          <a:stretch/>
        </p:blipFill>
        <p:spPr>
          <a:xfrm>
            <a:off x="10687517" y="5285132"/>
            <a:ext cx="6034081" cy="40783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9163" y="1982670"/>
            <a:ext cx="1557172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Усредненный показатель мест общего пользования </a:t>
            </a:r>
            <a:r>
              <a:rPr lang="mr-IN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–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20%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Кратность разброса показателей диапазона </a:t>
            </a:r>
            <a:r>
              <a:rPr lang="x-none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&gt; 5</a:t>
            </a:r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7942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875775" y="832522"/>
            <a:ext cx="10758813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 panose="02010505040202040104" pitchFamily="2" charset="0"/>
              </a:rPr>
              <a:t>Стратегия организации офисного пространства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 panose="02010505040202040104" pitchFamily="2" charset="0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 panose="020105050402020401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 panose="02010505040202040104" pitchFamily="2" charset="0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 panose="020105050402020401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3345" y="2023664"/>
            <a:ext cx="15711243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Главная цель работы – создание эффективного рабочего пространства, отвечающего целям и стратегиям компании, а так же обеспечивающее сотрудникам оптимальные условия, основываясь на типах их работы. </a:t>
            </a:r>
          </a:p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Методология, дополненная поведенческим анализом сотрудников, позволяет наиболее точно понять какие именно активности преобладают в работе. Такое решение помогает получить </a:t>
            </a:r>
            <a:r>
              <a:rPr lang="ru-RU" sz="2200" dirty="0" err="1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кастомизированное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 рабочее пространство, отвечающее потребностям сотрудников каждого конкретного структурного подразделения. Это решение индивидуально и будет эффективно именно в той компании, для которой оно разработано, потому что оно учитывает не только базовые параметры вроде отрасли и количества работников, но также и стратегические задачи и текущие бизнес-процессы, характерные для данной конкретной организации.</a:t>
            </a: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algn="just"/>
            <a:endParaRPr lang="ru-RU" sz="2200" dirty="0">
              <a:solidFill>
                <a:schemeClr val="bg2">
                  <a:lumMod val="50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31" name="Picture 2" descr="ÐÐ°ÑÑÐ¸Ð½ÐºÐ¸ Ð¿Ð¾ Ð·Ð°Ð¿ÑÐ¾ÑÑ office ske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185" y="5170245"/>
            <a:ext cx="7155324" cy="35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"/>
          <a:stretch/>
        </p:blipFill>
        <p:spPr bwMode="auto">
          <a:xfrm>
            <a:off x="866534" y="5170245"/>
            <a:ext cx="6180197" cy="35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трелка вправо 32"/>
          <p:cNvSpPr/>
          <p:nvPr/>
        </p:nvSpPr>
        <p:spPr>
          <a:xfrm>
            <a:off x="7810990" y="6753200"/>
            <a:ext cx="1217359" cy="689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227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/>
          <a:srcRect b="13847"/>
          <a:stretch/>
        </p:blipFill>
        <p:spPr>
          <a:xfrm>
            <a:off x="0" y="1532619"/>
            <a:ext cx="17602200" cy="7803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9163" y="6393160"/>
            <a:ext cx="15582806" cy="286232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задач, целей, требованиям и горизонта планирования к результатам работ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Детальное определение характера работы сотрудников подразделения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Выявление логистических связей с другими департаментами, анализ взаимодействия подразделений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Выявление потребности в различных зонах офиса и их оснащении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возможности использования временных / незакрепленных рабочих мест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необходимого количество рабочих мест для командированных / временных сотрудников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периметров безопасности, внутренних и внешних логистических потоков в офисе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достаточности технических помещений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Анализ графика работы сотрудников каждого подразделения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Анализ использования переговорных комнат</a:t>
            </a:r>
          </a:p>
        </p:txBody>
      </p:sp>
    </p:spTree>
    <p:extLst>
      <p:ext uri="{BB962C8B-B14F-4D97-AF65-F5344CB8AC3E}">
        <p14:creationId xmlns:p14="http://schemas.microsoft.com/office/powerpoint/2010/main" val="31179526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t="5687" b="8502"/>
          <a:stretch/>
        </p:blipFill>
        <p:spPr>
          <a:xfrm>
            <a:off x="-19880" y="1819471"/>
            <a:ext cx="17622080" cy="7544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Квадратные метры: лучше больше или меньше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00550" y="3829616"/>
            <a:ext cx="88011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srgbClr val="E6E6E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618" y="8118158"/>
            <a:ext cx="15571729" cy="1200327"/>
          </a:xfrm>
          <a:prstGeom prst="rect">
            <a:avLst/>
          </a:prstGeom>
          <a:solidFill>
            <a:srgbClr val="FFFFFF">
              <a:alpha val="9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Оценка уровня удовлетворенности и степени вовлеченности сотрудников</a:t>
            </a:r>
          </a:p>
          <a:p>
            <a:pPr marL="285750" indent="-28575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отношения к удаленной работе: возможность работать из дома, оснащенность рабочего места дома, отвлекающие факторы</a:t>
            </a:r>
          </a:p>
          <a:p>
            <a:pPr marL="285750" indent="-28575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желаемого количества рабочих дней в офисе</a:t>
            </a:r>
          </a:p>
          <a:p>
            <a:pPr marL="285750" indent="-285750" algn="just">
              <a:buFont typeface="Wingdings" charset="2"/>
              <a:buChar char="ü"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Определение преимуществ и недостатков существующего офиса</a:t>
            </a:r>
          </a:p>
        </p:txBody>
      </p:sp>
    </p:spTree>
    <p:extLst>
      <p:ext uri="{BB962C8B-B14F-4D97-AF65-F5344CB8AC3E}">
        <p14:creationId xmlns:p14="http://schemas.microsoft.com/office/powerpoint/2010/main" val="29956275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-44-RUSSIA-chub-f24_6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5"/>
          <a:stretch/>
        </p:blipFill>
        <p:spPr>
          <a:xfrm>
            <a:off x="930618" y="1712640"/>
            <a:ext cx="15690274" cy="7687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Что необходимо учесть при выборе помещения</a:t>
            </a:r>
          </a:p>
        </p:txBody>
      </p:sp>
    </p:spTree>
    <p:extLst>
      <p:ext uri="{BB962C8B-B14F-4D97-AF65-F5344CB8AC3E}">
        <p14:creationId xmlns:p14="http://schemas.microsoft.com/office/powerpoint/2010/main" val="27498162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Что необходимо учесть при выборе помещения</a:t>
            </a:r>
          </a:p>
        </p:txBody>
      </p:sp>
      <p:pic>
        <p:nvPicPr>
          <p:cNvPr id="6" name="Изображение 5" descr="f2fd46d21431e97aad1ecf950715f3c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9"/>
          <a:stretch/>
        </p:blipFill>
        <p:spPr>
          <a:xfrm>
            <a:off x="937377" y="1776808"/>
            <a:ext cx="15694591" cy="757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0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график на работу авто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50"/>
          <a:stretch/>
        </p:blipFill>
        <p:spPr>
          <a:xfrm>
            <a:off x="944532" y="5920190"/>
            <a:ext cx="15633428" cy="308326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31744"/>
              </p:ext>
            </p:extLst>
          </p:nvPr>
        </p:nvGraphicFramePr>
        <p:xfrm>
          <a:off x="11141360" y="5402271"/>
          <a:ext cx="5490609" cy="315204"/>
        </p:xfrm>
        <a:graphic>
          <a:graphicData uri="http://schemas.openxmlformats.org/drawingml/2006/table">
            <a:tbl>
              <a:tblPr/>
              <a:tblGrid>
                <a:gridCol w="5490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Увеличение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среднего времени поездки на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  <a:r>
                        <a:rPr lang="mr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78722"/>
              </p:ext>
            </p:extLst>
          </p:nvPr>
        </p:nvGraphicFramePr>
        <p:xfrm>
          <a:off x="10961340" y="9003450"/>
          <a:ext cx="5597198" cy="341981"/>
        </p:xfrm>
        <a:graphic>
          <a:graphicData uri="http://schemas.openxmlformats.org/drawingml/2006/table">
            <a:tbl>
              <a:tblPr/>
              <a:tblGrid>
                <a:gridCol w="559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Увеличение среднего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времени поездки на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  <a:r>
                        <a:rPr lang="mr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Изображение 13" descr="график на работу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17" y="2162690"/>
            <a:ext cx="15633433" cy="3203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Что необходимо учесть при выборе помещения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97445"/>
              </p:ext>
            </p:extLst>
          </p:nvPr>
        </p:nvGraphicFramePr>
        <p:xfrm>
          <a:off x="930618" y="1820709"/>
          <a:ext cx="4880507" cy="341981"/>
        </p:xfrm>
        <a:graphic>
          <a:graphicData uri="http://schemas.openxmlformats.org/drawingml/2006/table">
            <a:tbl>
              <a:tblPr/>
              <a:tblGrid>
                <a:gridCol w="4880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Опрошенные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97471"/>
              </p:ext>
            </p:extLst>
          </p:nvPr>
        </p:nvGraphicFramePr>
        <p:xfrm>
          <a:off x="944532" y="5578209"/>
          <a:ext cx="4880507" cy="341981"/>
        </p:xfrm>
        <a:graphic>
          <a:graphicData uri="http://schemas.openxmlformats.org/drawingml/2006/table">
            <a:tbl>
              <a:tblPr/>
              <a:tblGrid>
                <a:gridCol w="4880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Из них на автомобиле</a:t>
                      </a:r>
                      <a:endParaRPr lang="ru-RU" sz="18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974705" y="1512932"/>
            <a:ext cx="252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u="sng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Дорога на работу</a:t>
            </a:r>
            <a:endParaRPr lang="en-US" sz="1800" b="1" u="sng" dirty="0">
              <a:solidFill>
                <a:schemeClr val="accent1">
                  <a:lumMod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896341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39139"/>
              </p:ext>
            </p:extLst>
          </p:nvPr>
        </p:nvGraphicFramePr>
        <p:xfrm>
          <a:off x="11141360" y="5402271"/>
          <a:ext cx="5490609" cy="315204"/>
        </p:xfrm>
        <a:graphic>
          <a:graphicData uri="http://schemas.openxmlformats.org/drawingml/2006/table">
            <a:tbl>
              <a:tblPr/>
              <a:tblGrid>
                <a:gridCol w="5490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Увеличение времени поездки на 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981870"/>
              </p:ext>
            </p:extLst>
          </p:nvPr>
        </p:nvGraphicFramePr>
        <p:xfrm>
          <a:off x="10961340" y="9003450"/>
          <a:ext cx="5597198" cy="341981"/>
        </p:xfrm>
        <a:graphic>
          <a:graphicData uri="http://schemas.openxmlformats.org/drawingml/2006/table">
            <a:tbl>
              <a:tblPr/>
              <a:tblGrid>
                <a:gridCol w="559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Увеличение среднего времени поездки на 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Что необходимо учесть при выборе помещения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12811"/>
              </p:ext>
            </p:extLst>
          </p:nvPr>
        </p:nvGraphicFramePr>
        <p:xfrm>
          <a:off x="930618" y="1820709"/>
          <a:ext cx="4880507" cy="341981"/>
        </p:xfrm>
        <a:graphic>
          <a:graphicData uri="http://schemas.openxmlformats.org/drawingml/2006/table">
            <a:tbl>
              <a:tblPr/>
              <a:tblGrid>
                <a:gridCol w="4880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Опрошенные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21084"/>
              </p:ext>
            </p:extLst>
          </p:nvPr>
        </p:nvGraphicFramePr>
        <p:xfrm>
          <a:off x="944532" y="5578209"/>
          <a:ext cx="4880507" cy="341981"/>
        </p:xfrm>
        <a:graphic>
          <a:graphicData uri="http://schemas.openxmlformats.org/drawingml/2006/table">
            <a:tbl>
              <a:tblPr/>
              <a:tblGrid>
                <a:gridCol w="4880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9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Из них на автомобиле</a:t>
                      </a:r>
                      <a:endParaRPr lang="ru-RU" sz="18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Изображение 14" descr="с работы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17" y="2162689"/>
            <a:ext cx="15613035" cy="3239581"/>
          </a:xfrm>
          <a:prstGeom prst="rect">
            <a:avLst/>
          </a:prstGeom>
        </p:spPr>
      </p:pic>
      <p:pic>
        <p:nvPicPr>
          <p:cNvPr id="16" name="Изображение 15" descr="с работы на авто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96" y="5920190"/>
            <a:ext cx="15613035" cy="30735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90910" y="1512932"/>
            <a:ext cx="2404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u="sng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Дорога с работы</a:t>
            </a:r>
            <a:endParaRPr lang="en-US" sz="1800" b="1" u="sng" dirty="0">
              <a:solidFill>
                <a:schemeClr val="accent1">
                  <a:lumMod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204885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Офис с отделкой. Сколько можно сэкономить</a:t>
            </a:r>
          </a:p>
        </p:txBody>
      </p:sp>
      <p:pic>
        <p:nvPicPr>
          <p:cNvPr id="2" name="Изображение 1" descr="IMG_20200730_1002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16" y="1514989"/>
            <a:ext cx="5886376" cy="7848502"/>
          </a:xfrm>
          <a:prstGeom prst="rect">
            <a:avLst/>
          </a:prstGeom>
        </p:spPr>
      </p:pic>
      <p:pic>
        <p:nvPicPr>
          <p:cNvPr id="4" name="Изображение 3" descr="IMG_0764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3" y="1514989"/>
            <a:ext cx="5886376" cy="7848501"/>
          </a:xfrm>
          <a:prstGeom prst="rect">
            <a:avLst/>
          </a:prstGeom>
        </p:spPr>
      </p:pic>
      <p:pic>
        <p:nvPicPr>
          <p:cNvPr id="5" name="Изображение 4" descr="Unknown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75" y="3608813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684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-1920x10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1486901"/>
            <a:ext cx="15571729" cy="7898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Офис с отделкой. Сколько можно сэкономить</a:t>
            </a:r>
          </a:p>
        </p:txBody>
      </p:sp>
    </p:spTree>
    <p:extLst>
      <p:ext uri="{BB962C8B-B14F-4D97-AF65-F5344CB8AC3E}">
        <p14:creationId xmlns:p14="http://schemas.microsoft.com/office/powerpoint/2010/main" val="40825966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Изображение 64" descr="Unknown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437" y="3062790"/>
            <a:ext cx="1895213" cy="7257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64158" y="800165"/>
            <a:ext cx="3870430" cy="5027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 panose="02010505040202040104" pitchFamily="2" charset="0"/>
              </a:rPr>
              <a:t>ДОСТИЖЕНИЯ 2019</a:t>
            </a:r>
            <a:endParaRPr lang="ru-RU" sz="2200" cap="all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pic>
        <p:nvPicPr>
          <p:cNvPr id="9" name="Изображение 8" descr="Скриншот 2019-09-17 11.29.4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-550" r="16145" b="550"/>
          <a:stretch/>
        </p:blipFill>
        <p:spPr>
          <a:xfrm>
            <a:off x="1077304" y="1847655"/>
            <a:ext cx="8405363" cy="6861461"/>
          </a:xfrm>
          <a:prstGeom prst="rect">
            <a:avLst/>
          </a:prstGeom>
        </p:spPr>
      </p:pic>
      <p:pic>
        <p:nvPicPr>
          <p:cNvPr id="12" name="Изображение 11" descr="Скриншот 2019-09-17 11.30.4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/>
          <a:stretch/>
        </p:blipFill>
        <p:spPr>
          <a:xfrm>
            <a:off x="5190744" y="4097905"/>
            <a:ext cx="4285210" cy="3959708"/>
          </a:xfrm>
          <a:prstGeom prst="rect">
            <a:avLst/>
          </a:prstGeom>
          <a:ln>
            <a:solidFill>
              <a:srgbClr val="9B9C9F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2959169" y="1302867"/>
            <a:ext cx="3672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rgbClr val="7F7F7F"/>
                </a:solidFill>
                <a:latin typeface="Esqadero FF CY 4F"/>
                <a:cs typeface="Esqadero FF CY 4F"/>
              </a:rPr>
              <a:t>Источник: </a:t>
            </a:r>
            <a:r>
              <a:rPr lang="en-US" dirty="0">
                <a:solidFill>
                  <a:srgbClr val="7F7F7F"/>
                </a:solidFill>
                <a:latin typeface="Esqadero FF CY 4F"/>
                <a:cs typeface="Esqadero FF CY 4F"/>
              </a:rPr>
              <a:t>http://</a:t>
            </a:r>
            <a:r>
              <a:rPr lang="en-US" dirty="0" err="1">
                <a:solidFill>
                  <a:srgbClr val="7F7F7F"/>
                </a:solidFill>
                <a:latin typeface="Esqadero FF CY 4F"/>
                <a:cs typeface="Esqadero FF CY 4F"/>
              </a:rPr>
              <a:t>mcfoa.ru</a:t>
            </a:r>
            <a:r>
              <a:rPr lang="en-US" dirty="0">
                <a:solidFill>
                  <a:srgbClr val="7F7F7F"/>
                </a:solidFill>
                <a:latin typeface="Esqadero FF CY 4F"/>
                <a:cs typeface="Esqadero FF CY 4F"/>
              </a:rPr>
              <a:t>/</a:t>
            </a:r>
            <a:r>
              <a:rPr lang="en-US" dirty="0" err="1">
                <a:solidFill>
                  <a:srgbClr val="7F7F7F"/>
                </a:solidFill>
                <a:latin typeface="Esqadero FF CY 4F"/>
                <a:cs typeface="Esqadero FF CY 4F"/>
              </a:rPr>
              <a:t>analitika</a:t>
            </a:r>
            <a:endParaRPr lang="ru-RU" dirty="0">
              <a:latin typeface="Esqadero FF CY 4F"/>
              <a:cs typeface="Esqadero FF CY 4F"/>
            </a:endParaRPr>
          </a:p>
        </p:txBody>
      </p:sp>
      <p:pic>
        <p:nvPicPr>
          <p:cNvPr id="16" name="Изображение 15" descr="Алма Груп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7"/>
          <a:stretch/>
        </p:blipFill>
        <p:spPr>
          <a:xfrm>
            <a:off x="13563955" y="6389060"/>
            <a:ext cx="846592" cy="768735"/>
          </a:xfrm>
          <a:prstGeom prst="rect">
            <a:avLst/>
          </a:prstGeom>
        </p:spPr>
      </p:pic>
      <p:pic>
        <p:nvPicPr>
          <p:cNvPr id="17" name="Изображение 16" descr="logo_s_shajboj_sverkhu1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b="30571"/>
          <a:stretch/>
        </p:blipFill>
        <p:spPr>
          <a:xfrm>
            <a:off x="13258189" y="5747740"/>
            <a:ext cx="1267682" cy="549212"/>
          </a:xfrm>
          <a:prstGeom prst="rect">
            <a:avLst/>
          </a:prstGeom>
        </p:spPr>
      </p:pic>
      <p:pic>
        <p:nvPicPr>
          <p:cNvPr id="18" name="Изображение 17" descr="Beiersdorf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2453" y="5322910"/>
            <a:ext cx="1110866" cy="624166"/>
          </a:xfrm>
          <a:prstGeom prst="rect">
            <a:avLst/>
          </a:prstGeom>
        </p:spPr>
      </p:pic>
      <p:pic>
        <p:nvPicPr>
          <p:cNvPr id="20" name="Изображение 19" descr="images.jpe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4732" y="3883152"/>
            <a:ext cx="702398" cy="935285"/>
          </a:xfrm>
          <a:prstGeom prst="rect">
            <a:avLst/>
          </a:prstGeom>
        </p:spPr>
      </p:pic>
      <p:pic>
        <p:nvPicPr>
          <p:cNvPr id="21" name="Изображение 20" descr="vedis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0924" y="3505176"/>
            <a:ext cx="977566" cy="693756"/>
          </a:xfrm>
          <a:prstGeom prst="rect">
            <a:avLst/>
          </a:prstGeom>
        </p:spPr>
      </p:pic>
      <p:pic>
        <p:nvPicPr>
          <p:cNvPr id="22" name="Изображение 21" descr="ОПИ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7111" y="6196364"/>
            <a:ext cx="1516979" cy="913324"/>
          </a:xfrm>
          <a:prstGeom prst="rect">
            <a:avLst/>
          </a:prstGeom>
        </p:spPr>
      </p:pic>
      <p:pic>
        <p:nvPicPr>
          <p:cNvPr id="23" name="Изображение 22" descr="Raketa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8023" y="3207101"/>
            <a:ext cx="646489" cy="646489"/>
          </a:xfrm>
          <a:prstGeom prst="rect">
            <a:avLst/>
          </a:prstGeom>
        </p:spPr>
      </p:pic>
      <p:pic>
        <p:nvPicPr>
          <p:cNvPr id="24" name="Изображение 23" descr="Lexus.jpe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046" y="3622237"/>
            <a:ext cx="806575" cy="604152"/>
          </a:xfrm>
          <a:prstGeom prst="rect">
            <a:avLst/>
          </a:prstGeom>
        </p:spPr>
      </p:pic>
      <p:pic>
        <p:nvPicPr>
          <p:cNvPr id="25" name="Изображение 24" descr="Алмабанк.jpeg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98"/>
          <a:stretch/>
        </p:blipFill>
        <p:spPr>
          <a:xfrm>
            <a:off x="10594735" y="5615075"/>
            <a:ext cx="1327320" cy="648634"/>
          </a:xfrm>
          <a:prstGeom prst="rect">
            <a:avLst/>
          </a:prstGeom>
        </p:spPr>
      </p:pic>
      <p:pic>
        <p:nvPicPr>
          <p:cNvPr id="26" name="Изображение 25" descr="Rusal.jpe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194" y="7516344"/>
            <a:ext cx="1015935" cy="476992"/>
          </a:xfrm>
          <a:prstGeom prst="rect">
            <a:avLst/>
          </a:prstGeom>
        </p:spPr>
      </p:pic>
      <p:pic>
        <p:nvPicPr>
          <p:cNvPr id="27" name="Изображение 26" descr="Raiffeisen.jpe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4151" y="4944761"/>
            <a:ext cx="1180408" cy="505890"/>
          </a:xfrm>
          <a:prstGeom prst="rect">
            <a:avLst/>
          </a:prstGeom>
        </p:spPr>
      </p:pic>
      <p:pic>
        <p:nvPicPr>
          <p:cNvPr id="28" name="Изображение 27" descr="r-style.jpg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1476" y="7518700"/>
            <a:ext cx="1071103" cy="482448"/>
          </a:xfrm>
          <a:prstGeom prst="rect">
            <a:avLst/>
          </a:prstGeom>
        </p:spPr>
      </p:pic>
      <p:pic>
        <p:nvPicPr>
          <p:cNvPr id="29" name="Изображение 28" descr="Medtronic-Logo.jpg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49" b="29777"/>
          <a:stretch/>
        </p:blipFill>
        <p:spPr>
          <a:xfrm>
            <a:off x="11527627" y="3761809"/>
            <a:ext cx="1723171" cy="431800"/>
          </a:xfrm>
          <a:prstGeom prst="rect">
            <a:avLst/>
          </a:prstGeom>
        </p:spPr>
      </p:pic>
      <p:pic>
        <p:nvPicPr>
          <p:cNvPr id="30" name="Изображение 29" descr="logo_chtpz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508" y="3158959"/>
            <a:ext cx="823618" cy="812370"/>
          </a:xfrm>
          <a:prstGeom prst="rect">
            <a:avLst/>
          </a:prstGeom>
        </p:spPr>
      </p:pic>
      <p:pic>
        <p:nvPicPr>
          <p:cNvPr id="31" name="Изображение 30" descr="logo park pobedy.jp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428" y="5408102"/>
            <a:ext cx="1200732" cy="436631"/>
          </a:xfrm>
          <a:prstGeom prst="rect">
            <a:avLst/>
          </a:prstGeom>
        </p:spPr>
      </p:pic>
      <p:pic>
        <p:nvPicPr>
          <p:cNvPr id="32" name="Изображение 31" descr="logo Forum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0980" y="4504412"/>
            <a:ext cx="677399" cy="546436"/>
          </a:xfrm>
          <a:prstGeom prst="rect">
            <a:avLst/>
          </a:prstGeom>
        </p:spPr>
      </p:pic>
      <p:pic>
        <p:nvPicPr>
          <p:cNvPr id="33" name="Изображение 32" descr="logo м6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3393" y="5159639"/>
            <a:ext cx="531704" cy="715757"/>
          </a:xfrm>
          <a:prstGeom prst="rect">
            <a:avLst/>
          </a:prstGeom>
        </p:spPr>
      </p:pic>
      <p:pic>
        <p:nvPicPr>
          <p:cNvPr id="34" name="Изображение 33" descr="glubina_logo.pn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3178" y="6499478"/>
            <a:ext cx="839980" cy="542486"/>
          </a:xfrm>
          <a:prstGeom prst="rect">
            <a:avLst/>
          </a:prstGeom>
        </p:spPr>
      </p:pic>
      <p:pic>
        <p:nvPicPr>
          <p:cNvPr id="35" name="Изображение 34" descr="EF logo.jp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735" y="4739593"/>
            <a:ext cx="614089" cy="623857"/>
          </a:xfrm>
          <a:prstGeom prst="rect">
            <a:avLst/>
          </a:prstGeom>
        </p:spPr>
      </p:pic>
      <p:pic>
        <p:nvPicPr>
          <p:cNvPr id="36" name="Изображение 35" descr="dgz.gif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1200" y="4109755"/>
            <a:ext cx="549947" cy="652312"/>
          </a:xfrm>
          <a:prstGeom prst="rect">
            <a:avLst/>
          </a:prstGeom>
        </p:spPr>
      </p:pic>
      <p:pic>
        <p:nvPicPr>
          <p:cNvPr id="37" name="Изображение 36" descr="Финпром лого.jp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352" y="7122374"/>
            <a:ext cx="1354056" cy="416170"/>
          </a:xfrm>
          <a:prstGeom prst="rect">
            <a:avLst/>
          </a:prstGeom>
        </p:spPr>
      </p:pic>
      <p:pic>
        <p:nvPicPr>
          <p:cNvPr id="38" name="Изображение 37" descr="images.png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8496"/>
          <a:stretch/>
        </p:blipFill>
        <p:spPr>
          <a:xfrm>
            <a:off x="10997327" y="6957696"/>
            <a:ext cx="1574751" cy="467024"/>
          </a:xfrm>
          <a:prstGeom prst="rect">
            <a:avLst/>
          </a:prstGeom>
        </p:spPr>
      </p:pic>
      <p:pic>
        <p:nvPicPr>
          <p:cNvPr id="39" name="Изображение 38" descr="d853fdb18aa5b44e1085fe5a6c7e58d1.png"/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/>
          <a:stretch/>
        </p:blipFill>
        <p:spPr>
          <a:xfrm>
            <a:off x="13800953" y="7076508"/>
            <a:ext cx="1326456" cy="440733"/>
          </a:xfrm>
          <a:prstGeom prst="rect">
            <a:avLst/>
          </a:prstGeom>
        </p:spPr>
      </p:pic>
      <p:pic>
        <p:nvPicPr>
          <p:cNvPr id="40" name="Изображение 39" descr="Unknown.png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633" y="8114255"/>
            <a:ext cx="819666" cy="464843"/>
          </a:xfrm>
          <a:prstGeom prst="rect">
            <a:avLst/>
          </a:prstGeom>
        </p:spPr>
      </p:pic>
      <p:pic>
        <p:nvPicPr>
          <p:cNvPr id="41" name="Изображение 40" descr="Unknown.jpeg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9108" y="4825319"/>
            <a:ext cx="1194742" cy="497810"/>
          </a:xfrm>
          <a:prstGeom prst="rect">
            <a:avLst/>
          </a:prstGeom>
        </p:spPr>
      </p:pic>
      <p:pic>
        <p:nvPicPr>
          <p:cNvPr id="42" name="Изображение 41" descr="DPD_logo_(2015).svg.png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6890" y="5973200"/>
            <a:ext cx="918368" cy="383879"/>
          </a:xfrm>
          <a:prstGeom prst="rect">
            <a:avLst/>
          </a:prstGeom>
        </p:spPr>
      </p:pic>
      <p:pic>
        <p:nvPicPr>
          <p:cNvPr id="43" name="Изображение 42" descr="Rusnano-logo-rus.png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583" y="7422534"/>
            <a:ext cx="1753648" cy="683492"/>
          </a:xfrm>
          <a:prstGeom prst="rect">
            <a:avLst/>
          </a:prstGeom>
        </p:spPr>
      </p:pic>
      <p:pic>
        <p:nvPicPr>
          <p:cNvPr id="44" name="Изображение 43" descr="donstroy.png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1137" y="6468558"/>
            <a:ext cx="914013" cy="548408"/>
          </a:xfrm>
          <a:prstGeom prst="rect">
            <a:avLst/>
          </a:prstGeom>
        </p:spPr>
      </p:pic>
      <p:pic>
        <p:nvPicPr>
          <p:cNvPr id="45" name="Изображение 44" descr="Hachette_Filipacchi.svg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9238" y="4434908"/>
            <a:ext cx="1578446" cy="404476"/>
          </a:xfrm>
          <a:prstGeom prst="rect">
            <a:avLst/>
          </a:prstGeom>
        </p:spPr>
      </p:pic>
      <p:pic>
        <p:nvPicPr>
          <p:cNvPr id="46" name="Изображение 45" descr="Hempel-logo-new.jpg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416" y="6887363"/>
            <a:ext cx="1101194" cy="275299"/>
          </a:xfrm>
          <a:prstGeom prst="rect">
            <a:avLst/>
          </a:prstGeom>
        </p:spPr>
      </p:pic>
      <p:pic>
        <p:nvPicPr>
          <p:cNvPr id="47" name="Изображение 46" descr="Rosselhozbank3.jpg"/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7668" y="4247322"/>
            <a:ext cx="810469" cy="935078"/>
          </a:xfrm>
          <a:prstGeom prst="rect">
            <a:avLst/>
          </a:prstGeom>
        </p:spPr>
      </p:pic>
      <p:pic>
        <p:nvPicPr>
          <p:cNvPr id="48" name="Изображение 47" descr="МРТС лого.jpg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8527" y="7071722"/>
            <a:ext cx="1131511" cy="363026"/>
          </a:xfrm>
          <a:prstGeom prst="rect">
            <a:avLst/>
          </a:prstGeom>
        </p:spPr>
      </p:pic>
      <p:pic>
        <p:nvPicPr>
          <p:cNvPr id="49" name="Изображение 48" descr="Unknown-2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437" y="3267525"/>
            <a:ext cx="2019290" cy="394299"/>
          </a:xfrm>
          <a:prstGeom prst="rect">
            <a:avLst/>
          </a:prstGeom>
        </p:spPr>
      </p:pic>
      <p:pic>
        <p:nvPicPr>
          <p:cNvPr id="50" name="Изображение 49" descr="header-logo.pn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490" y="4220482"/>
            <a:ext cx="1445762" cy="394299"/>
          </a:xfrm>
          <a:prstGeom prst="rect">
            <a:avLst/>
          </a:prstGeom>
        </p:spPr>
      </p:pic>
      <p:pic>
        <p:nvPicPr>
          <p:cNvPr id="51" name="Изображение 50" descr="Unknown-2.png"/>
          <p:cNvPicPr>
            <a:picLocks noChangeAspect="1"/>
          </p:cNvPicPr>
          <p:nvPr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78" b="31307"/>
          <a:stretch/>
        </p:blipFill>
        <p:spPr>
          <a:xfrm>
            <a:off x="9804702" y="3687082"/>
            <a:ext cx="1191675" cy="406542"/>
          </a:xfrm>
          <a:prstGeom prst="rect">
            <a:avLst/>
          </a:prstGeom>
        </p:spPr>
      </p:pic>
      <p:pic>
        <p:nvPicPr>
          <p:cNvPr id="52" name="Изображение 51" descr="269.jpg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1948" y="5005343"/>
            <a:ext cx="1123211" cy="667749"/>
          </a:xfrm>
          <a:prstGeom prst="rect">
            <a:avLst/>
          </a:prstGeom>
        </p:spPr>
      </p:pic>
      <p:pic>
        <p:nvPicPr>
          <p:cNvPr id="53" name="Изображение 52" descr="tesa.jp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4703" y="4018921"/>
            <a:ext cx="875239" cy="441424"/>
          </a:xfrm>
          <a:prstGeom prst="rect">
            <a:avLst/>
          </a:prstGeom>
        </p:spPr>
      </p:pic>
      <p:pic>
        <p:nvPicPr>
          <p:cNvPr id="54" name="Изображение 53" descr="panasonic-logo.jpg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720" y="8123310"/>
            <a:ext cx="1227852" cy="491141"/>
          </a:xfrm>
          <a:prstGeom prst="rect">
            <a:avLst/>
          </a:prstGeom>
        </p:spPr>
      </p:pic>
      <p:pic>
        <p:nvPicPr>
          <p:cNvPr id="55" name="Изображение 54" descr="ТройкаДбанк2.png"/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6531"/>
          <a:stretch/>
        </p:blipFill>
        <p:spPr>
          <a:xfrm>
            <a:off x="11800578" y="6494060"/>
            <a:ext cx="1584977" cy="484345"/>
          </a:xfrm>
          <a:prstGeom prst="rect">
            <a:avLst/>
          </a:prstGeom>
        </p:spPr>
      </p:pic>
      <p:pic>
        <p:nvPicPr>
          <p:cNvPr id="56" name="Изображение 55" descr="ОВК.svg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771" y="8227804"/>
            <a:ext cx="1819147" cy="292768"/>
          </a:xfrm>
          <a:prstGeom prst="rect">
            <a:avLst/>
          </a:prstGeom>
        </p:spPr>
      </p:pic>
      <p:pic>
        <p:nvPicPr>
          <p:cNvPr id="57" name="Изображение 56" descr="Unknown-2.png"/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35585" r="4956" b="35585"/>
          <a:stretch/>
        </p:blipFill>
        <p:spPr>
          <a:xfrm>
            <a:off x="15046970" y="5880572"/>
            <a:ext cx="1578882" cy="502762"/>
          </a:xfrm>
          <a:prstGeom prst="rect">
            <a:avLst/>
          </a:prstGeom>
        </p:spPr>
      </p:pic>
      <p:pic>
        <p:nvPicPr>
          <p:cNvPr id="58" name="Изображение 57" descr="Unknown-3.png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42" y="8273682"/>
            <a:ext cx="1312997" cy="339414"/>
          </a:xfrm>
          <a:prstGeom prst="rect">
            <a:avLst/>
          </a:prstGeom>
        </p:spPr>
      </p:pic>
      <p:pic>
        <p:nvPicPr>
          <p:cNvPr id="59" name="Изображение 58" descr="Unknown-4.png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5" b="27830"/>
          <a:stretch/>
        </p:blipFill>
        <p:spPr>
          <a:xfrm>
            <a:off x="12172815" y="7629356"/>
            <a:ext cx="1235647" cy="410588"/>
          </a:xfrm>
          <a:prstGeom prst="rect">
            <a:avLst/>
          </a:prstGeom>
        </p:spPr>
      </p:pic>
      <p:pic>
        <p:nvPicPr>
          <p:cNvPr id="60" name="Изображение 59" descr="Unknown-1.png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776" y="3149588"/>
            <a:ext cx="1430584" cy="438006"/>
          </a:xfrm>
          <a:prstGeom prst="rect">
            <a:avLst/>
          </a:prstGeom>
        </p:spPr>
      </p:pic>
      <p:pic>
        <p:nvPicPr>
          <p:cNvPr id="61" name="Изображение 60" descr="Unknown-1.png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12" y="4647241"/>
            <a:ext cx="1129399" cy="751564"/>
          </a:xfrm>
          <a:prstGeom prst="rect">
            <a:avLst/>
          </a:prstGeom>
        </p:spPr>
      </p:pic>
      <p:pic>
        <p:nvPicPr>
          <p:cNvPr id="62" name="Изображение 61" descr="Unknown-2.png"/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2" b="33966"/>
          <a:stretch/>
        </p:blipFill>
        <p:spPr>
          <a:xfrm>
            <a:off x="9693825" y="5350987"/>
            <a:ext cx="1428749" cy="402934"/>
          </a:xfrm>
          <a:prstGeom prst="rect">
            <a:avLst/>
          </a:prstGeom>
        </p:spPr>
      </p:pic>
      <p:pic>
        <p:nvPicPr>
          <p:cNvPr id="63" name="Изображение 62" descr="Unknown-3.pn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70" y="7502512"/>
            <a:ext cx="760070" cy="450975"/>
          </a:xfrm>
          <a:prstGeom prst="rect">
            <a:avLst/>
          </a:prstGeom>
        </p:spPr>
      </p:pic>
      <p:pic>
        <p:nvPicPr>
          <p:cNvPr id="64" name="Изображение 63" descr="Unknown-4.png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56" y="5843962"/>
            <a:ext cx="726504" cy="726504"/>
          </a:xfrm>
          <a:prstGeom prst="rect">
            <a:avLst/>
          </a:prstGeom>
        </p:spPr>
      </p:pic>
      <p:pic>
        <p:nvPicPr>
          <p:cNvPr id="66" name="Изображение 65" descr="Mitsubishi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040" y="8101993"/>
            <a:ext cx="1147735" cy="644880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</p:spTree>
    <p:extLst>
      <p:ext uri="{BB962C8B-B14F-4D97-AF65-F5344CB8AC3E}">
        <p14:creationId xmlns:p14="http://schemas.microsoft.com/office/powerpoint/2010/main" val="283339464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163-sok-arena-park-9131d2fb1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89" y="1463538"/>
            <a:ext cx="15581980" cy="7894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Офис с отделкой. Сколько можно сэкономить</a:t>
            </a:r>
          </a:p>
        </p:txBody>
      </p:sp>
    </p:spTree>
    <p:extLst>
      <p:ext uri="{BB962C8B-B14F-4D97-AF65-F5344CB8AC3E}">
        <p14:creationId xmlns:p14="http://schemas.microsoft.com/office/powerpoint/2010/main" val="36061529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Инженерные системы здания</a:t>
            </a:r>
          </a:p>
        </p:txBody>
      </p:sp>
      <p:pic>
        <p:nvPicPr>
          <p:cNvPr id="2" name="Изображение 1" descr="Unknown-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66" y="2162690"/>
            <a:ext cx="3289300" cy="24638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582" y="5101335"/>
            <a:ext cx="3810000" cy="2133600"/>
          </a:xfrm>
          <a:prstGeom prst="rect">
            <a:avLst/>
          </a:prstGeom>
        </p:spPr>
      </p:pic>
      <p:pic>
        <p:nvPicPr>
          <p:cNvPr id="5" name="Изображение 4" descr="images-4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23626" r="77" b="45116"/>
          <a:stretch/>
        </p:blipFill>
        <p:spPr>
          <a:xfrm>
            <a:off x="10304682" y="6168135"/>
            <a:ext cx="4087285" cy="1992752"/>
          </a:xfrm>
          <a:prstGeom prst="rect">
            <a:avLst/>
          </a:prstGeom>
        </p:spPr>
      </p:pic>
      <p:pic>
        <p:nvPicPr>
          <p:cNvPr id="6" name="Изображение 5" descr="T_X2L7zZQ6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19026" r="23425" b="31263"/>
          <a:stretch/>
        </p:blipFill>
        <p:spPr>
          <a:xfrm>
            <a:off x="9107965" y="2645749"/>
            <a:ext cx="6480720" cy="1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63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Инженерные системы здания</a:t>
            </a:r>
          </a:p>
        </p:txBody>
      </p:sp>
      <p:pic>
        <p:nvPicPr>
          <p:cNvPr id="7" name="Изображение 6" descr="79c947de-56d0-4643-aadb-9d793c0d2eb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00" y="1619170"/>
            <a:ext cx="11943804" cy="77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9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Причины незапланированных расходов</a:t>
            </a:r>
          </a:p>
        </p:txBody>
      </p:sp>
      <p:pic>
        <p:nvPicPr>
          <p:cNvPr id="2" name="Изображение 1" descr="upravlencheskij-uchet-v-stroitelst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95" y="1395064"/>
            <a:ext cx="12351060" cy="7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7673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взаимоотношения с арендодателем</a:t>
            </a:r>
          </a:p>
        </p:txBody>
      </p:sp>
      <p:pic>
        <p:nvPicPr>
          <p:cNvPr id="2" name="Изображение 1" descr="images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717" y="4222635"/>
            <a:ext cx="7727871" cy="5142547"/>
          </a:xfrm>
          <a:prstGeom prst="rect">
            <a:avLst/>
          </a:prstGeom>
        </p:spPr>
      </p:pic>
      <p:pic>
        <p:nvPicPr>
          <p:cNvPr id="3" name="Изображение 2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8" y="1667635"/>
            <a:ext cx="3632200" cy="2235200"/>
          </a:xfrm>
          <a:prstGeom prst="rect">
            <a:avLst/>
          </a:prstGeom>
        </p:spPr>
      </p:pic>
      <p:pic>
        <p:nvPicPr>
          <p:cNvPr id="4" name="Изображение 3" descr="images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8" y="6899690"/>
            <a:ext cx="3289300" cy="2463800"/>
          </a:xfrm>
          <a:prstGeom prst="rect">
            <a:avLst/>
          </a:prstGeom>
        </p:spPr>
      </p:pic>
      <p:pic>
        <p:nvPicPr>
          <p:cNvPr id="5" name="Изображение 4" descr="1522050816_165629404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7" b="45609"/>
          <a:stretch/>
        </p:blipFill>
        <p:spPr>
          <a:xfrm>
            <a:off x="6145805" y="2612740"/>
            <a:ext cx="9778265" cy="825721"/>
          </a:xfrm>
          <a:prstGeom prst="rect">
            <a:avLst/>
          </a:prstGeom>
        </p:spPr>
      </p:pic>
      <p:pic>
        <p:nvPicPr>
          <p:cNvPr id="6" name="Изображение 5" descr="Unknow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28" y="3938034"/>
            <a:ext cx="3721100" cy="21844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753" y="4416454"/>
            <a:ext cx="2576913" cy="21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039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Что еще необходимо учесть</a:t>
            </a:r>
          </a:p>
        </p:txBody>
      </p:sp>
      <p:pic>
        <p:nvPicPr>
          <p:cNvPr id="2" name="Изображение 1" descr="scale_120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8" y="2201665"/>
            <a:ext cx="17619148" cy="62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8415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085"/>
            <a:ext cx="17602200" cy="4324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700" y="3557885"/>
            <a:ext cx="360000" cy="3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58743"/>
            <a:ext cx="3915435" cy="9938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20490" y="803712"/>
            <a:ext cx="11611290" cy="4779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1700" b="1" cap="all" spc="50" dirty="0">
                <a:solidFill>
                  <a:schemeClr val="accent1">
                    <a:lumMod val="50000"/>
                  </a:schemeClr>
                </a:solidFill>
                <a:latin typeface="Esqadero FF CY 4F"/>
                <a:cs typeface="Esqadero FF CY 4F"/>
              </a:rPr>
              <a:t>мы гарантируем спокойствие и уверенность за результат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95" y="947555"/>
            <a:ext cx="360040" cy="2338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3349" y="3052385"/>
            <a:ext cx="3952316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700" dirty="0">
                <a:solidFill>
                  <a:srgbClr val="000000"/>
                </a:solidFill>
                <a:latin typeface="Esqadero FF CY 4F"/>
                <a:cs typeface="Esqadero FF CY 4F"/>
              </a:rPr>
              <a:t>Россия, 125057, г. Москва,</a:t>
            </a:r>
          </a:p>
          <a:p>
            <a:endParaRPr lang="ru-RU" sz="1700" dirty="0">
              <a:solidFill>
                <a:srgbClr val="000000"/>
              </a:solidFill>
              <a:latin typeface="Esqadero FF CY 4F"/>
              <a:cs typeface="Esqadero FF CY 4F"/>
            </a:endParaRPr>
          </a:p>
          <a:p>
            <a:r>
              <a:rPr lang="ru-RU" sz="1700" dirty="0">
                <a:solidFill>
                  <a:srgbClr val="000000"/>
                </a:solidFill>
                <a:latin typeface="Esqadero FF CY 4F"/>
                <a:cs typeface="Esqadero FF CY 4F"/>
              </a:rPr>
              <a:t>Чапаевский переулок, дом 6</a:t>
            </a:r>
          </a:p>
          <a:p>
            <a:endParaRPr lang="ru-RU" sz="1700" dirty="0">
              <a:solidFill>
                <a:srgbClr val="000000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3348" y="2387715"/>
            <a:ext cx="4602267" cy="3847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900" b="1" cap="all" dirty="0">
                <a:solidFill>
                  <a:srgbClr val="000000"/>
                </a:solidFill>
                <a:latin typeface="Esqadero FF CY 4F"/>
                <a:cs typeface="Esqadero FF CY 4F"/>
              </a:rPr>
              <a:t>контакты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20880" y="3052385"/>
            <a:ext cx="3529199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700" dirty="0">
                <a:solidFill>
                  <a:srgbClr val="000000"/>
                </a:solidFill>
                <a:latin typeface="Esqadero FF CY 4F"/>
                <a:cs typeface="Esqadero FF CY 4F"/>
              </a:rPr>
              <a:t>тел.: +7 (495) 241-22-71</a:t>
            </a:r>
          </a:p>
          <a:p>
            <a:pPr algn="ctr"/>
            <a:endParaRPr lang="ru-RU" sz="1700" dirty="0">
              <a:solidFill>
                <a:srgbClr val="000000"/>
              </a:solidFill>
              <a:latin typeface="Esqadero FF CY 4F"/>
              <a:cs typeface="Esqadero FF CY 4F"/>
            </a:endParaRPr>
          </a:p>
          <a:p>
            <a:pPr algn="ctr"/>
            <a:r>
              <a:rPr lang="ru-RU" sz="1700" dirty="0">
                <a:solidFill>
                  <a:srgbClr val="000000"/>
                </a:solidFill>
                <a:latin typeface="Esqadero FF CY 4F"/>
                <a:cs typeface="Esqadero FF CY 4F"/>
              </a:rPr>
              <a:t>info@kubrava.com</a:t>
            </a:r>
            <a:endParaRPr lang="ru-RU" sz="1700" b="1" dirty="0">
              <a:solidFill>
                <a:srgbClr val="000000"/>
              </a:solidFill>
              <a:latin typeface="Esqadero FF CY 4F"/>
              <a:cs typeface="Esqadero FF CY 4F"/>
            </a:endParaRPr>
          </a:p>
          <a:p>
            <a:pPr algn="ctr"/>
            <a:endParaRPr lang="ru-RU" sz="1700" b="1" dirty="0">
              <a:solidFill>
                <a:srgbClr val="000000"/>
              </a:solidFill>
              <a:latin typeface="Esqadero FF CY 4F"/>
              <a:cs typeface="Esqadero FF CY 4F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029702" y="2387715"/>
            <a:ext cx="4602267" cy="3847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ru-RU" sz="1900" b="1" cap="all" dirty="0">
                <a:solidFill>
                  <a:srgbClr val="000000"/>
                </a:solidFill>
                <a:latin typeface="Esqadero FF CY 4F"/>
                <a:cs typeface="Esqadero FF CY 4F"/>
              </a:rPr>
              <a:t>Мы в </a:t>
            </a:r>
            <a:r>
              <a:rPr lang="ru-RU" sz="1900" b="1" cap="all" dirty="0" err="1">
                <a:solidFill>
                  <a:srgbClr val="000000"/>
                </a:solidFill>
                <a:latin typeface="Esqadero FF CY 4F"/>
                <a:cs typeface="Esqadero FF CY 4F"/>
              </a:rPr>
              <a:t>соцсетях</a:t>
            </a:r>
            <a:endParaRPr lang="ru-RU" sz="1900" b="1" cap="all" dirty="0">
              <a:solidFill>
                <a:srgbClr val="000000"/>
              </a:solidFill>
              <a:latin typeface="Esqadero FF CY 4F"/>
              <a:cs typeface="Esqadero FF CY 4F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700" y="3057185"/>
            <a:ext cx="360000" cy="360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4066686" y="3052385"/>
            <a:ext cx="2565284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700" dirty="0">
                <a:solidFill>
                  <a:srgbClr val="000000"/>
                </a:solidFill>
                <a:latin typeface="Esqadero FF CY 4F" panose="02010505040202040104" pitchFamily="2" charset="0"/>
              </a:rPr>
              <a:t>@</a:t>
            </a:r>
            <a:r>
              <a:rPr lang="en-US" sz="1700" dirty="0" err="1">
                <a:solidFill>
                  <a:srgbClr val="000000"/>
                </a:solidFill>
                <a:latin typeface="Esqadero FF CY 4F" panose="02010505040202040104" pitchFamily="2" charset="0"/>
              </a:rPr>
              <a:t>sariccipm</a:t>
            </a:r>
            <a:endParaRPr lang="ru-RU" sz="1700" dirty="0">
              <a:solidFill>
                <a:srgbClr val="000000"/>
              </a:solidFill>
              <a:latin typeface="Esqadero FF CY 4F" panose="02010505040202040104" pitchFamily="2" charset="0"/>
            </a:endParaRPr>
          </a:p>
          <a:p>
            <a:pPr algn="r"/>
            <a:r>
              <a:rPr lang="ru-RU" sz="1700" dirty="0">
                <a:solidFill>
                  <a:srgbClr val="000000"/>
                </a:solidFill>
                <a:latin typeface="Esqadero FF CY 4F" panose="02010505040202040104" pitchFamily="2" charset="0"/>
              </a:rPr>
              <a:t> </a:t>
            </a:r>
          </a:p>
          <a:p>
            <a:pPr algn="r"/>
            <a:r>
              <a:rPr lang="en-US" sz="1700" dirty="0">
                <a:solidFill>
                  <a:srgbClr val="000000"/>
                </a:solidFill>
                <a:latin typeface="Esqadero FF CY 4F" panose="02010505040202040104" pitchFamily="2" charset="0"/>
              </a:rPr>
              <a:t>@</a:t>
            </a:r>
            <a:r>
              <a:rPr lang="en-US" sz="1700" dirty="0" err="1">
                <a:solidFill>
                  <a:srgbClr val="000000"/>
                </a:solidFill>
                <a:latin typeface="Esqadero FF CY 4F" panose="02010505040202040104" pitchFamily="2" charset="0"/>
              </a:rPr>
              <a:t>sariccipm</a:t>
            </a:r>
            <a:endParaRPr lang="ru-RU" sz="1700" dirty="0">
              <a:solidFill>
                <a:srgbClr val="000000"/>
              </a:solidFill>
              <a:latin typeface="Esqadero FF CY 4F" panose="02010505040202040104" pitchFamily="2" charset="0"/>
            </a:endParaRPr>
          </a:p>
        </p:txBody>
      </p:sp>
      <p:sp>
        <p:nvSpPr>
          <p:cNvPr id="7" name="Прямоугольник 6">
            <a:hlinkClick r:id="rId8"/>
          </p:cNvPr>
          <p:cNvSpPr/>
          <p:nvPr/>
        </p:nvSpPr>
        <p:spPr>
          <a:xfrm>
            <a:off x="14201700" y="3052385"/>
            <a:ext cx="2340260" cy="364800"/>
          </a:xfrm>
          <a:prstGeom prst="rect">
            <a:avLst/>
          </a:prstGeom>
          <a:solidFill>
            <a:srgbClr val="FFFFFF">
              <a:alpha val="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Прямоугольник 8">
            <a:hlinkClick r:id="rId9"/>
          </p:cNvPr>
          <p:cNvSpPr/>
          <p:nvPr/>
        </p:nvSpPr>
        <p:spPr>
          <a:xfrm>
            <a:off x="14201700" y="3526936"/>
            <a:ext cx="2340260" cy="390949"/>
          </a:xfrm>
          <a:prstGeom prst="rect">
            <a:avLst/>
          </a:prstGeom>
          <a:solidFill>
            <a:srgbClr val="FFFFFF">
              <a:alpha val="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Прямоугольник 7">
            <a:hlinkClick r:id="rId10"/>
          </p:cNvPr>
          <p:cNvSpPr/>
          <p:nvPr/>
        </p:nvSpPr>
        <p:spPr>
          <a:xfrm>
            <a:off x="0" y="4544085"/>
            <a:ext cx="17602200" cy="4324350"/>
          </a:xfrm>
          <a:prstGeom prst="rect">
            <a:avLst/>
          </a:prstGeom>
          <a:solidFill>
            <a:srgbClr val="FFFFFF">
              <a:alpha val="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0" name="Изображение 19" descr="Macintosh HD:Users:rusk:Downloads:бланки:blank-kubrava.pdf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t="92450" r="-1" b="-1"/>
          <a:stretch/>
        </p:blipFill>
        <p:spPr bwMode="auto">
          <a:xfrm>
            <a:off x="12268720" y="1406062"/>
            <a:ext cx="4646662" cy="811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4624664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163" y="1982670"/>
            <a:ext cx="1557172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С ЧЕГО НАЧАТЬ?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2859" y="3847040"/>
            <a:ext cx="1557172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Поиск офисного помещения, в основном, определяется локацией и бюджетом на аренду.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2859" y="6052285"/>
            <a:ext cx="15571729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Какой офис нужен? На сколько человек?  В каком месте? Какой бюджет?</a:t>
            </a:r>
          </a:p>
        </p:txBody>
      </p:sp>
      <p:pic>
        <p:nvPicPr>
          <p:cNvPr id="3" name="Изображение 2" descr="361338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524086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551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/>
          <a:srcRect t="11795" b="40342"/>
          <a:stretch/>
        </p:blipFill>
        <p:spPr>
          <a:xfrm>
            <a:off x="930618" y="4622157"/>
            <a:ext cx="5572125" cy="474133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165" y="4540241"/>
            <a:ext cx="7241946" cy="4823249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6"/>
          <a:srcRect b="4291"/>
          <a:stretch/>
        </p:blipFill>
        <p:spPr>
          <a:xfrm>
            <a:off x="9386165" y="1487615"/>
            <a:ext cx="7223654" cy="2970330"/>
          </a:xfrm>
          <a:prstGeom prst="rect">
            <a:avLst/>
          </a:prstGeom>
        </p:spPr>
      </p:pic>
      <p:pic>
        <p:nvPicPr>
          <p:cNvPr id="19" name="Изображение 18" descr="IMG_703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7"/>
          <a:stretch/>
        </p:blipFill>
        <p:spPr>
          <a:xfrm>
            <a:off x="930618" y="1487615"/>
            <a:ext cx="5572125" cy="3036918"/>
          </a:xfrm>
          <a:prstGeom prst="rect">
            <a:avLst/>
          </a:prstGeom>
        </p:spPr>
      </p:pic>
      <p:sp>
        <p:nvSpPr>
          <p:cNvPr id="14" name="Штриховая стрелка вправо 13"/>
          <p:cNvSpPr/>
          <p:nvPr/>
        </p:nvSpPr>
        <p:spPr>
          <a:xfrm>
            <a:off x="6820880" y="3332820"/>
            <a:ext cx="2295255" cy="2318677"/>
          </a:xfrm>
          <a:prstGeom prst="stripedRightArrow">
            <a:avLst/>
          </a:prstGeom>
          <a:solidFill>
            <a:srgbClr val="FFFFFE"/>
          </a:solidFill>
          <a:ln w="25400" cap="flat">
            <a:solidFill>
              <a:srgbClr val="898176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1821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e1077d0e9b50cf19c29b5b71dde3afaf_720x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31" y="4974370"/>
            <a:ext cx="6583680" cy="4389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7" name="Изображение 6" descr="612c99ce822557fb7326c480e400399a_720x1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31" y="1457907"/>
            <a:ext cx="6580571" cy="3450088"/>
          </a:xfrm>
          <a:prstGeom prst="rect">
            <a:avLst/>
          </a:prstGeom>
        </p:spPr>
      </p:pic>
      <p:pic>
        <p:nvPicPr>
          <p:cNvPr id="8" name="Изображение 7" descr="4b7f3b3e-8796-4149-a546-5eba3e1e59b8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8" y="4974370"/>
            <a:ext cx="5845257" cy="4367180"/>
          </a:xfrm>
          <a:prstGeom prst="rect">
            <a:avLst/>
          </a:prstGeom>
        </p:spPr>
      </p:pic>
      <p:sp>
        <p:nvSpPr>
          <p:cNvPr id="13" name="Штриховая стрелка вправо 12"/>
          <p:cNvSpPr/>
          <p:nvPr/>
        </p:nvSpPr>
        <p:spPr>
          <a:xfrm>
            <a:off x="7315935" y="3332820"/>
            <a:ext cx="2295255" cy="2318677"/>
          </a:xfrm>
          <a:prstGeom prst="stripedRightArrow">
            <a:avLst/>
          </a:prstGeom>
          <a:solidFill>
            <a:srgbClr val="FFFFFE"/>
          </a:solidFill>
          <a:ln w="25400" cap="flat">
            <a:solidFill>
              <a:srgbClr val="898176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2802" rtl="0" fontAlgn="auto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E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9" name="Изображение 8" descr="37165598_DYggoBvzc-mxh1uXgGVsAogG_Pn0vJhDcHa4jZGBpB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9"/>
          <a:stretch/>
        </p:blipFill>
        <p:spPr>
          <a:xfrm>
            <a:off x="935120" y="1457907"/>
            <a:ext cx="3080146" cy="3450088"/>
          </a:xfrm>
          <a:prstGeom prst="rect">
            <a:avLst/>
          </a:prstGeom>
        </p:spPr>
      </p:pic>
      <p:pic>
        <p:nvPicPr>
          <p:cNvPr id="11" name="Изображение 10" descr="37165598_6llPDC4BQixRpvUef2UV07j2stZ0qNLRzGm4Xzogv08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6"/>
          <a:stretch/>
        </p:blipFill>
        <p:spPr>
          <a:xfrm>
            <a:off x="4015266" y="1457907"/>
            <a:ext cx="2774260" cy="34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1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3" name="Изображение 2" descr="Снимок экрана 2020-10-26 в 23.56.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473" y="5455343"/>
            <a:ext cx="5883554" cy="3930310"/>
          </a:xfrm>
          <a:prstGeom prst="rect">
            <a:avLst/>
          </a:prstGeom>
        </p:spPr>
      </p:pic>
      <p:pic>
        <p:nvPicPr>
          <p:cNvPr id="11" name="Изображение 10" descr="novyy-loft-ofis-kompanii-align-technology-v-moskve-rossiya-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472" y="1476318"/>
            <a:ext cx="5883554" cy="3926732"/>
          </a:xfrm>
          <a:prstGeom prst="rect">
            <a:avLst/>
          </a:prstGeom>
        </p:spPr>
      </p:pic>
      <p:pic>
        <p:nvPicPr>
          <p:cNvPr id="4" name="Изображение 3" descr="unnamed-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3512"/>
          <a:stretch/>
        </p:blipFill>
        <p:spPr>
          <a:xfrm>
            <a:off x="951585" y="5455343"/>
            <a:ext cx="6738293" cy="393516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585" y="1481700"/>
            <a:ext cx="6738293" cy="39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44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745" y="5455343"/>
            <a:ext cx="7002095" cy="3908146"/>
          </a:xfrm>
          <a:prstGeom prst="rect">
            <a:avLst/>
          </a:prstGeom>
        </p:spPr>
      </p:pic>
      <p:pic>
        <p:nvPicPr>
          <p:cNvPr id="7" name="Изображение 6" descr="unnamed-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3512"/>
          <a:stretch/>
        </p:blipFill>
        <p:spPr>
          <a:xfrm>
            <a:off x="951585" y="5455343"/>
            <a:ext cx="6738293" cy="3935163"/>
          </a:xfrm>
          <a:prstGeom prst="rect">
            <a:avLst/>
          </a:prstGeom>
        </p:spPr>
      </p:pic>
      <p:pic>
        <p:nvPicPr>
          <p:cNvPr id="3" name="Изображение 2" descr="75602056859963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45" y="1532619"/>
            <a:ext cx="7002095" cy="379708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18" y="1532619"/>
            <a:ext cx="6759259" cy="380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187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b="5201"/>
          <a:stretch/>
        </p:blipFill>
        <p:spPr>
          <a:xfrm>
            <a:off x="9627745" y="1532056"/>
            <a:ext cx="7008780" cy="3797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0" y="362490"/>
            <a:ext cx="3916800" cy="9931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0618" y="9363490"/>
            <a:ext cx="212159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Moscow 2020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91710" y="9363490"/>
            <a:ext cx="23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600" dirty="0">
                <a:solidFill>
                  <a:srgbClr val="6D6E71"/>
                </a:solidFill>
                <a:latin typeface="Esqadero FF CY 4F"/>
                <a:cs typeface="Esqadero FF CY 4F"/>
              </a:rPr>
              <a:t>www.kubrava.com</a:t>
            </a:r>
            <a:endParaRPr lang="ru-RU" sz="1600" dirty="0">
              <a:solidFill>
                <a:srgbClr val="6D6E71"/>
              </a:solidFill>
              <a:latin typeface="Esqadero FF CY 4F"/>
              <a:cs typeface="Esqadero FF CY 4F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0650" y="806149"/>
            <a:ext cx="11883938" cy="4907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ts val="3200"/>
              </a:lnSpc>
            </a:pPr>
            <a:r>
              <a:rPr lang="ru-RU" sz="2200" cap="all" dirty="0">
                <a:solidFill>
                  <a:srgbClr val="6D6E71"/>
                </a:solidFill>
                <a:latin typeface="Esqadero FF CY 4F"/>
                <a:cs typeface="Esqadero FF CY 4F"/>
              </a:rPr>
              <a:t>Выбор помещения</a:t>
            </a:r>
          </a:p>
        </p:txBody>
      </p:sp>
      <p:pic>
        <p:nvPicPr>
          <p:cNvPr id="4" name="Изображение 3" descr="Снимок экрана 2020-10-27 в 0.07.1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45" y="5370260"/>
            <a:ext cx="7004224" cy="3990443"/>
          </a:xfrm>
          <a:prstGeom prst="rect">
            <a:avLst/>
          </a:prstGeom>
        </p:spPr>
      </p:pic>
      <p:pic>
        <p:nvPicPr>
          <p:cNvPr id="5" name="Изображение 4" descr="unnam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6" y="5370259"/>
            <a:ext cx="6393900" cy="399044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7"/>
          <a:srcRect l="-595" t="4305" r="595" b="16790"/>
          <a:stretch/>
        </p:blipFill>
        <p:spPr>
          <a:xfrm>
            <a:off x="4228063" y="1525952"/>
            <a:ext cx="3221156" cy="3815861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8"/>
          <a:srcRect b="19742"/>
          <a:stretch/>
        </p:blipFill>
        <p:spPr>
          <a:xfrm>
            <a:off x="1081286" y="1523588"/>
            <a:ext cx="3161544" cy="38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38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E5D5CB"/>
      </a:dk1>
      <a:lt1>
        <a:srgbClr val="1A96E5"/>
      </a:lt1>
      <a:dk2>
        <a:srgbClr val="A7A7A7"/>
      </a:dk2>
      <a:lt2>
        <a:srgbClr val="535353"/>
      </a:lt2>
      <a:accent1>
        <a:srgbClr val="3F4348"/>
      </a:accent1>
      <a:accent2>
        <a:srgbClr val="5080B2"/>
      </a:accent2>
      <a:accent3>
        <a:srgbClr val="61B04C"/>
      </a:accent3>
      <a:accent4>
        <a:srgbClr val="ECECF2"/>
      </a:accent4>
      <a:accent5>
        <a:srgbClr val="2D4379"/>
      </a:accent5>
      <a:accent6>
        <a:srgbClr val="A6CEFF"/>
      </a:accent6>
      <a:hlink>
        <a:srgbClr val="0000FF"/>
      </a:hlink>
      <a:folHlink>
        <a:srgbClr val="FF00FF"/>
      </a:folHlink>
    </a:clrScheme>
    <a:fontScheme name="Roboto Light">
      <a:majorFont>
        <a:latin typeface="Roboto Light"/>
        <a:ea typeface="Arial"/>
        <a:cs typeface="Arial"/>
      </a:majorFont>
      <a:minorFont>
        <a:latin typeface="Roboto Light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E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2802" rtl="0" fontAlgn="auto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6E5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F4348"/>
      </a:accent1>
      <a:accent2>
        <a:srgbClr val="5080B2"/>
      </a:accent2>
      <a:accent3>
        <a:srgbClr val="61B04C"/>
      </a:accent3>
      <a:accent4>
        <a:srgbClr val="ECECF2"/>
      </a:accent4>
      <a:accent5>
        <a:srgbClr val="2D4379"/>
      </a:accent5>
      <a:accent6>
        <a:srgbClr val="A6CEFF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E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2802" rtl="0" fontAlgn="auto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6E5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11249</TotalTime>
  <Words>1192</Words>
  <Application>Microsoft Office PowerPoint</Application>
  <PresentationFormat>Произвольный</PresentationFormat>
  <Paragraphs>205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Wingdings</vt:lpstr>
      <vt:lpstr>Roboto Light</vt:lpstr>
      <vt:lpstr>Verdana</vt:lpstr>
      <vt:lpstr>Esqadero FF CY 4F</vt:lpstr>
      <vt:lpstr>Calibri Light</vt:lpstr>
      <vt:lpstr>Calibri</vt:lpstr>
      <vt:lpstr>Arial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Monro</dc:creator>
  <cp:lastModifiedBy>Виктория Тот</cp:lastModifiedBy>
  <cp:revision>520</cp:revision>
  <cp:lastPrinted>2020-10-27T20:57:07Z</cp:lastPrinted>
  <dcterms:modified xsi:type="dcterms:W3CDTF">2020-11-05T09:32:14Z</dcterms:modified>
</cp:coreProperties>
</file>