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274" r:id="rId5"/>
    <p:sldId id="262" r:id="rId6"/>
    <p:sldId id="265" r:id="rId7"/>
    <p:sldId id="264" r:id="rId8"/>
    <p:sldId id="263" r:id="rId9"/>
    <p:sldId id="271" r:id="rId10"/>
    <p:sldId id="275" r:id="rId11"/>
    <p:sldId id="276" r:id="rId12"/>
    <p:sldId id="278" r:id="rId13"/>
    <p:sldId id="279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93B"/>
    <a:srgbClr val="4C781F"/>
    <a:srgbClr val="FCDD5A"/>
    <a:srgbClr val="CCFFCC"/>
    <a:srgbClr val="5FF250"/>
    <a:srgbClr val="B2814A"/>
    <a:srgbClr val="B4BEC7"/>
    <a:srgbClr val="FFFFF5"/>
    <a:srgbClr val="949285"/>
    <a:srgbClr val="4B7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7CE84F3-28C3-443E-9E96-99CF82512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703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33EC2-9EC5-4E10-9144-86E86613D3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9F941-E752-4BD2-BA91-874CE8E1C0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DD978-A294-4268-829C-55C7EB5D9910}" type="datetimeFigureOut">
              <a:rPr lang="en-US" smtClean="0"/>
              <a:t>6/23/2020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F5445-1C7B-4CE5-97AA-11FE3B0D1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9B5BE-3C96-4779-BAFC-FA6CC51DA2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CA8D4-27C8-4D41-90BD-AED8D47A3C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47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9404-0252-4823-AD24-A092A5EE9433}" type="datetimeFigureOut">
              <a:rPr lang="en-US" smtClean="0"/>
              <a:t>6/23/2020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72E0-5198-46C6-8EFE-44A646AD9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template for students to design a field trip to a location for other students to view. Includes directions to the student of what to include on each slide and what content should be considered.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4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example, Astoria</a:t>
            </a:r>
            <a:r>
              <a:rPr lang="en-US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Oregon is a town on the Oregon coast well know for its starring role in the movie “The Goonies”.  Today, we will take a trip from our school to Astoria through miles and time…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7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972E0-5198-46C6-8EFE-44A646AD96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9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41F392-55E3-4875-A0A8-7C2B611343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5359" y="599983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92D370F-01D2-4F21-BE9F-9951674A6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5594" y="1242501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>
                <a:solidFill>
                  <a:schemeClr val="bg1"/>
                </a:solidFill>
              </a:defRPr>
            </a:lvl2pPr>
            <a:lvl3pPr marL="457200" indent="0" algn="ctr">
              <a:buNone/>
              <a:defRPr sz="2800">
                <a:solidFill>
                  <a:schemeClr val="bg1"/>
                </a:solidFill>
              </a:defRPr>
            </a:lvl3pPr>
            <a:lvl4pPr marL="685800" indent="0" algn="ctr">
              <a:buNone/>
              <a:defRPr sz="2800">
                <a:solidFill>
                  <a:schemeClr val="bg1"/>
                </a:solidFill>
              </a:defRPr>
            </a:lvl4pPr>
            <a:lvl5pPr marL="9144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0D26AC6-BA38-4193-A559-922728758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65359" y="1885019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E8BC1B5E-B477-4CD0-996D-5614FE4B3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7184" y="1238157"/>
            <a:ext cx="638175" cy="539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buNone/>
              <a:defRPr sz="2800"/>
            </a:lvl2pPr>
            <a:lvl3pPr marL="457200" indent="0" algn="ctr">
              <a:buNone/>
              <a:defRPr sz="2800"/>
            </a:lvl3pPr>
            <a:lvl4pPr marL="685800" indent="0" algn="ctr">
              <a:buNone/>
              <a:defRPr sz="2800"/>
            </a:lvl4pPr>
            <a:lvl5pPr marL="914400" indent="0" algn="ctr">
              <a:buNone/>
              <a:defRPr sz="2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4311650" y="1512376"/>
            <a:ext cx="3568700" cy="1809943"/>
          </a:xfrm>
          <a:noFill/>
          <a:ln w="38100">
            <a:noFill/>
          </a:ln>
        </p:spPr>
        <p:txBody>
          <a:bodyPr lIns="274320" rIns="274320" anchor="ctr" anchorCtr="0">
            <a:normAutofit/>
          </a:bodyPr>
          <a:lstStyle>
            <a:lvl1pPr algn="ctr">
              <a:defRPr sz="3800" cap="none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1650" y="3322319"/>
            <a:ext cx="3568700" cy="2023304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30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E53EE8-1567-4A1C-B5FB-9243D17B16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45CB378-10E3-4D4E-82B7-47858EDEE5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62827" y="543339"/>
            <a:ext cx="5040000" cy="5765661"/>
          </a:xfrm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37045" y="635808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4361" y="638290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4538" y="633718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2BF3C7-5EFF-4508-B560-D9A68D3F7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04361" y="164690"/>
            <a:ext cx="4593772" cy="2624056"/>
          </a:xfrm>
          <a:noFill/>
          <a:ln>
            <a:noFill/>
          </a:ln>
        </p:spPr>
        <p:txBody>
          <a:bodyPr anchor="t" anchorCtr="0">
            <a:noAutofit/>
          </a:bodyPr>
          <a:lstStyle>
            <a:lvl1pPr>
              <a:defRPr sz="400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D64B51-A9B6-4A76-949F-5769931247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4361" y="3233530"/>
            <a:ext cx="4593771" cy="2902590"/>
          </a:xfrm>
        </p:spPr>
        <p:txBody>
          <a:bodyPr>
            <a:normAutofit/>
          </a:bodyPr>
          <a:lstStyle>
            <a:lvl1pPr marL="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1pPr>
            <a:lvl2pPr marL="2286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3pPr>
            <a:lvl4pPr marL="6858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4pPr>
            <a:lvl5pPr marL="914400" indent="0" algn="ctr">
              <a:buClr>
                <a:schemeClr val="bg1"/>
              </a:buClr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11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712900" y="407684"/>
            <a:ext cx="4910096" cy="2257167"/>
          </a:xfrm>
          <a:noFill/>
          <a:ln>
            <a:noFill/>
          </a:ln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780414" y="3019130"/>
            <a:ext cx="4584265" cy="3159033"/>
          </a:xfrm>
        </p:spPr>
        <p:txBody>
          <a:bodyPr anchor="t" anchorCtr="1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EC71D9-8368-4022-BA35-B43400F925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7320" y="407684"/>
            <a:ext cx="5625849" cy="5770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16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4AA6-ED36-4D3B-ABD8-3BA6059C3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44516" y="1127369"/>
            <a:ext cx="4703084" cy="1188720"/>
          </a:xfrm>
          <a:noFill/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707B9-0409-43FA-B052-6AE401D767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4516" y="2263081"/>
            <a:ext cx="4702968" cy="3909119"/>
          </a:xfr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28600" indent="0" algn="ctr"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None/>
              <a:defRPr>
                <a:solidFill>
                  <a:schemeClr val="bg1"/>
                </a:solidFill>
              </a:defRPr>
            </a:lvl3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  <a:lvl5pPr marL="9144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560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400">
                <a:solidFill>
                  <a:srgbClr val="262626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73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68440A-E3ED-426B-A1F8-1D7557F9584D}"/>
              </a:ext>
            </a:extLst>
          </p:cNvPr>
          <p:cNvSpPr/>
          <p:nvPr userDrawn="1"/>
        </p:nvSpPr>
        <p:spPr>
          <a:xfrm>
            <a:off x="0" y="3648173"/>
            <a:ext cx="12192000" cy="32098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1887121"/>
            <a:ext cx="8991600" cy="1645920"/>
          </a:xfrm>
          <a:noFill/>
          <a:ln w="38100">
            <a:solidFill>
              <a:srgbClr val="FFFFFF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963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668FB-6A04-4C02-A197-0044D616A95A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643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noFill/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2FC25-236C-4A4E-83A6-4EBE36B8339C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55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 bwMode="gray"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CC6D812-2BC4-484A-A3B0-D751943CA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4927" y="2313433"/>
            <a:ext cx="4270248" cy="704088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4450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365760" cy="6876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8A7AD-2B2B-4A1B-8A04-1B822384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31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18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88624" y="594360"/>
            <a:ext cx="10893775" cy="1962150"/>
          </a:xfrm>
          <a:noFill/>
          <a:ln w="38100">
            <a:solidFill>
              <a:schemeClr val="bg1"/>
            </a:solidFill>
          </a:ln>
        </p:spPr>
        <p:txBody>
          <a:bodyPr lIns="72000" tIns="72000" rIns="72000" bIns="72000" anchor="t" anchorCtr="0">
            <a:normAutofit/>
          </a:bodyPr>
          <a:lstStyle>
            <a:lvl1pPr algn="l">
              <a:defRPr sz="4000" cap="none" spc="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9108" y="2084071"/>
            <a:ext cx="10883292" cy="3501154"/>
          </a:xfrm>
        </p:spPr>
        <p:txBody>
          <a:bodyPr numCol="2" spcCol="108000">
            <a:normAutofit/>
          </a:bodyPr>
          <a:lstStyle>
            <a:lvl1pPr marL="2286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858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9144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4pPr>
            <a:lvl5pPr marL="1143000" indent="-228600" algn="l"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56090" y="6234888"/>
            <a:ext cx="2025832" cy="32396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6/23/2020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5599" y="6238816"/>
            <a:ext cx="4229101" cy="32004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916161" y="5804577"/>
            <a:ext cx="365760" cy="36576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B8FA8-6A22-40E7-B3E9-A963C93B51FA}"/>
              </a:ext>
            </a:extLst>
          </p:cNvPr>
          <p:cNvSpPr/>
          <p:nvPr userDrawn="1"/>
        </p:nvSpPr>
        <p:spPr>
          <a:xfrm>
            <a:off x="-15240" y="2"/>
            <a:ext cx="365760" cy="6876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2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A725127-1EDA-41FB-9345-CD60997140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479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45910403-693E-46B1-890E-692928E72B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88521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759A834-A403-4050-9F3D-ABDDC9182E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56000" y="2952166"/>
            <a:ext cx="2880000" cy="2880000"/>
          </a:xfrm>
          <a:ln w="38100">
            <a:solidFill>
              <a:srgbClr val="FFFFFF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95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2423160"/>
            <a:ext cx="12192000" cy="4439128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0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and Three Images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634A45-4F6E-4E7E-A6D7-E30CC149DF79}"/>
              </a:ext>
            </a:extLst>
          </p:cNvPr>
          <p:cNvSpPr/>
          <p:nvPr userDrawn="1"/>
        </p:nvSpPr>
        <p:spPr>
          <a:xfrm>
            <a:off x="0" y="1493521"/>
            <a:ext cx="12192000" cy="5368767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5309" y="6238816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" y="6238816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22802" y="621792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A571C-BD72-4598-B89C-F24CC99E0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07747" y="289559"/>
            <a:ext cx="10564350" cy="1127761"/>
          </a:xfrm>
          <a:noFill/>
          <a:ln>
            <a:noFill/>
          </a:ln>
        </p:spPr>
        <p:txBody>
          <a:bodyPr anchor="b" anchorCtr="1"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AC4720-7B75-40C4-BE31-CB8EBA0AAF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720" y="1493521"/>
            <a:ext cx="10561319" cy="1127762"/>
          </a:xfrm>
          <a:noFill/>
        </p:spPr>
        <p:txBody>
          <a:bodyPr anchor="t" anchorCtr="1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228600" indent="0" algn="ctr">
              <a:buNone/>
              <a:defRPr sz="20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2000"/>
            </a:lvl4pPr>
            <a:lvl5pPr marL="914400" indent="0" algn="ct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79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1E50CE-2A10-414D-A44D-9CE008E33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white"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FBB01-2158-40AB-B652-ED00805909B1}"/>
              </a:ext>
            </a:extLst>
          </p:cNvPr>
          <p:cNvSpPr/>
          <p:nvPr userDrawn="1"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pPr/>
              <a:t>6/23/2020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1855" y="6236208"/>
            <a:ext cx="5901189" cy="320040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A01CDD-F399-4646-90ED-E57A0E609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7748789" y="246231"/>
            <a:ext cx="3787891" cy="957729"/>
          </a:xfrm>
          <a:noFill/>
          <a:ln>
            <a:noFill/>
          </a:ln>
        </p:spPr>
        <p:txBody>
          <a:bodyPr anchor="b" anchorCtr="0">
            <a:normAutofit/>
          </a:bodyPr>
          <a:lstStyle>
            <a:lvl1pPr algn="r">
              <a:defRPr sz="40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52D643-DA50-4240-9810-A9BBB9728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2439" y="1343510"/>
            <a:ext cx="3383905" cy="4472513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228600" indent="0" algn="r">
              <a:buNone/>
              <a:defRPr sz="2000">
                <a:solidFill>
                  <a:schemeClr val="bg1"/>
                </a:solidFill>
              </a:defRPr>
            </a:lvl2pPr>
            <a:lvl3pPr marL="457200" indent="0" algn="r">
              <a:buNone/>
              <a:defRPr sz="2000">
                <a:solidFill>
                  <a:schemeClr val="bg1"/>
                </a:solidFill>
              </a:defRPr>
            </a:lvl3pPr>
            <a:lvl4pPr marL="685800" indent="0" algn="r">
              <a:buNone/>
              <a:defRPr sz="2000">
                <a:solidFill>
                  <a:schemeClr val="bg1"/>
                </a:solidFill>
              </a:defRPr>
            </a:lvl4pPr>
            <a:lvl5pPr marL="914400" indent="0" algn="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9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83920" y="592183"/>
            <a:ext cx="5750440" cy="1810379"/>
          </a:xfrm>
          <a:noFill/>
          <a:ln>
            <a:noFill/>
          </a:ln>
        </p:spPr>
        <p:txBody>
          <a:bodyPr lIns="0" anchor="t" anchorCtr="0">
            <a:noAutofit/>
          </a:bodyPr>
          <a:lstStyle>
            <a:lvl1pPr marL="0" indent="0" algn="l" defTabSz="0">
              <a:buFont typeface="Arial" panose="020B0604020202020204" pitchFamily="34" charset="0"/>
              <a:buNone/>
              <a:defRPr sz="400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7200" y="0"/>
            <a:ext cx="5700896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white">
          <a:xfrm>
            <a:off x="632071" y="2417802"/>
            <a:ext cx="5297398" cy="3710855"/>
          </a:xfrm>
        </p:spPr>
        <p:txBody>
          <a:bodyPr anchor="t" anchorCtr="1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30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226BE6-63BD-4193-A5B9-87DBDF176AB9}"/>
              </a:ext>
            </a:extLst>
          </p:cNvPr>
          <p:cNvSpPr/>
          <p:nvPr userDrawn="1"/>
        </p:nvSpPr>
        <p:spPr>
          <a:xfrm rot="5400000">
            <a:off x="5712000" y="-5718344"/>
            <a:ext cx="756000" cy="12204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4175220" y="3508040"/>
            <a:ext cx="3841560" cy="3420000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algn="l">
              <a:defRPr sz="2400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04860" y="1005840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629149" y="6254056"/>
            <a:ext cx="2753746" cy="323968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175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566642" y="6233160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010B646-69BD-42FF-80B8-7A065EA6A28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93917" y="996684"/>
            <a:ext cx="3497580" cy="5593080"/>
          </a:xfrm>
        </p:spPr>
        <p:txBody>
          <a:bodyPr anchor="t" anchorCtr="0">
            <a:normAutofit/>
          </a:bodyPr>
          <a:lstStyle>
            <a:lvl1pPr marL="285750" indent="-285750" algn="l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9962" y="6324918"/>
            <a:ext cx="365760" cy="365760"/>
          </a:xfrm>
        </p:spPr>
        <p:txBody>
          <a:bodyPr/>
          <a:lstStyle/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21E085-4E62-4EC9-A5F1-16523F195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6942215" y="426720"/>
            <a:ext cx="4699941" cy="1188720"/>
          </a:xfrm>
          <a:noFill/>
          <a:ln>
            <a:noFill/>
          </a:ln>
        </p:spPr>
        <p:txBody>
          <a:bodyPr/>
          <a:lstStyle>
            <a:lvl1pPr algn="l">
              <a:defRPr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FCDFB3A-4CE3-463F-8C40-B15E3F5CFC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8876" y="1818152"/>
            <a:ext cx="4045844" cy="4277848"/>
          </a:xfrm>
          <a:noFill/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228600" indent="0" algn="l">
              <a:buNone/>
              <a:defRPr>
                <a:solidFill>
                  <a:schemeClr val="tx1"/>
                </a:solidFill>
              </a:defRPr>
            </a:lvl2pPr>
            <a:lvl3pPr marL="457200" indent="0" algn="l">
              <a:buNone/>
              <a:defRPr>
                <a:solidFill>
                  <a:schemeClr val="tx1"/>
                </a:solidFill>
              </a:defRPr>
            </a:lvl3pPr>
            <a:lvl4pPr marL="685800" indent="0" algn="l">
              <a:buNone/>
              <a:defRPr>
                <a:solidFill>
                  <a:schemeClr val="tx1"/>
                </a:solidFill>
              </a:defRPr>
            </a:lvl4pPr>
            <a:lvl5pPr marL="9144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44389" y="6345814"/>
            <a:ext cx="2753746" cy="323968"/>
          </a:xfrm>
        </p:spPr>
        <p:txBody>
          <a:bodyPr/>
          <a:lstStyle/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03848"/>
            <a:ext cx="5901189" cy="320040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D356109-298D-4C51-9DC7-DC74594DC2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2155" y="396240"/>
            <a:ext cx="5927725" cy="5989638"/>
          </a:xfrm>
          <a:ln w="38100">
            <a:solidFill>
              <a:srgbClr val="48793B"/>
            </a:solidFill>
          </a:ln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070FEF-D9D1-45DF-A806-9CA5B8270E72}"/>
              </a:ext>
            </a:extLst>
          </p:cNvPr>
          <p:cNvSpPr/>
          <p:nvPr userDrawn="1"/>
        </p:nvSpPr>
        <p:spPr>
          <a:xfrm>
            <a:off x="-15240" y="-1"/>
            <a:ext cx="1269882" cy="6876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294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386F08-408F-4BD2-A5F9-1FF72E18D3C3}" type="datetimeFigureOut">
              <a:rPr lang="en-US" noProof="0" smtClean="0"/>
              <a:t>6/23/2020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2F0A33C-B6D6-454E-A4EA-5198AC78DEE3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314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93" r:id="rId4"/>
    <p:sldLayoutId id="2147483694" r:id="rId5"/>
    <p:sldLayoutId id="2147483679" r:id="rId6"/>
    <p:sldLayoutId id="2147483681" r:id="rId7"/>
    <p:sldLayoutId id="2147483690" r:id="rId8"/>
    <p:sldLayoutId id="2147483666" r:id="rId9"/>
    <p:sldLayoutId id="2147483687" r:id="rId10"/>
    <p:sldLayoutId id="2147483680" r:id="rId11"/>
    <p:sldLayoutId id="2147483688" r:id="rId12"/>
    <p:sldLayoutId id="2147483673" r:id="rId13"/>
    <p:sldLayoutId id="2147483692" r:id="rId14"/>
    <p:sldLayoutId id="2147483674" r:id="rId15"/>
    <p:sldLayoutId id="2147483676" r:id="rId16"/>
    <p:sldLayoutId id="2147483677" r:id="rId17"/>
    <p:sldLayoutId id="2147483691" r:id="rId18"/>
    <p:sldLayoutId id="214748368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none" spc="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4EB82A8C-BC09-4B82-A313-528C0C41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93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73785415-E552-4742-B0A5-FC1ECF293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1650" y="1503000"/>
            <a:ext cx="3568700" cy="3852000"/>
          </a:xfrm>
          <a:prstGeom prst="rect">
            <a:avLst/>
          </a:prstGeom>
          <a:solidFill>
            <a:srgbClr val="48793B">
              <a:alpha val="80000"/>
            </a:srgbClr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1C44CABD-3945-420B-A1E8-0D3E5F523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Nudging</a:t>
            </a:r>
            <a:endParaRPr lang="en-US" sz="4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Subtitle 37">
            <a:extLst>
              <a:ext uri="{FF2B5EF4-FFF2-40B4-BE49-F238E27FC236}">
                <a16:creationId xmlns:a16="http://schemas.microsoft.com/office/drawing/2014/main" id="{6ED6B106-CA53-428B-8BF0-1BC5768C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1345" y="3322319"/>
            <a:ext cx="3369310" cy="202330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технологии работы со своей командой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7897E6-775C-4603-8153-D078160E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20000" y="3221408"/>
            <a:ext cx="295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7EF755C8-D22F-4585-A846-467B938E1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42000" y="1437564"/>
            <a:ext cx="3708000" cy="3982873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1959F-9FF5-4BB3-BBE6-E7CCFB016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216CB1-A64F-4293-A617-117793822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E07A32-C45A-4D8F-AB21-AF5EBB86DF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0EFB09-A942-4002-A0D3-91233816F4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34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48" y="462398"/>
            <a:ext cx="6485709" cy="1810379"/>
          </a:xfrm>
        </p:spPr>
        <p:txBody>
          <a:bodyPr/>
          <a:lstStyle/>
          <a:p>
            <a:r>
              <a:rPr lang="ru-RU" sz="2000" dirty="0" err="1"/>
              <a:t>LIFEHACKs</a:t>
            </a:r>
            <a:r>
              <a:rPr lang="ru-RU" sz="2000" dirty="0"/>
              <a:t> для поддержания личного благополучия и благополучия своих коллег при выходе из режима самоизоляции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E30D8E-3C8D-4EC6-9EC0-49EEC65D3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394321" y="365760"/>
            <a:ext cx="7448748" cy="6126480"/>
            <a:chOff x="4266631" y="945960"/>
            <a:chExt cx="7178609" cy="522624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12A650-2C8A-4D4F-8C56-7E8C716CB42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7B35CA-924E-4B0B-8992-FCA9B56F0710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7967EA4-E543-4682-9FBC-5EB0A4DED4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A55248-C59C-4ACA-8BB2-36072388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9945" y="1557572"/>
            <a:ext cx="50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AAE5E5-E0FD-44EF-BE1C-91A3B0F06C27}"/>
              </a:ext>
            </a:extLst>
          </p:cNvPr>
          <p:cNvSpPr txBox="1"/>
          <p:nvPr/>
        </p:nvSpPr>
        <p:spPr>
          <a:xfrm>
            <a:off x="1043402" y="1777208"/>
            <a:ext cx="507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ru-RU" sz="1600" dirty="0">
                <a:latin typeface="+mj-lt"/>
              </a:rPr>
              <a:t>Используйте оптимистический стиль мышления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19C33-8F76-4F17-A360-27AD951A4E54}"/>
              </a:ext>
            </a:extLst>
          </p:cNvPr>
          <p:cNvSpPr txBox="1"/>
          <p:nvPr/>
        </p:nvSpPr>
        <p:spPr>
          <a:xfrm>
            <a:off x="1043402" y="2346703"/>
            <a:ext cx="53944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 startAt="2"/>
            </a:pPr>
            <a:r>
              <a:rPr lang="ru-RU" sz="1600" dirty="0">
                <a:latin typeface="+mj-lt"/>
              </a:rPr>
              <a:t>Поддерживайте и формируйте здоровые привычки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Физические нагрузки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Еда </a:t>
            </a:r>
            <a:r>
              <a:rPr lang="en-US" sz="1600" dirty="0">
                <a:latin typeface="+mj-lt"/>
              </a:rPr>
              <a:t>&amp;</a:t>
            </a:r>
            <a:r>
              <a:rPr lang="ru-RU" sz="1600" dirty="0">
                <a:latin typeface="+mj-lt"/>
              </a:rPr>
              <a:t> питье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Сон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8F5A7-2FCA-444D-88F6-938BF8F78E26}"/>
              </a:ext>
            </a:extLst>
          </p:cNvPr>
          <p:cNvSpPr txBox="1"/>
          <p:nvPr/>
        </p:nvSpPr>
        <p:spPr>
          <a:xfrm>
            <a:off x="1043402" y="3402694"/>
            <a:ext cx="679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 startAt="3"/>
            </a:pPr>
            <a:r>
              <a:rPr lang="ru-RU" sz="1600" dirty="0">
                <a:latin typeface="+mj-lt"/>
              </a:rPr>
              <a:t>Если ваша команда работает частично из дома, частично из офиса:</a:t>
            </a:r>
            <a:endParaRPr lang="en-US" sz="1600" dirty="0"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Делайте совместные собрания для всей команды и используйте видео связь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Если предстоит встреча и все коллеги в офисе, выберите «живую» встречу с соблюдением социальной дистанции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Запланируйте </a:t>
            </a:r>
            <a:r>
              <a:rPr lang="en-US" sz="1600" dirty="0">
                <a:latin typeface="+mj-lt"/>
              </a:rPr>
              <a:t>ONE TO ONE </a:t>
            </a:r>
            <a:r>
              <a:rPr lang="ru-RU" sz="1600" dirty="0">
                <a:latin typeface="+mj-lt"/>
              </a:rPr>
              <a:t>встречи с членами своей команды (дистанционно , либо очно) </a:t>
            </a:r>
          </a:p>
          <a:p>
            <a:pPr marL="800100" lvl="1" indent="-34290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Найдите время, чтобы спросить про жизнь вообще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04183-313A-4F8A-99CC-750018D78AF3}"/>
              </a:ext>
            </a:extLst>
          </p:cNvPr>
          <p:cNvSpPr txBox="1"/>
          <p:nvPr/>
        </p:nvSpPr>
        <p:spPr>
          <a:xfrm>
            <a:off x="1043402" y="5893423"/>
            <a:ext cx="679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 startAt="4"/>
            </a:pPr>
            <a:r>
              <a:rPr lang="ru-RU" sz="1600" dirty="0">
                <a:latin typeface="+mj-lt"/>
              </a:rPr>
              <a:t>Информируйте об предстоящих изменениях, людям нужно время адоптироваться</a:t>
            </a:r>
          </a:p>
        </p:txBody>
      </p:sp>
      <p:pic>
        <p:nvPicPr>
          <p:cNvPr id="26" name="Picture Placeholder 25" descr="A picture containing keyboard, computer, front, table&#10;&#10;Description automatically generated">
            <a:extLst>
              <a:ext uri="{FF2B5EF4-FFF2-40B4-BE49-F238E27FC236}">
                <a16:creationId xmlns:a16="http://schemas.microsoft.com/office/drawing/2014/main" id="{C1533E24-ECF6-43A0-874A-1111744D11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7710" r="21945"/>
          <a:stretch/>
        </p:blipFill>
        <p:spPr>
          <a:xfrm>
            <a:off x="7841874" y="0"/>
            <a:ext cx="4356221" cy="6858000"/>
          </a:xfrm>
        </p:spPr>
      </p:pic>
    </p:spTree>
    <p:extLst>
      <p:ext uri="{BB962C8B-B14F-4D97-AF65-F5344CB8AC3E}">
        <p14:creationId xmlns:p14="http://schemas.microsoft.com/office/powerpoint/2010/main" val="5552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E3D50EBA-BE2F-4ED5-B648-08A67AB2A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ECD7DE-6ECE-44C1-B0B1-B36869562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131820" y="1143017"/>
            <a:ext cx="5928361" cy="4571967"/>
          </a:xfrm>
          <a:prstGeom prst="rect">
            <a:avLst/>
          </a:prstGeom>
          <a:solidFill>
            <a:srgbClr val="48793B">
              <a:alpha val="69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0C2D7-C7F2-4AE4-B99C-A4F5CDF8D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44516" y="1337795"/>
            <a:ext cx="4702968" cy="3909119"/>
          </a:xfrm>
        </p:spPr>
        <p:txBody>
          <a:bodyPr>
            <a:normAutofit/>
          </a:bodyPr>
          <a:lstStyle/>
          <a:p>
            <a:r>
              <a:rPr lang="ru-RU" sz="2400" b="1" dirty="0"/>
              <a:t>УЛЫБАЙТЕСЬ И СОВЕРШАЙТЕ ПОДВИГИ!</a:t>
            </a:r>
          </a:p>
          <a:p>
            <a:endParaRPr lang="ru-RU" sz="2400" b="1" dirty="0"/>
          </a:p>
          <a:p>
            <a:r>
              <a:rPr lang="ru-RU" sz="2400" b="1" dirty="0"/>
              <a:t>ИСКРЕННЕ ВАША</a:t>
            </a:r>
          </a:p>
          <a:p>
            <a:r>
              <a:rPr lang="ru-RU" sz="2400" b="1" dirty="0"/>
              <a:t>ВЕРА ЧЕЛЕНК</a:t>
            </a:r>
          </a:p>
          <a:p>
            <a:endParaRPr lang="en-US" sz="24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2DC118-2E25-449E-B08F-DC7B604F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64000" y="2229289"/>
            <a:ext cx="4464000" cy="0"/>
          </a:xfrm>
          <a:prstGeom prst="line">
            <a:avLst/>
          </a:prstGeom>
          <a:ln w="31750">
            <a:solidFill>
              <a:srgbClr val="48793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E90DB81-F779-42BC-9736-F4BD7E268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3054000" y="1069120"/>
            <a:ext cx="6084000" cy="4719760"/>
          </a:xfrm>
          <a:prstGeom prst="rect">
            <a:avLst/>
          </a:prstGeom>
          <a:noFill/>
          <a:ln w="31750">
            <a:solidFill>
              <a:srgbClr val="48793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E2FBC-3A83-4C18-9BA9-D8E72AF5A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964000" y="999300"/>
            <a:ext cx="6264000" cy="48594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4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2865-E6CA-4761-9E4C-52F0D6A5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21" y="868892"/>
            <a:ext cx="5019250" cy="917121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4200"/>
              </a:spcBef>
              <a:spcAft>
                <a:spcPts val="3000"/>
              </a:spcAft>
            </a:pPr>
            <a:r>
              <a:rPr lang="ru-RU" b="1" dirty="0">
                <a:solidFill>
                  <a:srgbClr val="336600"/>
                </a:solidFill>
              </a:rPr>
              <a:t>Вера </a:t>
            </a:r>
            <a:r>
              <a:rPr lang="ru-RU" b="1" dirty="0" err="1">
                <a:solidFill>
                  <a:srgbClr val="336600"/>
                </a:solidFill>
              </a:rPr>
              <a:t>Челенк</a:t>
            </a:r>
            <a:endParaRPr lang="en-US" sz="1800" b="1" dirty="0">
              <a:solidFill>
                <a:srgbClr val="3366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4C32-3413-4C48-BAAC-8902D2C3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516" y="2318656"/>
            <a:ext cx="5197116" cy="2787651"/>
          </a:xfrm>
        </p:spPr>
        <p:txBody>
          <a:bodyPr numCol="1" spcCol="36000">
            <a:noAutofit/>
          </a:bodyPr>
          <a:lstStyle/>
          <a:p>
            <a:pPr>
              <a:buClr>
                <a:srgbClr val="48793B"/>
              </a:buClr>
            </a:pPr>
            <a:r>
              <a:rPr lang="ru-RU" sz="1800" dirty="0"/>
              <a:t>Опыт работы более 20 лет в крупных международных компаниях</a:t>
            </a:r>
          </a:p>
          <a:p>
            <a:pPr>
              <a:buClr>
                <a:srgbClr val="48793B"/>
              </a:buClr>
            </a:pPr>
            <a:r>
              <a:rPr lang="ru-RU" sz="1800" dirty="0"/>
              <a:t>Последние несколько лет занимается вопросом продвижения концепции личностного благополучия / </a:t>
            </a:r>
            <a:r>
              <a:rPr lang="ru-RU" sz="1800" dirty="0" err="1"/>
              <a:t>well-being</a:t>
            </a:r>
            <a:r>
              <a:rPr lang="ru-RU" sz="1800" dirty="0"/>
              <a:t> в корпоративной среде</a:t>
            </a:r>
          </a:p>
          <a:p>
            <a:pPr>
              <a:buClr>
                <a:srgbClr val="48793B"/>
              </a:buClr>
            </a:pPr>
            <a:r>
              <a:rPr lang="ru-RU" sz="1800" dirty="0"/>
              <a:t>Сертификат Йельского университета о прохождении курса «</a:t>
            </a:r>
            <a:r>
              <a:rPr lang="ru-RU" sz="1800" dirty="0" err="1"/>
              <a:t>Science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wellbeing</a:t>
            </a:r>
            <a:r>
              <a:rPr lang="ru-RU" sz="1800" dirty="0"/>
              <a:t>”</a:t>
            </a:r>
          </a:p>
          <a:p>
            <a:pPr>
              <a:buClr>
                <a:srgbClr val="48793B"/>
              </a:buClr>
            </a:pPr>
            <a:r>
              <a:rPr lang="ru-RU" sz="1800" dirty="0"/>
              <a:t>Сертификат академии Адидас «</a:t>
            </a:r>
            <a:r>
              <a:rPr lang="ru-RU" sz="1800" dirty="0" err="1"/>
              <a:t>Wellbeing</a:t>
            </a:r>
            <a:r>
              <a:rPr lang="ru-RU" sz="1800" dirty="0"/>
              <a:t> в организации»</a:t>
            </a:r>
          </a:p>
          <a:p>
            <a:pPr>
              <a:buClr>
                <a:srgbClr val="48793B"/>
              </a:buClr>
            </a:pPr>
            <a:endParaRPr lang="en-US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D84601-5D04-4246-95A5-C178A6C74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107" y="1681056"/>
            <a:ext cx="10878114" cy="4510305"/>
            <a:chOff x="699108" y="1820044"/>
            <a:chExt cx="10728781" cy="437131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AC6016-1C3C-4BBF-88B5-BD903710BDAE}"/>
                </a:ext>
              </a:extLst>
            </p:cNvPr>
            <p:cNvCxnSpPr>
              <a:cxnSpLocks/>
            </p:cNvCxnSpPr>
            <p:nvPr/>
          </p:nvCxnSpPr>
          <p:spPr>
            <a:xfrm>
              <a:off x="8022200" y="1820044"/>
              <a:ext cx="3396231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FDF5A3-9005-483A-B72F-BD42C53B1E22}"/>
                </a:ext>
              </a:extLst>
            </p:cNvPr>
            <p:cNvCxnSpPr/>
            <p:nvPr/>
          </p:nvCxnSpPr>
          <p:spPr>
            <a:xfrm>
              <a:off x="699108" y="6172200"/>
              <a:ext cx="1072800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E3BCE0-4649-475A-A49B-916C5A6518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418432" y="1820044"/>
              <a:ext cx="9457" cy="4371316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54504A4E-F76E-4BE3-9C82-00EF22730F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2"/>
          <a:stretch/>
        </p:blipFill>
        <p:spPr>
          <a:xfrm>
            <a:off x="6183274" y="375078"/>
            <a:ext cx="1659429" cy="1654013"/>
          </a:xfrm>
          <a:prstGeom prst="ellipse">
            <a:avLst/>
          </a:prstGeom>
          <a:ln>
            <a:noFill/>
          </a:ln>
          <a:effectLst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F406652-FCEC-4B43-91F3-A28CA209302E}"/>
              </a:ext>
            </a:extLst>
          </p:cNvPr>
          <p:cNvGrpSpPr/>
          <p:nvPr/>
        </p:nvGrpSpPr>
        <p:grpSpPr>
          <a:xfrm>
            <a:off x="779330" y="1337327"/>
            <a:ext cx="5203469" cy="3804283"/>
            <a:chOff x="861602" y="1250989"/>
            <a:chExt cx="5203469" cy="3804283"/>
          </a:xfrm>
        </p:grpSpPr>
        <p:sp>
          <p:nvSpPr>
            <p:cNvPr id="15" name="Надпись 2">
              <a:extLst>
                <a:ext uri="{FF2B5EF4-FFF2-40B4-BE49-F238E27FC236}">
                  <a16:creationId xmlns:a16="http://schemas.microsoft.com/office/drawing/2014/main" id="{F018B438-4387-4FE1-8DD2-07C45ADCA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602" y="1250989"/>
              <a:ext cx="3164161" cy="39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ru-RU" sz="2000" b="1" dirty="0">
                  <a:solidFill>
                    <a:srgbClr val="336600"/>
                  </a:solidFill>
                </a:rPr>
                <a:t>ВЫ УЗНАЕТЕ:</a:t>
              </a:r>
            </a:p>
          </p:txBody>
        </p:sp>
        <p:sp>
          <p:nvSpPr>
            <p:cNvPr id="16" name="Надпись 2">
              <a:extLst>
                <a:ext uri="{FF2B5EF4-FFF2-40B4-BE49-F238E27FC236}">
                  <a16:creationId xmlns:a16="http://schemas.microsoft.com/office/drawing/2014/main" id="{CC02B72E-E79C-42C0-8E76-9253383ED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008" y="2201122"/>
              <a:ext cx="4239063" cy="1837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rgbClr val="385623"/>
                </a:buClr>
              </a:pPr>
              <a:r>
                <a:rPr lang="ru-RU" dirty="0"/>
                <a:t>Что такое </a:t>
              </a:r>
              <a:r>
                <a:rPr lang="en-US" dirty="0"/>
                <a:t>nudge </a:t>
              </a:r>
              <a:r>
                <a:rPr lang="ru-RU" dirty="0"/>
                <a:t>технологии</a:t>
              </a:r>
              <a:endParaRPr lang="en-US" dirty="0"/>
            </a:p>
            <a:p>
              <a:pPr>
                <a:lnSpc>
                  <a:spcPct val="150000"/>
                </a:lnSpc>
                <a:spcAft>
                  <a:spcPts val="600"/>
                </a:spcAft>
                <a:buClr>
                  <a:srgbClr val="385623"/>
                </a:buClr>
              </a:pPr>
              <a:endParaRPr lang="ru-RU" sz="300" dirty="0"/>
            </a:p>
            <a:p>
              <a:pPr>
                <a:spcBef>
                  <a:spcPts val="1000"/>
                </a:spcBef>
                <a:buClr>
                  <a:srgbClr val="385623"/>
                </a:buClr>
              </a:pPr>
              <a:r>
                <a:rPr lang="ru-RU" dirty="0"/>
                <a:t>Факторы, которые влияют на наше личное благополучие и эффективность</a:t>
              </a:r>
              <a:endParaRPr lang="en-US" dirty="0"/>
            </a:p>
            <a:p>
              <a:pPr>
                <a:spcBef>
                  <a:spcPts val="1000"/>
                </a:spcBef>
                <a:buClr>
                  <a:srgbClr val="385623"/>
                </a:buClr>
              </a:pPr>
              <a:endParaRPr lang="ru-RU" sz="1000" dirty="0"/>
            </a:p>
            <a:p>
              <a:pPr>
                <a:spcBef>
                  <a:spcPts val="1000"/>
                </a:spcBef>
                <a:buClr>
                  <a:srgbClr val="385623"/>
                </a:buClr>
              </a:pPr>
              <a:r>
                <a:rPr lang="ru-RU" dirty="0" err="1"/>
                <a:t>Лайфхаки</a:t>
              </a:r>
              <a:r>
                <a:rPr lang="ru-RU" dirty="0"/>
                <a:t> для поддержания личного благополучия и благополучия своих коллег при выходе из режима самоизоляции</a:t>
              </a:r>
              <a:r>
                <a:rPr lang="en-US" dirty="0"/>
                <a:t>.</a:t>
              </a:r>
              <a:endParaRPr lang="ru-RU" dirty="0"/>
            </a:p>
          </p:txBody>
        </p:sp>
        <p:pic>
          <p:nvPicPr>
            <p:cNvPr id="12" name="Picture 11" descr="A picture containing plate, cup&#10;&#10;Description automatically generated">
              <a:extLst>
                <a:ext uri="{FF2B5EF4-FFF2-40B4-BE49-F238E27FC236}">
                  <a16:creationId xmlns:a16="http://schemas.microsoft.com/office/drawing/2014/main" id="{AEAD09AA-8E05-4FC8-906B-287C88E9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7163" y="2026603"/>
              <a:ext cx="799279" cy="799279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B9C4D31F-7714-4ACD-88FB-0CA9871B3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7164" y="4255993"/>
              <a:ext cx="799279" cy="799279"/>
            </a:xfrm>
            <a:prstGeom prst="rect">
              <a:avLst/>
            </a:prstGeom>
          </p:spPr>
        </p:pic>
        <p:pic>
          <p:nvPicPr>
            <p:cNvPr id="20" name="Picture 19" descr="A picture containing plate&#10;&#10;Description automatically generated">
              <a:extLst>
                <a:ext uri="{FF2B5EF4-FFF2-40B4-BE49-F238E27FC236}">
                  <a16:creationId xmlns:a16="http://schemas.microsoft.com/office/drawing/2014/main" id="{F1FF138E-EE89-41C2-A74B-CAD6DBB4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7164" y="3068854"/>
              <a:ext cx="799279" cy="799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53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7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4C0AF-0C99-49B8-B848-73442FA8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Благополучие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1A56A-9365-4450-94DC-F9824814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246" y="2166298"/>
            <a:ext cx="5297398" cy="371085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Сложная и многосторонняя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систе</a:t>
            </a:r>
            <a:r>
              <a:rPr lang="ru-RU" sz="2500" b="1" dirty="0">
                <a:solidFill>
                  <a:srgbClr val="BB8B00"/>
                </a:solidFill>
              </a:rPr>
              <a:t>ма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организации жизни</a:t>
            </a:r>
            <a:r>
              <a:rPr lang="ru-RU" dirty="0"/>
              <a:t>, которая помогает сохранять и укреплять психическое, физическое и эмоциональное здоровье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Относится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ко всем </a:t>
            </a:r>
            <a:r>
              <a:rPr lang="ru-RU" dirty="0">
                <a:solidFill>
                  <a:schemeClr val="tx1"/>
                </a:solidFill>
              </a:rPr>
              <a:t>сферам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деятельности</a:t>
            </a:r>
            <a:r>
              <a:rPr lang="ru-RU" dirty="0">
                <a:solidFill>
                  <a:schemeClr val="tx1"/>
                </a:solidFill>
              </a:rPr>
              <a:t> человека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Является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процессом</a:t>
            </a:r>
            <a:r>
              <a:rPr lang="ru-RU" sz="2500" dirty="0"/>
              <a:t>,</a:t>
            </a:r>
            <a:r>
              <a:rPr lang="ru-RU" dirty="0">
                <a:solidFill>
                  <a:schemeClr val="tx1"/>
                </a:solidFill>
              </a:rPr>
              <a:t> а не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событием</a:t>
            </a:r>
            <a:endParaRPr lang="en-US" sz="25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E30D8E-3C8D-4EC6-9EC0-49EEC65D3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394323" y="365760"/>
            <a:ext cx="6102876" cy="6126480"/>
            <a:chOff x="4266631" y="945960"/>
            <a:chExt cx="7178609" cy="522624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12A650-2C8A-4D4F-8C56-7E8C716CB428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7B35CA-924E-4B0B-8992-FCA9B56F0710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7967EA4-E543-4682-9FBC-5EB0A4DED4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A55248-C59C-4ACA-8BB2-36072388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9945" y="1557572"/>
            <a:ext cx="50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Placeholder 22" descr="A close up of a white table&#10;&#10;Description automatically generated">
            <a:extLst>
              <a:ext uri="{FF2B5EF4-FFF2-40B4-BE49-F238E27FC236}">
                <a16:creationId xmlns:a16="http://schemas.microsoft.com/office/drawing/2014/main" id="{80E93C51-745D-46F7-8BB8-68FC8E6A5F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482" t="4139" r="32178" b="-4139"/>
          <a:stretch/>
        </p:blipFill>
        <p:spPr>
          <a:xfrm>
            <a:off x="6497200" y="0"/>
            <a:ext cx="5700896" cy="6858000"/>
          </a:xfrm>
        </p:spPr>
      </p:pic>
    </p:spTree>
    <p:extLst>
      <p:ext uri="{BB962C8B-B14F-4D97-AF65-F5344CB8AC3E}">
        <p14:creationId xmlns:p14="http://schemas.microsoft.com/office/powerpoint/2010/main" val="236519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A3CB047A-5510-4799-ADBC-DEF7EB56F5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/>
          </a:blip>
          <a:srcRect t="7878" b="7878"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57FC711-4568-4FA7-AA48-8402C6452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6158156" y="577928"/>
            <a:ext cx="6611769" cy="5455921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61000">
                <a:schemeClr val="tx1">
                  <a:alpha val="92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BB4A24-2253-4A39-B175-C5120133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8793B"/>
                </a:solidFill>
              </a:rPr>
              <a:t>Nudge </a:t>
            </a:r>
            <a:endParaRPr lang="ru-RU" b="1" dirty="0">
              <a:solidFill>
                <a:srgbClr val="48793B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D81136-7F59-43AB-8A14-139387331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48789" y="1343510"/>
            <a:ext cx="3727556" cy="4472513"/>
          </a:xfrm>
        </p:spPr>
        <p:txBody>
          <a:bodyPr/>
          <a:lstStyle/>
          <a:p>
            <a:r>
              <a:rPr lang="ru-RU" b="1" dirty="0"/>
              <a:t>подталкивать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0A75C1-3072-4DCB-952E-5C598E1C8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425543" y="1276722"/>
            <a:ext cx="2945682" cy="0"/>
          </a:xfrm>
          <a:prstGeom prst="line">
            <a:avLst/>
          </a:prstGeom>
          <a:ln w="31750">
            <a:solidFill>
              <a:srgbClr val="48793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7DD2AF5-94F8-4276-A384-39A296E9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657999" y="340659"/>
            <a:ext cx="864000" cy="12204000"/>
          </a:xfrm>
          <a:prstGeom prst="rect">
            <a:avLst/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E135D3E-7923-4D69-BC52-1E8434A0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0" y="0"/>
            <a:ext cx="1260000" cy="1260000"/>
          </a:xfrm>
          <a:prstGeom prst="triangle">
            <a:avLst>
              <a:gd name="adj" fmla="val 0"/>
            </a:avLst>
          </a:prstGeom>
          <a:solidFill>
            <a:srgbClr val="48793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296D8C2-346F-49AF-96E0-D3154283AD1A}"/>
              </a:ext>
            </a:extLst>
          </p:cNvPr>
          <p:cNvSpPr txBox="1">
            <a:spLocks/>
          </p:cNvSpPr>
          <p:nvPr/>
        </p:nvSpPr>
        <p:spPr bwMode="black">
          <a:xfrm>
            <a:off x="7901189" y="2902542"/>
            <a:ext cx="3787891" cy="95772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none" spc="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8793B"/>
                </a:solidFill>
              </a:rPr>
              <a:t>Nudging</a:t>
            </a:r>
            <a:endParaRPr lang="ru-RU" b="1" dirty="0">
              <a:solidFill>
                <a:srgbClr val="48793B"/>
              </a:solidFill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177A32E-61EC-41F3-93D9-00E65EA90BD4}"/>
              </a:ext>
            </a:extLst>
          </p:cNvPr>
          <p:cNvSpPr txBox="1">
            <a:spLocks/>
          </p:cNvSpPr>
          <p:nvPr/>
        </p:nvSpPr>
        <p:spPr>
          <a:xfrm>
            <a:off x="7901189" y="3999821"/>
            <a:ext cx="3727556" cy="4472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20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8580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привлекать внимание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9749E8-6AFF-4FBD-80C2-08C8C806A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11886" y="3933033"/>
            <a:ext cx="3511739" cy="0"/>
          </a:xfrm>
          <a:prstGeom prst="line">
            <a:avLst/>
          </a:prstGeom>
          <a:ln w="31750">
            <a:solidFill>
              <a:srgbClr val="48793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0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66">
            <a:extLst>
              <a:ext uri="{FF2B5EF4-FFF2-40B4-BE49-F238E27FC236}">
                <a16:creationId xmlns:a16="http://schemas.microsoft.com/office/drawing/2014/main" id="{BC69CF52-F446-4370-9577-2EB5F30ED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</a:rPr>
              <a:t>5 КЛЮЧЕВЫХ ЭЛЕМЕНТОВ БЛАГОПОЛУЧИЯ*</a:t>
            </a:r>
            <a:endParaRPr lang="en-US" sz="3200" dirty="0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13381A64-D3D4-4D0D-A114-3AC5FB8E5D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sz="1800" kern="0" dirty="0">
                <a:solidFill>
                  <a:srgbClr val="000000"/>
                </a:solidFill>
                <a:latin typeface="Proxima Nova"/>
              </a:rPr>
              <a:t>Элементы взаимозависимы и влияют друг на друга</a:t>
            </a:r>
            <a:endParaRPr lang="ru-RU" sz="1800" kern="0" dirty="0">
              <a:solidFill>
                <a:sysClr val="windowText" lastClr="000000"/>
              </a:solidFill>
              <a:latin typeface="Proxima Nov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7AF930-F598-4747-9605-0A838ED2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D710A3-26CD-4F84-A4D0-36F61290B609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1FF842-56E6-401D-9231-6DA71802EEF0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A67031-41E7-43C9-8962-AD5A25383D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4F297F-EFDC-486B-84B0-60452DD9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7722" y="-1334239"/>
            <a:ext cx="3938452" cy="11430000"/>
            <a:chOff x="4578818" y="945960"/>
            <a:chExt cx="6880587" cy="52262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19EBAE2-30BF-4069-8CA3-ED78C7E5B56D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B05770-3738-4864-BC82-D2B153B53989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765A14-4747-43AD-9029-6A1A9224A47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CF6C65-9676-4BE4-A507-1A1EC5CC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67000" y="1433444"/>
            <a:ext cx="6819900" cy="0"/>
          </a:xfrm>
          <a:prstGeom prst="line">
            <a:avLst/>
          </a:prstGeom>
          <a:ln w="31750">
            <a:solidFill>
              <a:srgbClr val="48793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EDB0F16-46C9-45EF-9BA1-0237923CD871}"/>
              </a:ext>
            </a:extLst>
          </p:cNvPr>
          <p:cNvSpPr/>
          <p:nvPr/>
        </p:nvSpPr>
        <p:spPr>
          <a:xfrm>
            <a:off x="394649" y="641455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* исследования компании Гэллап на протяжении 50 лет в 150 странах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477EE26-CAE5-4AAF-83AC-E135E00F46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2615" y="3046501"/>
            <a:ext cx="919403" cy="91940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7907F92-8411-4BAD-BCF3-D45F493DC8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550" y="3080988"/>
            <a:ext cx="919410" cy="9194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4011B17-0872-440B-8DED-0845768D1A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8000" y="3111901"/>
            <a:ext cx="919411" cy="919411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2DD3E3-5C86-4B51-B51A-89BD456661F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671" y="3111900"/>
            <a:ext cx="919412" cy="919412"/>
          </a:xfrm>
          <a:prstGeom prst="rect">
            <a:avLst/>
          </a:prstGeom>
        </p:spPr>
      </p:pic>
      <p:pic>
        <p:nvPicPr>
          <p:cNvPr id="29" name="Picture 28" descr="A picture containing plate&#10;&#10;Description automatically generated">
            <a:extLst>
              <a:ext uri="{FF2B5EF4-FFF2-40B4-BE49-F238E27FC236}">
                <a16:creationId xmlns:a16="http://schemas.microsoft.com/office/drawing/2014/main" id="{466A655A-1553-4BC5-86B2-B42B920A2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220" y="3115151"/>
            <a:ext cx="919413" cy="91941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7E0FBFF-AE7A-4C45-BBC6-972635F2E345}"/>
              </a:ext>
            </a:extLst>
          </p:cNvPr>
          <p:cNvSpPr/>
          <p:nvPr/>
        </p:nvSpPr>
        <p:spPr>
          <a:xfrm>
            <a:off x="540349" y="4291949"/>
            <a:ext cx="1563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Окружение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0461C8-3F3D-47AD-9CE3-8D4ED65A50BC}"/>
              </a:ext>
            </a:extLst>
          </p:cNvPr>
          <p:cNvSpPr/>
          <p:nvPr/>
        </p:nvSpPr>
        <p:spPr>
          <a:xfrm>
            <a:off x="2881820" y="4288782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Здоровье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F47A75-06EA-433C-9C0A-031C7C4DDACD}"/>
              </a:ext>
            </a:extLst>
          </p:cNvPr>
          <p:cNvSpPr/>
          <p:nvPr/>
        </p:nvSpPr>
        <p:spPr>
          <a:xfrm>
            <a:off x="5018985" y="4275586"/>
            <a:ext cx="1926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Финансовое благополучие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5F241F-81FC-47E1-9E19-306CE57517F0}"/>
              </a:ext>
            </a:extLst>
          </p:cNvPr>
          <p:cNvSpPr/>
          <p:nvPr/>
        </p:nvSpPr>
        <p:spPr>
          <a:xfrm>
            <a:off x="9718017" y="4334948"/>
            <a:ext cx="1688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Социальные связи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97B349-588C-446E-A55E-E068F9A84C80}"/>
              </a:ext>
            </a:extLst>
          </p:cNvPr>
          <p:cNvSpPr/>
          <p:nvPr/>
        </p:nvSpPr>
        <p:spPr>
          <a:xfrm>
            <a:off x="7404208" y="4275586"/>
            <a:ext cx="1688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Профессия</a:t>
            </a:r>
          </a:p>
        </p:txBody>
      </p:sp>
    </p:spTree>
    <p:extLst>
      <p:ext uri="{BB962C8B-B14F-4D97-AF65-F5344CB8AC3E}">
        <p14:creationId xmlns:p14="http://schemas.microsoft.com/office/powerpoint/2010/main" val="3938313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flying through the air while riding a bike down a dirt road&#10;&#10;Description automatically generated">
            <a:extLst>
              <a:ext uri="{FF2B5EF4-FFF2-40B4-BE49-F238E27FC236}">
                <a16:creationId xmlns:a16="http://schemas.microsoft.com/office/drawing/2014/main" id="{3874B998-EAE4-4EB2-8B23-A933E4BC0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4" r="35790"/>
          <a:stretch/>
        </p:blipFill>
        <p:spPr>
          <a:xfrm>
            <a:off x="8116164" y="377126"/>
            <a:ext cx="4072128" cy="64808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705588-E2BC-4E36-A99E-9B19942B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42083" y="629845"/>
            <a:ext cx="3456000" cy="2520000"/>
          </a:xfrm>
          <a:prstGeom prst="rect">
            <a:avLst/>
          </a:prstGeom>
          <a:solidFill>
            <a:srgbClr val="336600">
              <a:alpha val="85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B6E93-870A-47FD-871A-60D186B2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303" y="179845"/>
            <a:ext cx="3841560" cy="3420000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Proxima Nova"/>
              </a:rPr>
              <a:t>ВРЕМЯ МЕНЯТЬ </a:t>
            </a:r>
            <a:br>
              <a:rPr lang="ru-RU" sz="4000" b="1" dirty="0">
                <a:solidFill>
                  <a:schemeClr val="bg1"/>
                </a:solidFill>
                <a:latin typeface="Proxima Nova"/>
              </a:rPr>
            </a:br>
            <a:r>
              <a:rPr lang="ru-RU" sz="4000" b="1" dirty="0">
                <a:solidFill>
                  <a:schemeClr val="bg1"/>
                </a:solidFill>
                <a:latin typeface="Proxima Nova"/>
              </a:rPr>
              <a:t>ПРИВЫЧКИ - СЕГОДНЯ 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759047-918B-432A-941B-BFA46AD8DEF8}"/>
              </a:ext>
            </a:extLst>
          </p:cNvPr>
          <p:cNvGrpSpPr/>
          <p:nvPr/>
        </p:nvGrpSpPr>
        <p:grpSpPr>
          <a:xfrm>
            <a:off x="559260" y="1283715"/>
            <a:ext cx="2079301" cy="1648416"/>
            <a:chOff x="2446916" y="1572930"/>
            <a:chExt cx="2079301" cy="1648416"/>
          </a:xfrm>
        </p:grpSpPr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5C43E85D-FEF5-4728-8657-3120F8F1AED3}"/>
                </a:ext>
              </a:extLst>
            </p:cNvPr>
            <p:cNvSpPr/>
            <p:nvPr/>
          </p:nvSpPr>
          <p:spPr>
            <a:xfrm>
              <a:off x="2446916" y="1572930"/>
              <a:ext cx="2079301" cy="1648416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CDD5A"/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40" name="Hexagon 4">
              <a:extLst>
                <a:ext uri="{FF2B5EF4-FFF2-40B4-BE49-F238E27FC236}">
                  <a16:creationId xmlns:a16="http://schemas.microsoft.com/office/drawing/2014/main" id="{6E0A9E03-C88A-4F22-AE89-49AF3E71E849}"/>
                </a:ext>
              </a:extLst>
            </p:cNvPr>
            <p:cNvSpPr txBox="1"/>
            <p:nvPr/>
          </p:nvSpPr>
          <p:spPr>
            <a:xfrm>
              <a:off x="2588432" y="1841157"/>
              <a:ext cx="1796267" cy="11865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БЛАГОПОЛУЧИЕ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7D8261-9FEF-4E29-982C-A5A2986A4DD8}"/>
              </a:ext>
            </a:extLst>
          </p:cNvPr>
          <p:cNvGrpSpPr/>
          <p:nvPr/>
        </p:nvGrpSpPr>
        <p:grpSpPr>
          <a:xfrm>
            <a:off x="5677779" y="4002036"/>
            <a:ext cx="1844218" cy="1398877"/>
            <a:chOff x="2672281" y="0"/>
            <a:chExt cx="1637282" cy="1416441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E6313BDC-F71F-47D1-97B1-C8A227B577F1}"/>
                </a:ext>
              </a:extLst>
            </p:cNvPr>
            <p:cNvSpPr/>
            <p:nvPr/>
          </p:nvSpPr>
          <p:spPr>
            <a:xfrm>
              <a:off x="2672281" y="0"/>
              <a:ext cx="1637282" cy="1416441"/>
            </a:xfrm>
            <a:prstGeom prst="hexagon">
              <a:avLst>
                <a:gd name="adj" fmla="val 28570"/>
                <a:gd name="vf" fmla="val 115470"/>
              </a:avLst>
            </a:prstGeom>
            <a:noFill/>
            <a:ln w="15875" cap="rnd" cmpd="sng" algn="ctr">
              <a:solidFill>
                <a:srgbClr val="4C781F"/>
              </a:solidFill>
              <a:prstDash val="solid"/>
            </a:ln>
            <a:effectLst/>
          </p:spPr>
        </p:sp>
        <p:sp>
          <p:nvSpPr>
            <p:cNvPr id="38" name="Hexagon 6">
              <a:extLst>
                <a:ext uri="{FF2B5EF4-FFF2-40B4-BE49-F238E27FC236}">
                  <a16:creationId xmlns:a16="http://schemas.microsoft.com/office/drawing/2014/main" id="{A60B3446-CAFF-46E6-B10D-698028AD3778}"/>
                </a:ext>
              </a:extLst>
            </p:cNvPr>
            <p:cNvSpPr txBox="1"/>
            <p:nvPr/>
          </p:nvSpPr>
          <p:spPr>
            <a:xfrm>
              <a:off x="2943614" y="234734"/>
              <a:ext cx="1094616" cy="9469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C781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ДОБРОТА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781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7BD58D-0FAA-408E-834C-4E03FB8AA970}"/>
              </a:ext>
            </a:extLst>
          </p:cNvPr>
          <p:cNvGrpSpPr/>
          <p:nvPr/>
        </p:nvGrpSpPr>
        <p:grpSpPr>
          <a:xfrm>
            <a:off x="2297186" y="2153338"/>
            <a:ext cx="1979300" cy="1652120"/>
            <a:chOff x="4173859" y="871206"/>
            <a:chExt cx="1643034" cy="1416441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106BDFBA-A7DC-4ED2-91C9-E9CFE8A98E5D}"/>
                </a:ext>
              </a:extLst>
            </p:cNvPr>
            <p:cNvSpPr/>
            <p:nvPr/>
          </p:nvSpPr>
          <p:spPr>
            <a:xfrm>
              <a:off x="4173859" y="871206"/>
              <a:ext cx="1637282" cy="141644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4C781F">
                <a:alpha val="7000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6" name="Hexagon 8">
              <a:extLst>
                <a:ext uri="{FF2B5EF4-FFF2-40B4-BE49-F238E27FC236}">
                  <a16:creationId xmlns:a16="http://schemas.microsoft.com/office/drawing/2014/main" id="{5E5A2AF0-B2AE-47E3-A3AD-9F09AECB676F}"/>
                </a:ext>
              </a:extLst>
            </p:cNvPr>
            <p:cNvSpPr txBox="1"/>
            <p:nvPr/>
          </p:nvSpPr>
          <p:spPr>
            <a:xfrm>
              <a:off x="4179612" y="1105939"/>
              <a:ext cx="1637281" cy="9469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БЛАГОДАРНОСТЬ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C5B1FE-18C3-4BA2-BA70-A7E16A335495}"/>
              </a:ext>
            </a:extLst>
          </p:cNvPr>
          <p:cNvGrpSpPr/>
          <p:nvPr/>
        </p:nvGrpSpPr>
        <p:grpSpPr>
          <a:xfrm>
            <a:off x="3923482" y="3080254"/>
            <a:ext cx="2084001" cy="1590188"/>
            <a:chOff x="1029968" y="2569749"/>
            <a:chExt cx="1687399" cy="1416441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BEAF375E-84C6-4A6C-8FC4-E96222E366FE}"/>
                </a:ext>
              </a:extLst>
            </p:cNvPr>
            <p:cNvSpPr/>
            <p:nvPr/>
          </p:nvSpPr>
          <p:spPr>
            <a:xfrm>
              <a:off x="1029968" y="2569749"/>
              <a:ext cx="1687399" cy="141644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6">
                <a:lumMod val="50000"/>
                <a:alpha val="37000"/>
              </a:schemeClr>
            </a:solidFill>
            <a:ln w="15875" cap="rnd" cmpd="sng" algn="ctr">
              <a:solidFill>
                <a:srgbClr val="C00000"/>
              </a:solidFill>
              <a:prstDash val="solid"/>
            </a:ln>
            <a:effectLst/>
          </p:spPr>
        </p:sp>
        <p:sp>
          <p:nvSpPr>
            <p:cNvPr id="34" name="Hexagon 10">
              <a:extLst>
                <a:ext uri="{FF2B5EF4-FFF2-40B4-BE49-F238E27FC236}">
                  <a16:creationId xmlns:a16="http://schemas.microsoft.com/office/drawing/2014/main" id="{526F5A5F-6415-438D-86CC-3D8B602ABC77}"/>
                </a:ext>
              </a:extLst>
            </p:cNvPr>
            <p:cNvSpPr txBox="1"/>
            <p:nvPr/>
          </p:nvSpPr>
          <p:spPr>
            <a:xfrm>
              <a:off x="1305477" y="2801017"/>
              <a:ext cx="1136381" cy="9539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СОЦИАЛЬНЫЕ СВЯЗИ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EB4D56-17F9-43C7-BFDA-71F5B9F07D32}"/>
              </a:ext>
            </a:extLst>
          </p:cNvPr>
          <p:cNvGrpSpPr/>
          <p:nvPr/>
        </p:nvGrpSpPr>
        <p:grpSpPr>
          <a:xfrm>
            <a:off x="2185747" y="4068445"/>
            <a:ext cx="1963983" cy="1498404"/>
            <a:chOff x="2529547" y="3285853"/>
            <a:chExt cx="1780016" cy="1517218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4C71C41-7D6D-4F21-9A18-6274912E4F6F}"/>
                </a:ext>
              </a:extLst>
            </p:cNvPr>
            <p:cNvSpPr/>
            <p:nvPr/>
          </p:nvSpPr>
          <p:spPr>
            <a:xfrm>
              <a:off x="2529547" y="3285853"/>
              <a:ext cx="1780016" cy="151721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31" name="Hexagon 12">
              <a:extLst>
                <a:ext uri="{FF2B5EF4-FFF2-40B4-BE49-F238E27FC236}">
                  <a16:creationId xmlns:a16="http://schemas.microsoft.com/office/drawing/2014/main" id="{FC148FD9-672F-44AD-A0D1-C4CC1AD6CAF7}"/>
                </a:ext>
              </a:extLst>
            </p:cNvPr>
            <p:cNvSpPr txBox="1"/>
            <p:nvPr/>
          </p:nvSpPr>
          <p:spPr>
            <a:xfrm>
              <a:off x="2877107" y="3625841"/>
              <a:ext cx="1094616" cy="9469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C781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ВЛИЯНИЕ НА СОБЫТИЯ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C781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EDCD99-B6E4-4F1D-80F8-CD120CDE2FDE}"/>
              </a:ext>
            </a:extLst>
          </p:cNvPr>
          <p:cNvGrpSpPr/>
          <p:nvPr/>
        </p:nvGrpSpPr>
        <p:grpSpPr>
          <a:xfrm>
            <a:off x="3937125" y="4901709"/>
            <a:ext cx="2101039" cy="1586923"/>
            <a:chOff x="4172120" y="2569749"/>
            <a:chExt cx="1637282" cy="1416441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F4E83A21-9818-4350-B12B-FA7447C1790E}"/>
                </a:ext>
              </a:extLst>
            </p:cNvPr>
            <p:cNvSpPr/>
            <p:nvPr/>
          </p:nvSpPr>
          <p:spPr>
            <a:xfrm>
              <a:off x="4172120" y="2569749"/>
              <a:ext cx="1637282" cy="141644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FCDD5A"/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9" name="Hexagon 14">
              <a:extLst>
                <a:ext uri="{FF2B5EF4-FFF2-40B4-BE49-F238E27FC236}">
                  <a16:creationId xmlns:a16="http://schemas.microsoft.com/office/drawing/2014/main" id="{22D73044-7241-4C8D-8BF2-3B0F3278E399}"/>
                </a:ext>
              </a:extLst>
            </p:cNvPr>
            <p:cNvSpPr txBox="1"/>
            <p:nvPr/>
          </p:nvSpPr>
          <p:spPr>
            <a:xfrm>
              <a:off x="4418277" y="2754769"/>
              <a:ext cx="1196095" cy="9469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ЗДОРОВЫЕ ПРИВЫЧКИ (ЕДА, ДВИЖЕНИЕ, СОН)</a:t>
              </a:r>
              <a:endParaRPr lang="en-US" sz="1400" b="1" dirty="0">
                <a:solidFill>
                  <a:sysClr val="window" lastClr="FFFFFF"/>
                </a:solidFill>
                <a:latin typeface="Century Gothic" panose="020B050202020202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8F6286-6668-4151-83CD-FC60C2997524}"/>
              </a:ext>
            </a:extLst>
          </p:cNvPr>
          <p:cNvGrpSpPr/>
          <p:nvPr/>
        </p:nvGrpSpPr>
        <p:grpSpPr>
          <a:xfrm>
            <a:off x="731540" y="3114551"/>
            <a:ext cx="1866131" cy="1586924"/>
            <a:chOff x="872194" y="3229710"/>
            <a:chExt cx="1866131" cy="158692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E5BA3A-8129-42F4-8E76-40046EF6C953}"/>
                </a:ext>
              </a:extLst>
            </p:cNvPr>
            <p:cNvGrpSpPr/>
            <p:nvPr/>
          </p:nvGrpSpPr>
          <p:grpSpPr>
            <a:xfrm>
              <a:off x="872194" y="3229710"/>
              <a:ext cx="1866131" cy="1586924"/>
              <a:chOff x="1163731" y="869257"/>
              <a:chExt cx="1637282" cy="1416441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0AB048AA-19E1-4D67-8798-0787E214AA54}"/>
                  </a:ext>
                </a:extLst>
              </p:cNvPr>
              <p:cNvSpPr/>
              <p:nvPr/>
            </p:nvSpPr>
            <p:spPr>
              <a:xfrm>
                <a:off x="1163731" y="869257"/>
                <a:ext cx="1637282" cy="1416441"/>
              </a:xfrm>
              <a:prstGeom prst="hexagon">
                <a:avLst>
                  <a:gd name="adj" fmla="val 28570"/>
                  <a:gd name="vf" fmla="val 115470"/>
                </a:avLst>
              </a:prstGeom>
              <a:noFill/>
              <a:ln w="15875" cap="rnd" cmpd="sng" algn="ctr">
                <a:solidFill>
                  <a:srgbClr val="4C781F"/>
                </a:solidFill>
                <a:prstDash val="solid"/>
              </a:ln>
              <a:effectLst/>
            </p:spPr>
          </p:sp>
          <p:sp>
            <p:nvSpPr>
              <p:cNvPr id="26" name="Hexagon 16">
                <a:extLst>
                  <a:ext uri="{FF2B5EF4-FFF2-40B4-BE49-F238E27FC236}">
                    <a16:creationId xmlns:a16="http://schemas.microsoft.com/office/drawing/2014/main" id="{87E760A4-712C-4C7B-B6C1-286C62837B4B}"/>
                  </a:ext>
                </a:extLst>
              </p:cNvPr>
              <p:cNvSpPr txBox="1"/>
              <p:nvPr/>
            </p:nvSpPr>
            <p:spPr>
              <a:xfrm>
                <a:off x="1435064" y="1103991"/>
                <a:ext cx="1094616" cy="9469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6510" tIns="16510" rIns="16510" bIns="16510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C781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DB3FAB-BB31-4909-ADCA-DB1B3AA93943}"/>
                </a:ext>
              </a:extLst>
            </p:cNvPr>
            <p:cNvSpPr/>
            <p:nvPr/>
          </p:nvSpPr>
          <p:spPr>
            <a:xfrm>
              <a:off x="917274" y="3738358"/>
              <a:ext cx="1792608" cy="555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4C781F"/>
                  </a:solidFill>
                  <a:latin typeface="Century Gothic" panose="020B0502020202020204"/>
                </a:rPr>
                <a:t>ОСОЗНАННОСТЬ</a:t>
              </a:r>
              <a:endParaRPr lang="en-US" sz="1400" b="1" dirty="0">
                <a:solidFill>
                  <a:srgbClr val="4C781F"/>
                </a:solidFill>
                <a:latin typeface="Century Gothic" panose="020B0502020202020204"/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400" b="1" dirty="0">
                  <a:solidFill>
                    <a:srgbClr val="4C781F"/>
                  </a:solidFill>
                  <a:latin typeface="Century Gothic" panose="020B0502020202020204"/>
                </a:rPr>
                <a:t> (</a:t>
              </a:r>
              <a:r>
                <a:rPr lang="en-US" sz="1400" b="1" dirty="0">
                  <a:solidFill>
                    <a:srgbClr val="4C781F"/>
                  </a:solidFill>
                  <a:latin typeface="Century Gothic" panose="020B0502020202020204"/>
                </a:rPr>
                <a:t>MIND CONTROL)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AE6574C8-96C3-4D92-813D-8FD6D56FA828}"/>
              </a:ext>
            </a:extLst>
          </p:cNvPr>
          <p:cNvSpPr/>
          <p:nvPr/>
        </p:nvSpPr>
        <p:spPr>
          <a:xfrm>
            <a:off x="413657" y="64142"/>
            <a:ext cx="7642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Помогают ли  эрудиция  и знания о себе улучшить наше личностное благополучие?</a:t>
            </a:r>
          </a:p>
        </p:txBody>
      </p:sp>
    </p:spTree>
    <p:extLst>
      <p:ext uri="{BB962C8B-B14F-4D97-AF65-F5344CB8AC3E}">
        <p14:creationId xmlns:p14="http://schemas.microsoft.com/office/powerpoint/2010/main" val="67087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2C5B-44D6-49A0-92EA-0C5CBE74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88" y="518175"/>
            <a:ext cx="10564350" cy="1127761"/>
          </a:xfrm>
        </p:spPr>
        <p:txBody>
          <a:bodyPr/>
          <a:lstStyle/>
          <a:p>
            <a:r>
              <a:rPr lang="ru-RU" sz="3600" dirty="0"/>
              <a:t>Что влияет на ощущения счастья и благополучия?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169009-0FEA-4727-A472-5C6BD7D91526}"/>
              </a:ext>
            </a:extLst>
          </p:cNvPr>
          <p:cNvGrpSpPr/>
          <p:nvPr/>
        </p:nvGrpSpPr>
        <p:grpSpPr>
          <a:xfrm>
            <a:off x="1277091" y="1849363"/>
            <a:ext cx="3600400" cy="780423"/>
            <a:chOff x="0" y="0"/>
            <a:chExt cx="3600400" cy="749341"/>
          </a:xfrm>
          <a:solidFill>
            <a:srgbClr val="70AD47">
              <a:lumMod val="50000"/>
            </a:srgbClr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8BAC06A1-1D93-4A5B-84A1-5C5EC19790F9}"/>
                </a:ext>
              </a:extLst>
            </p:cNvPr>
            <p:cNvSpPr/>
            <p:nvPr/>
          </p:nvSpPr>
          <p:spPr>
            <a:xfrm rot="10800000">
              <a:off x="0" y="0"/>
              <a:ext cx="3600400" cy="749341"/>
            </a:xfrm>
            <a:prstGeom prst="trapezoid">
              <a:avLst>
                <a:gd name="adj" fmla="val 8007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35" name="Trapezoid 4">
              <a:extLst>
                <a:ext uri="{FF2B5EF4-FFF2-40B4-BE49-F238E27FC236}">
                  <a16:creationId xmlns:a16="http://schemas.microsoft.com/office/drawing/2014/main" id="{C94D07AF-D536-4E35-B816-4F8AE822E145}"/>
                </a:ext>
              </a:extLst>
            </p:cNvPr>
            <p:cNvSpPr txBox="1"/>
            <p:nvPr/>
          </p:nvSpPr>
          <p:spPr>
            <a:xfrm>
              <a:off x="630069" y="107508"/>
              <a:ext cx="2340260" cy="64183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50%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8D630D-1532-4B73-A194-A724944413C1}"/>
              </a:ext>
            </a:extLst>
          </p:cNvPr>
          <p:cNvGrpSpPr/>
          <p:nvPr/>
        </p:nvGrpSpPr>
        <p:grpSpPr>
          <a:xfrm>
            <a:off x="1877157" y="2643274"/>
            <a:ext cx="2400266" cy="749341"/>
            <a:chOff x="600066" y="762829"/>
            <a:chExt cx="2400266" cy="749341"/>
          </a:xfrm>
          <a:solidFill>
            <a:srgbClr val="70AD47">
              <a:lumMod val="75000"/>
            </a:srgbClr>
          </a:solidFill>
        </p:grpSpPr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1D7A6C0F-C0DF-4E5E-8C5F-F33B1BF16C6D}"/>
                </a:ext>
              </a:extLst>
            </p:cNvPr>
            <p:cNvSpPr/>
            <p:nvPr/>
          </p:nvSpPr>
          <p:spPr>
            <a:xfrm rot="10800000">
              <a:off x="600066" y="762829"/>
              <a:ext cx="2400266" cy="749341"/>
            </a:xfrm>
            <a:prstGeom prst="trapezoid">
              <a:avLst>
                <a:gd name="adj" fmla="val 8007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38" name="Trapezoid 6">
              <a:extLst>
                <a:ext uri="{FF2B5EF4-FFF2-40B4-BE49-F238E27FC236}">
                  <a16:creationId xmlns:a16="http://schemas.microsoft.com/office/drawing/2014/main" id="{177697F3-7D70-4536-8378-F77D6F676798}"/>
                </a:ext>
              </a:extLst>
            </p:cNvPr>
            <p:cNvSpPr txBox="1"/>
            <p:nvPr/>
          </p:nvSpPr>
          <p:spPr>
            <a:xfrm>
              <a:off x="1020111" y="855616"/>
              <a:ext cx="1560173" cy="6000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40%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C6EE73-F106-473C-92EA-3424B8325FE1}"/>
              </a:ext>
            </a:extLst>
          </p:cNvPr>
          <p:cNvGrpSpPr/>
          <p:nvPr/>
        </p:nvGrpSpPr>
        <p:grpSpPr>
          <a:xfrm>
            <a:off x="2477224" y="3370045"/>
            <a:ext cx="1217807" cy="758423"/>
            <a:chOff x="1200133" y="1489600"/>
            <a:chExt cx="1217807" cy="758423"/>
          </a:xfrm>
          <a:solidFill>
            <a:srgbClr val="70AD47">
              <a:lumMod val="20000"/>
              <a:lumOff val="80000"/>
            </a:srgbClr>
          </a:solidFill>
        </p:grpSpPr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EF024F96-2544-450B-B07B-46550BC52F87}"/>
                </a:ext>
              </a:extLst>
            </p:cNvPr>
            <p:cNvSpPr/>
            <p:nvPr/>
          </p:nvSpPr>
          <p:spPr>
            <a:xfrm rot="10800000">
              <a:off x="1200133" y="1498682"/>
              <a:ext cx="1200133" cy="749341"/>
            </a:xfrm>
            <a:prstGeom prst="trapezoid">
              <a:avLst>
                <a:gd name="adj" fmla="val 8007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41" name="Trapezoid 8">
              <a:extLst>
                <a:ext uri="{FF2B5EF4-FFF2-40B4-BE49-F238E27FC236}">
                  <a16:creationId xmlns:a16="http://schemas.microsoft.com/office/drawing/2014/main" id="{D9F42C12-90BC-458D-925F-DA9A91E9F278}"/>
                </a:ext>
              </a:extLst>
            </p:cNvPr>
            <p:cNvSpPr txBox="1"/>
            <p:nvPr/>
          </p:nvSpPr>
          <p:spPr>
            <a:xfrm>
              <a:off x="1217807" y="1489600"/>
              <a:ext cx="1200133" cy="5397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10%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484B7F0-E8ED-4312-A952-59C2AD65FE6F}"/>
              </a:ext>
            </a:extLst>
          </p:cNvPr>
          <p:cNvSpPr txBox="1"/>
          <p:nvPr/>
        </p:nvSpPr>
        <p:spPr>
          <a:xfrm>
            <a:off x="4763133" y="1914545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CFFCC"/>
                </a:solidFill>
                <a:latin typeface="+mj-lt"/>
              </a:rPr>
              <a:t>Генетика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CC9C66-C980-4300-8557-ED00E20A4D58}"/>
              </a:ext>
            </a:extLst>
          </p:cNvPr>
          <p:cNvSpPr txBox="1"/>
          <p:nvPr/>
        </p:nvSpPr>
        <p:spPr>
          <a:xfrm>
            <a:off x="4077930" y="2694779"/>
            <a:ext cx="25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CFFCC"/>
                </a:solidFill>
                <a:latin typeface="+mj-lt"/>
              </a:rPr>
              <a:t>Мысли и поступки (образ жизни)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67A862-16B0-43F4-815B-472D9C7050D3}"/>
              </a:ext>
            </a:extLst>
          </p:cNvPr>
          <p:cNvSpPr txBox="1"/>
          <p:nvPr/>
        </p:nvSpPr>
        <p:spPr>
          <a:xfrm>
            <a:off x="3566278" y="3482138"/>
            <a:ext cx="199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CFFCC"/>
                </a:solidFill>
                <a:latin typeface="+mj-lt"/>
              </a:rPr>
              <a:t>Внешние обстоятельства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203E8E-B802-40AA-8B97-F8891301D19D}"/>
              </a:ext>
            </a:extLst>
          </p:cNvPr>
          <p:cNvGrpSpPr/>
          <p:nvPr/>
        </p:nvGrpSpPr>
        <p:grpSpPr>
          <a:xfrm>
            <a:off x="8146758" y="3122501"/>
            <a:ext cx="1138436" cy="828182"/>
            <a:chOff x="1683060" y="0"/>
            <a:chExt cx="1138436" cy="828182"/>
          </a:xfrm>
          <a:solidFill>
            <a:srgbClr val="FFC000">
              <a:lumMod val="20000"/>
              <a:lumOff val="80000"/>
            </a:srgbClr>
          </a:solidFill>
        </p:grpSpPr>
        <p:sp>
          <p:nvSpPr>
            <p:cNvPr id="46" name="Trapezoid 45">
              <a:extLst>
                <a:ext uri="{FF2B5EF4-FFF2-40B4-BE49-F238E27FC236}">
                  <a16:creationId xmlns:a16="http://schemas.microsoft.com/office/drawing/2014/main" id="{7092C490-477E-49E5-BF40-7A685AE1F804}"/>
                </a:ext>
              </a:extLst>
            </p:cNvPr>
            <p:cNvSpPr/>
            <p:nvPr/>
          </p:nvSpPr>
          <p:spPr>
            <a:xfrm>
              <a:off x="1683060" y="0"/>
              <a:ext cx="1122040" cy="738082"/>
            </a:xfrm>
            <a:prstGeom prst="trapezoid">
              <a:avLst>
                <a:gd name="adj" fmla="val 7601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47" name="Trapezoid 4">
              <a:extLst>
                <a:ext uri="{FF2B5EF4-FFF2-40B4-BE49-F238E27FC236}">
                  <a16:creationId xmlns:a16="http://schemas.microsoft.com/office/drawing/2014/main" id="{E727B543-8992-4E02-B0A9-23F7FFB97817}"/>
                </a:ext>
              </a:extLst>
            </p:cNvPr>
            <p:cNvSpPr txBox="1"/>
            <p:nvPr/>
          </p:nvSpPr>
          <p:spPr>
            <a:xfrm>
              <a:off x="1699456" y="90100"/>
              <a:ext cx="1122040" cy="7380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7%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80A1D4-5276-4CA0-B0FE-FD2100E82B88}"/>
              </a:ext>
            </a:extLst>
          </p:cNvPr>
          <p:cNvGrpSpPr/>
          <p:nvPr/>
        </p:nvGrpSpPr>
        <p:grpSpPr>
          <a:xfrm>
            <a:off x="7585738" y="3872158"/>
            <a:ext cx="2244080" cy="738082"/>
            <a:chOff x="1122040" y="738082"/>
            <a:chExt cx="2244080" cy="738082"/>
          </a:xfrm>
          <a:solidFill>
            <a:srgbClr val="FFECAF"/>
          </a:solidFill>
        </p:grpSpPr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5E3A0E96-76B2-4044-97A4-9173B969526F}"/>
                </a:ext>
              </a:extLst>
            </p:cNvPr>
            <p:cNvSpPr/>
            <p:nvPr/>
          </p:nvSpPr>
          <p:spPr>
            <a:xfrm>
              <a:off x="1122040" y="738082"/>
              <a:ext cx="2244080" cy="738082"/>
            </a:xfrm>
            <a:prstGeom prst="trapezoid">
              <a:avLst>
                <a:gd name="adj" fmla="val 7601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0" name="Trapezoid 6">
              <a:extLst>
                <a:ext uri="{FF2B5EF4-FFF2-40B4-BE49-F238E27FC236}">
                  <a16:creationId xmlns:a16="http://schemas.microsoft.com/office/drawing/2014/main" id="{D8C43929-76E3-4F69-A6F3-364DDD84D106}"/>
                </a:ext>
              </a:extLst>
            </p:cNvPr>
            <p:cNvSpPr txBox="1"/>
            <p:nvPr/>
          </p:nvSpPr>
          <p:spPr>
            <a:xfrm>
              <a:off x="1514753" y="738082"/>
              <a:ext cx="1458652" cy="7380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13%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4A5F3B-EACB-4E97-8625-ABC12798A709}"/>
              </a:ext>
            </a:extLst>
          </p:cNvPr>
          <p:cNvGrpSpPr/>
          <p:nvPr/>
        </p:nvGrpSpPr>
        <p:grpSpPr>
          <a:xfrm>
            <a:off x="7001567" y="4621815"/>
            <a:ext cx="3366120" cy="738082"/>
            <a:chOff x="561019" y="1476164"/>
            <a:chExt cx="3366120" cy="738082"/>
          </a:xfrm>
          <a:solidFill>
            <a:srgbClr val="F1C391"/>
          </a:solidFill>
        </p:grpSpPr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8A06A1A9-6E45-4B91-8F80-674AB3226E90}"/>
                </a:ext>
              </a:extLst>
            </p:cNvPr>
            <p:cNvSpPr/>
            <p:nvPr/>
          </p:nvSpPr>
          <p:spPr>
            <a:xfrm>
              <a:off x="561019" y="1476164"/>
              <a:ext cx="3366120" cy="738082"/>
            </a:xfrm>
            <a:prstGeom prst="trapezoid">
              <a:avLst>
                <a:gd name="adj" fmla="val 7601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53" name="Trapezoid 8">
              <a:extLst>
                <a:ext uri="{FF2B5EF4-FFF2-40B4-BE49-F238E27FC236}">
                  <a16:creationId xmlns:a16="http://schemas.microsoft.com/office/drawing/2014/main" id="{26B5710E-A7E8-4EA6-B2F4-2A07D8A6E7A6}"/>
                </a:ext>
              </a:extLst>
            </p:cNvPr>
            <p:cNvSpPr txBox="1"/>
            <p:nvPr/>
          </p:nvSpPr>
          <p:spPr>
            <a:xfrm>
              <a:off x="1150090" y="1476164"/>
              <a:ext cx="2187978" cy="7380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xima Nova"/>
                  <a:ea typeface="+mn-ea"/>
                  <a:cs typeface="+mn-cs"/>
                </a:rPr>
                <a:t>20%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CBA5250-EF3F-4E6F-B476-7FD1DE195157}"/>
              </a:ext>
            </a:extLst>
          </p:cNvPr>
          <p:cNvSpPr txBox="1"/>
          <p:nvPr/>
        </p:nvSpPr>
        <p:spPr>
          <a:xfrm>
            <a:off x="7728956" y="3307970"/>
            <a:ext cx="567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B2814A"/>
                </a:solidFill>
                <a:latin typeface="+mj-lt"/>
              </a:rPr>
              <a:t>Еда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7A8053-69D6-48B3-AB42-356B61441D55}"/>
              </a:ext>
            </a:extLst>
          </p:cNvPr>
          <p:cNvSpPr txBox="1"/>
          <p:nvPr/>
        </p:nvSpPr>
        <p:spPr>
          <a:xfrm>
            <a:off x="7105656" y="3909775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B2814A"/>
                </a:solidFill>
                <a:latin typeface="+mj-lt"/>
              </a:rPr>
              <a:t>Питье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308A7A-6A61-40BE-8212-E4E3F66F3660}"/>
              </a:ext>
            </a:extLst>
          </p:cNvPr>
          <p:cNvSpPr txBox="1"/>
          <p:nvPr/>
        </p:nvSpPr>
        <p:spPr>
          <a:xfrm>
            <a:off x="6104633" y="4659072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B2814A"/>
                </a:solidFill>
                <a:latin typeface="+mj-lt"/>
              </a:rPr>
              <a:t>Движение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800CE3-38F8-4D01-9CA5-36C9BF8EA2B9}"/>
              </a:ext>
            </a:extLst>
          </p:cNvPr>
          <p:cNvSpPr txBox="1"/>
          <p:nvPr/>
        </p:nvSpPr>
        <p:spPr>
          <a:xfrm>
            <a:off x="5391869" y="5359897"/>
            <a:ext cx="129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B2814A"/>
                </a:solidFill>
                <a:latin typeface="+mj-lt"/>
              </a:rPr>
              <a:t>Эмоции и мысли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DA20F8-AF7C-449C-8231-BCA23D9A3415}"/>
              </a:ext>
            </a:extLst>
          </p:cNvPr>
          <p:cNvGrpSpPr/>
          <p:nvPr/>
        </p:nvGrpSpPr>
        <p:grpSpPr>
          <a:xfrm>
            <a:off x="6430493" y="5374073"/>
            <a:ext cx="4488160" cy="738082"/>
            <a:chOff x="0" y="2214246"/>
            <a:chExt cx="4488160" cy="738082"/>
          </a:xfrm>
          <a:solidFill>
            <a:srgbClr val="EDB577"/>
          </a:solidFill>
        </p:grpSpPr>
        <p:sp>
          <p:nvSpPr>
            <p:cNvPr id="59" name="Trapezoid 58">
              <a:extLst>
                <a:ext uri="{FF2B5EF4-FFF2-40B4-BE49-F238E27FC236}">
                  <a16:creationId xmlns:a16="http://schemas.microsoft.com/office/drawing/2014/main" id="{38F912E7-9E63-4BDC-B630-89E9B3E4B224}"/>
                </a:ext>
              </a:extLst>
            </p:cNvPr>
            <p:cNvSpPr/>
            <p:nvPr/>
          </p:nvSpPr>
          <p:spPr>
            <a:xfrm>
              <a:off x="0" y="2214246"/>
              <a:ext cx="4488160" cy="738082"/>
            </a:xfrm>
            <a:prstGeom prst="trapezoid">
              <a:avLst>
                <a:gd name="adj" fmla="val 76011"/>
              </a:avLst>
            </a:prstGeom>
            <a:grpFill/>
            <a:ln w="15875" cap="rnd" cmpd="sng" algn="ctr">
              <a:noFill/>
              <a:prstDash val="solid"/>
            </a:ln>
            <a:effectLst/>
          </p:spPr>
        </p:sp>
        <p:sp>
          <p:nvSpPr>
            <p:cNvPr id="60" name="Trapezoid 4">
              <a:extLst>
                <a:ext uri="{FF2B5EF4-FFF2-40B4-BE49-F238E27FC236}">
                  <a16:creationId xmlns:a16="http://schemas.microsoft.com/office/drawing/2014/main" id="{6D007937-5D7E-4137-BEB1-FF51A4DF630F}"/>
                </a:ext>
              </a:extLst>
            </p:cNvPr>
            <p:cNvSpPr txBox="1"/>
            <p:nvPr/>
          </p:nvSpPr>
          <p:spPr>
            <a:xfrm>
              <a:off x="785427" y="2214246"/>
              <a:ext cx="2917304" cy="7380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500" b="1" dirty="0">
                  <a:solidFill>
                    <a:sysClr val="window" lastClr="FFFFFF"/>
                  </a:solidFill>
                  <a:latin typeface="Proxima Nova"/>
                </a:rPr>
                <a:t>60%</a:t>
              </a:r>
              <a:endParaRPr lang="en-US" sz="2500" b="1" dirty="0">
                <a:solidFill>
                  <a:sysClr val="window" lastClr="FFFFFF"/>
                </a:solidFill>
                <a:latin typeface="Proxima Nova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53E595-21D2-42B8-B989-4B1620736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5539741" y="-4773157"/>
            <a:ext cx="1112515" cy="11429999"/>
            <a:chOff x="4578818" y="945960"/>
            <a:chExt cx="6880587" cy="522624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81C06B2-91D3-41F2-9DA5-E3B3F048EF0B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A0ECFDA-E5A6-445F-BBE2-275917D3A214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E231A6-5285-4EEF-B896-DDEC3F73146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A585BC1-4F63-47A9-8AC8-3521CB5A4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3669860" y="-1792101"/>
            <a:ext cx="4854176" cy="11430000"/>
            <a:chOff x="4578818" y="945960"/>
            <a:chExt cx="6880587" cy="522624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9BF83B8-6745-401B-B3BD-C6DE22AFF1E2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EED8C0B-95D1-49D2-9178-2A34C0635A92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D683794-CD6D-442B-914D-B0DBA3AF2E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11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DDE34E-48EE-4883-8517-6A7D372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774" y="649315"/>
            <a:ext cx="2176352" cy="740849"/>
          </a:xfrm>
          <a:ln>
            <a:noFill/>
          </a:ln>
        </p:spPr>
        <p:txBody>
          <a:bodyPr/>
          <a:lstStyle/>
          <a:p>
            <a:pPr algn="ctr"/>
            <a:r>
              <a:rPr lang="ru-RU" sz="3600" dirty="0"/>
              <a:t>Еда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0BE00D8-DF7C-4E89-ABD1-00209875D18A}"/>
              </a:ext>
            </a:extLst>
          </p:cNvPr>
          <p:cNvSpPr txBox="1">
            <a:spLocks/>
          </p:cNvSpPr>
          <p:nvPr/>
        </p:nvSpPr>
        <p:spPr bwMode="gray">
          <a:xfrm>
            <a:off x="7211973" y="649315"/>
            <a:ext cx="2002026" cy="771582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Вода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F8EBE22-EEDF-4A79-9B81-564117206561}"/>
              </a:ext>
            </a:extLst>
          </p:cNvPr>
          <p:cNvSpPr txBox="1">
            <a:spLocks/>
          </p:cNvSpPr>
          <p:nvPr/>
        </p:nvSpPr>
        <p:spPr bwMode="gray">
          <a:xfrm>
            <a:off x="1610774" y="3428999"/>
            <a:ext cx="2623765" cy="100745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none" spc="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/>
              <a:t>Движение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FB7DF-BAD6-48CB-8BB7-46D441BAB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7" t="-1177" r="26707" b="1177"/>
          <a:stretch/>
        </p:blipFill>
        <p:spPr>
          <a:xfrm>
            <a:off x="3843754" y="1219866"/>
            <a:ext cx="2173755" cy="194854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E4565-BD99-4576-8832-9C3FF8BA2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79" t="385" r="28197" b="-385"/>
          <a:stretch/>
        </p:blipFill>
        <p:spPr>
          <a:xfrm>
            <a:off x="9049018" y="1228263"/>
            <a:ext cx="2077031" cy="1948543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AD2535-D79B-4564-8E83-35C767647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9" t="-147" r="21685" b="147"/>
          <a:stretch/>
        </p:blipFill>
        <p:spPr>
          <a:xfrm>
            <a:off x="3878820" y="4038163"/>
            <a:ext cx="2077031" cy="2108163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9370D6-D98B-4927-8575-23BE47ED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41" r="1802" b="27169"/>
          <a:stretch/>
        </p:blipFill>
        <p:spPr>
          <a:xfrm>
            <a:off x="6573655" y="4038162"/>
            <a:ext cx="2077031" cy="2108164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FE43E1-6D38-4D6F-A862-AAC202E3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5951" y="350520"/>
            <a:ext cx="10720067" cy="6048000"/>
            <a:chOff x="4266631" y="945960"/>
            <a:chExt cx="7178609" cy="52262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AD9003-16D4-4892-9021-7DB9C1F3B933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83DEB3-98DB-4A20-BA65-AE7AA0FCE739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93E05E-5050-436E-85D3-D4DFFCAD31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3">
            <a:extLst>
              <a:ext uri="{FF2B5EF4-FFF2-40B4-BE49-F238E27FC236}">
                <a16:creationId xmlns:a16="http://schemas.microsoft.com/office/drawing/2014/main" id="{0C257E9E-EBD7-4162-ABEC-9377CA28E4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96" t="1229" r="7553" b="34338"/>
          <a:stretch/>
        </p:blipFill>
        <p:spPr>
          <a:xfrm>
            <a:off x="9163503" y="4038070"/>
            <a:ext cx="2077031" cy="21081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950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DDE34E-48EE-4883-8517-6A7D372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774" y="1248029"/>
            <a:ext cx="2176352" cy="740849"/>
          </a:xfrm>
          <a:ln>
            <a:noFill/>
          </a:ln>
        </p:spPr>
        <p:txBody>
          <a:bodyPr/>
          <a:lstStyle/>
          <a:p>
            <a:pPr algn="ctr"/>
            <a:r>
              <a:rPr lang="ru-RU" sz="3600" dirty="0"/>
              <a:t>Эмоции и мысли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FE43E1-6D38-4D6F-A862-AAC202E3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5951" y="350520"/>
            <a:ext cx="10720067" cy="6048000"/>
            <a:chOff x="4266631" y="945960"/>
            <a:chExt cx="7178609" cy="52262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AD9003-16D4-4892-9021-7DB9C1F3B933}"/>
                </a:ext>
              </a:extLst>
            </p:cNvPr>
            <p:cNvCxnSpPr/>
            <p:nvPr/>
          </p:nvCxnSpPr>
          <p:spPr>
            <a:xfrm>
              <a:off x="4267200" y="960120"/>
              <a:ext cx="717804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83DEB3-98DB-4A20-BA65-AE7AA0FCE739}"/>
                </a:ext>
              </a:extLst>
            </p:cNvPr>
            <p:cNvCxnSpPr/>
            <p:nvPr/>
          </p:nvCxnSpPr>
          <p:spPr>
            <a:xfrm>
              <a:off x="4266631" y="6172200"/>
              <a:ext cx="7160477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93E05E-5050-436E-85D3-D4DFFCAD31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48793B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7E59220-81FF-422F-99DC-6B30605BB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94"/>
          <a:stretch/>
        </p:blipFill>
        <p:spPr>
          <a:xfrm>
            <a:off x="4332513" y="794861"/>
            <a:ext cx="5662941" cy="52682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247352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12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B9BAA"/>
      </a:accent1>
      <a:accent2>
        <a:srgbClr val="FAB900"/>
      </a:accent2>
      <a:accent3>
        <a:srgbClr val="4B9BAA"/>
      </a:accent3>
      <a:accent4>
        <a:srgbClr val="EE7008"/>
      </a:accent4>
      <a:accent5>
        <a:srgbClr val="4B9BAA"/>
      </a:accent5>
      <a:accent6>
        <a:srgbClr val="D5393D"/>
      </a:accent6>
      <a:hlink>
        <a:srgbClr val="4B9BAA"/>
      </a:hlink>
      <a:folHlink>
        <a:srgbClr val="EE7008"/>
      </a:folHlink>
    </a:clrScheme>
    <a:fontScheme name="Custom 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32948_Virtual field trip_RVA_v4.potx" id="{D5327314-4ABE-4FA3-A970-063A298A971D}" vid="{3433CD16-A6C1-4434-8A42-CCC2BC6B04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1FB6EE132CA4428DB357DA02D68475" ma:contentTypeVersion="11" ma:contentTypeDescription="Create a new document." ma:contentTypeScope="" ma:versionID="cb1e9df62b8f0ba0d262faae24c81062">
  <xsd:schema xmlns:xsd="http://www.w3.org/2001/XMLSchema" xmlns:xs="http://www.w3.org/2001/XMLSchema" xmlns:p="http://schemas.microsoft.com/office/2006/metadata/properties" xmlns:ns3="5e286bfa-c092-4a06-8089-900e328f7870" xmlns:ns4="decaf473-8f52-45f0-b33b-dd166ccea8de" targetNamespace="http://schemas.microsoft.com/office/2006/metadata/properties" ma:root="true" ma:fieldsID="e885329a6db5f276a5e354429490d13b" ns3:_="" ns4:_="">
    <xsd:import namespace="5e286bfa-c092-4a06-8089-900e328f7870"/>
    <xsd:import namespace="decaf473-8f52-45f0-b33b-dd166ccea8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86bfa-c092-4a06-8089-900e328f7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caf473-8f52-45f0-b33b-dd166ccea8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6F64-FE67-4006-A2D9-B5EE78D18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286bfa-c092-4a06-8089-900e328f7870"/>
    <ds:schemaRef ds:uri="decaf473-8f52-45f0-b33b-dd166ccea8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0764C4-A3D3-4D44-A5D4-7F16AA0BDF2F}">
  <ds:schemaRefs>
    <ds:schemaRef ds:uri="http://purl.org/dc/terms/"/>
    <ds:schemaRef ds:uri="5e286bfa-c092-4a06-8089-900e328f787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ecaf473-8f52-45f0-b33b-dd166ccea8d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0BCAE0-0F0E-4D40-98F9-5333DE7430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Virtual field trip</Template>
  <TotalTime>0</TotalTime>
  <Words>431</Words>
  <Application>Microsoft Office PowerPoint</Application>
  <PresentationFormat>Широкоэкранный</PresentationFormat>
  <Paragraphs>84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Proxima Nova</vt:lpstr>
      <vt:lpstr>Tahoma</vt:lpstr>
      <vt:lpstr>Wingdings</vt:lpstr>
      <vt:lpstr>Parcel</vt:lpstr>
      <vt:lpstr>Nudging</vt:lpstr>
      <vt:lpstr>Вера Челенк</vt:lpstr>
      <vt:lpstr>Благополучие</vt:lpstr>
      <vt:lpstr>Nudge </vt:lpstr>
      <vt:lpstr>5 КЛЮЧЕВЫХ ЭЛЕМЕНТОВ БЛАГОПОЛУЧИЯ*</vt:lpstr>
      <vt:lpstr>ВРЕМЯ МЕНЯТЬ  ПРИВЫЧКИ - СЕГОДНЯ !</vt:lpstr>
      <vt:lpstr>Что влияет на ощущения счастья и благополучия?</vt:lpstr>
      <vt:lpstr>Еда</vt:lpstr>
      <vt:lpstr>Эмоции и мысли</vt:lpstr>
      <vt:lpstr>LIFEHACKs для поддержания личного благополучия и благополучия своих коллег при выходе из режима самоизоляции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2020-06-22T17:11:12Z</dcterms:created>
  <dcterms:modified xsi:type="dcterms:W3CDTF">2020-06-23T05:51:29Z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0x010100CE1FB6EE132CA4428DB357DA02D68475</vt:lpwstr>
  </property>
</Properties>
</file>