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8"/>
  </p:notesMasterIdLst>
  <p:sldIdLst>
    <p:sldId id="352" r:id="rId5"/>
    <p:sldId id="359" r:id="rId6"/>
    <p:sldId id="36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02FFC1-3012-4972-8F5F-7DAAC8A8BF26}">
          <p14:sldIdLst>
            <p14:sldId id="352"/>
          </p14:sldIdLst>
        </p14:section>
        <p14:section name="Untitled Section" id="{F4E66BAA-15E7-4684-A4DF-8BD4AA0B8580}">
          <p14:sldIdLst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DCF9"/>
    <a:srgbClr val="CBCBCC"/>
    <a:srgbClr val="F1F1F2"/>
    <a:srgbClr val="B2B2B3"/>
    <a:srgbClr val="E6E6E7"/>
    <a:srgbClr val="333333"/>
    <a:srgbClr val="808080"/>
    <a:srgbClr val="487F94"/>
    <a:srgbClr val="A6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6271" autoAdjust="0"/>
  </p:normalViewPr>
  <p:slideViewPr>
    <p:cSldViewPr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6-431A-BD6A-02AB745D21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6-431A-BD6A-02AB745D21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36-431A-BD6A-02AB745D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8416176"/>
        <c:axId val="-388032064"/>
      </c:barChart>
      <c:catAx>
        <c:axId val="-3884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8032064"/>
        <c:crosses val="autoZero"/>
        <c:auto val="1"/>
        <c:lblAlgn val="ctr"/>
        <c:lblOffset val="100"/>
        <c:noMultiLvlLbl val="0"/>
      </c:catAx>
      <c:valAx>
        <c:axId val="-3880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841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948DC-871D-432E-A8A0-2937093991F2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1579BC-4E24-49B0-ACD7-8A5B94FB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13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13633"/>
            <a:ext cx="12192000" cy="457200"/>
          </a:xfrm>
          <a:prstGeom prst="rect">
            <a:avLst/>
          </a:prstGeom>
          <a:solidFill>
            <a:srgbClr val="3D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4900" y="1771690"/>
            <a:ext cx="10428816" cy="1470025"/>
          </a:xfrm>
        </p:spPr>
        <p:txBody>
          <a:bodyPr/>
          <a:lstStyle>
            <a:lvl1pPr algn="l">
              <a:defRPr sz="4800" b="1" baseline="0">
                <a:solidFill>
                  <a:schemeClr val="bg1"/>
                </a:solidFill>
                <a:latin typeface="+mj-lt"/>
                <a:cs typeface="Baskerville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00" y="3314700"/>
            <a:ext cx="10424160" cy="9144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rgbClr val="B9975B"/>
                </a:solidFill>
              </a:defRPr>
            </a:lvl2pPr>
            <a:lvl3pPr>
              <a:defRPr sz="1600" b="1">
                <a:solidFill>
                  <a:srgbClr val="B9975B"/>
                </a:solidFill>
              </a:defRPr>
            </a:lvl3pPr>
            <a:lvl4pPr>
              <a:defRPr sz="1600" b="1">
                <a:solidFill>
                  <a:srgbClr val="B9975B"/>
                </a:solidFill>
              </a:defRPr>
            </a:lvl4pPr>
            <a:lvl5pPr>
              <a:defRPr sz="1600" b="1">
                <a:solidFill>
                  <a:srgbClr val="B9975B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02684" y="6434077"/>
            <a:ext cx="4044176" cy="3865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6" tIns="45723" rIns="91446" bIns="45723" rtlCol="0" anchor="ctr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2017 ALIGN TECHNOLOGY, INC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25330" y="6493068"/>
            <a:ext cx="54687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ACD07-74E1-4D26-A3AE-A3F456D67D0B}" type="slidenum">
              <a:rPr lang="en-US" sz="900" smtClean="0">
                <a:solidFill>
                  <a:schemeClr val="bg1">
                    <a:lumMod val="85000"/>
                  </a:schemeClr>
                </a:solidFill>
              </a:rPr>
              <a:pPr marL="0" marR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" y="456625"/>
            <a:ext cx="1257295" cy="570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64" y="383635"/>
            <a:ext cx="2747264" cy="585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8785412" y="6421107"/>
            <a:ext cx="2775776" cy="3865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6" tIns="45723" rIns="91446" bIns="45723" rtlCol="0" anchor="ctr">
            <a:noAutofit/>
          </a:bodyPr>
          <a:lstStyle/>
          <a:p>
            <a:pPr algn="r" eaLnBrk="1" hangingPunct="1">
              <a:spcAft>
                <a:spcPts val="600"/>
              </a:spcAft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605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Wor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488521" y="-8646"/>
            <a:ext cx="6703481" cy="6407151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29947" y="1809554"/>
            <a:ext cx="4350728" cy="3380015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lang="en-US" sz="1800" b="0" i="0" u="none" strike="noStrike" baseline="0" smtClean="0">
                <a:solidFill>
                  <a:srgbClr val="424142"/>
                </a:solidFill>
              </a:defRPr>
            </a:lvl1pPr>
            <a:lvl2pPr marL="0" indent="0">
              <a:spcAft>
                <a:spcPts val="800"/>
              </a:spcAft>
              <a:buNone/>
              <a:defRPr sz="2000" b="0">
                <a:solidFill>
                  <a:srgbClr val="0099CF"/>
                </a:solidFill>
              </a:defRPr>
            </a:lvl2pPr>
            <a:lvl3pPr marL="168271" indent="0">
              <a:spcAft>
                <a:spcPts val="800"/>
              </a:spcAft>
              <a:buNone/>
              <a:defRPr sz="20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7" y="1934647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032000" y="1366981"/>
          <a:ext cx="8128000" cy="477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37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22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55" y="3226776"/>
            <a:ext cx="1532088" cy="10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7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op ba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Major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44368"/>
            <a:ext cx="11301984" cy="1932432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4pPr marL="1114425" indent="-85725">
              <a:defRPr/>
            </a:lvl4pPr>
            <a:lvl5pPr marL="1457325" indent="-857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21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72548" y="651248"/>
            <a:ext cx="4787901" cy="1470025"/>
          </a:xfrm>
        </p:spPr>
        <p:txBody>
          <a:bodyPr/>
          <a:lstStyle>
            <a:lvl1pPr algn="l">
              <a:defRPr sz="4000" b="0" baseline="0">
                <a:solidFill>
                  <a:schemeClr val="tx1"/>
                </a:solidFill>
                <a:latin typeface="+mj-lt"/>
                <a:cs typeface="Baskerville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327" y="2601363"/>
            <a:ext cx="3425991" cy="534488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1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327" y="3300829"/>
            <a:ext cx="3425991" cy="534488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2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493327" y="3988252"/>
            <a:ext cx="3425991" cy="534488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3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493327" y="4682365"/>
            <a:ext cx="3425991" cy="534488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rgbClr val="424142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216" y="2684380"/>
            <a:ext cx="267368" cy="267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7175047" y="2325852"/>
            <a:ext cx="5325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49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22796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68502" y="2504515"/>
            <a:ext cx="9213305" cy="1134424"/>
          </a:xfrm>
        </p:spPr>
        <p:txBody>
          <a:bodyPr/>
          <a:lstStyle>
            <a:lvl1pPr>
              <a:spcAft>
                <a:spcPts val="800"/>
              </a:spcAft>
              <a:defRPr lang="en-US" sz="3200" b="0" i="0" u="none" strike="noStrike" baseline="0" smtClean="0">
                <a:solidFill>
                  <a:schemeClr val="bg1"/>
                </a:solidFill>
              </a:defRPr>
            </a:lvl1pPr>
            <a:lvl2pPr marL="227007" indent="-227007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2pPr>
            <a:lvl3pPr marL="400040" indent="-231770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800" b="0">
                <a:solidFill>
                  <a:schemeClr val="tx1"/>
                </a:solidFill>
              </a:defRPr>
            </a:lvl4pPr>
            <a:lvl5pPr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5pPr>
          </a:lstStyle>
          <a:p>
            <a:pPr marL="171446" marR="0" lvl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>
                <a:tab pos="91438" algn="l"/>
              </a:tabLst>
              <a:defRPr/>
            </a:pPr>
            <a:r>
              <a:rPr lang="en-US" dirty="0"/>
              <a:t>Section Break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985" y="2727980"/>
            <a:ext cx="275167" cy="275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64" y="383635"/>
            <a:ext cx="2747264" cy="58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" y="456625"/>
            <a:ext cx="1257295" cy="5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3"/>
            <a:ext cx="12191999" cy="641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68502" y="2504515"/>
            <a:ext cx="9213305" cy="1134424"/>
          </a:xfrm>
        </p:spPr>
        <p:txBody>
          <a:bodyPr/>
          <a:lstStyle>
            <a:lvl1pPr>
              <a:spcAft>
                <a:spcPts val="800"/>
              </a:spcAft>
              <a:defRPr lang="en-US" sz="3200" b="0" i="0" u="none" strike="noStrike" baseline="0" smtClean="0">
                <a:solidFill>
                  <a:schemeClr val="bg1"/>
                </a:solidFill>
              </a:defRPr>
            </a:lvl1pPr>
            <a:lvl2pPr marL="227007" indent="-227007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2pPr>
            <a:lvl3pPr marL="400040" indent="-231770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800" b="0">
                <a:solidFill>
                  <a:schemeClr val="tx1"/>
                </a:solidFill>
              </a:defRPr>
            </a:lvl4pPr>
            <a:lvl5pPr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5pPr>
          </a:lstStyle>
          <a:p>
            <a:pPr marL="171446" marR="0" lvl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>
                <a:tab pos="91438" algn="l"/>
              </a:tabLst>
              <a:defRPr/>
            </a:pPr>
            <a:r>
              <a:rPr lang="en-US" dirty="0"/>
              <a:t>Section Break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985" y="2727980"/>
            <a:ext cx="275167" cy="275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64" y="383635"/>
            <a:ext cx="2747264" cy="58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" y="456625"/>
            <a:ext cx="1257295" cy="5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2684" y="1286237"/>
            <a:ext cx="11277600" cy="505968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531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1701" y="1339286"/>
            <a:ext cx="5369000" cy="384003"/>
          </a:xfrm>
        </p:spPr>
        <p:txBody>
          <a:bodyPr anchor="b"/>
          <a:lstStyle>
            <a:lvl1pPr marL="0" indent="0">
              <a:spcAft>
                <a:spcPts val="100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112710" indent="-112710">
              <a:spcAft>
                <a:spcPts val="2300"/>
              </a:spcAft>
              <a:defRPr sz="1400" b="0">
                <a:solidFill>
                  <a:schemeClr val="bg1"/>
                </a:solidFill>
              </a:defRPr>
            </a:lvl2pPr>
            <a:lvl3pPr marL="400040" indent="-231770"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4pPr>
            <a:lvl5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Sub Headline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931714" y="1339286"/>
            <a:ext cx="5804217" cy="384003"/>
          </a:xfrm>
        </p:spPr>
        <p:txBody>
          <a:bodyPr anchor="b"/>
          <a:lstStyle>
            <a:lvl1pPr marL="0" indent="0">
              <a:spcAft>
                <a:spcPts val="100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112710" indent="-112710">
              <a:spcAft>
                <a:spcPts val="2300"/>
              </a:spcAft>
              <a:defRPr sz="1400" b="0">
                <a:solidFill>
                  <a:schemeClr val="bg1"/>
                </a:solidFill>
              </a:defRPr>
            </a:lvl2pPr>
            <a:lvl3pPr marL="400040" indent="-231770"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4pPr>
            <a:lvl5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Sub Headline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674" y="1736005"/>
            <a:ext cx="11288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11691" y="1844431"/>
            <a:ext cx="5360616" cy="4323924"/>
          </a:xfrm>
        </p:spPr>
        <p:txBody>
          <a:bodyPr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600" b="0">
                <a:solidFill>
                  <a:schemeClr val="tx1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chemeClr val="tx1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chemeClr val="tx1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1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tx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927510" y="1844430"/>
            <a:ext cx="5806209" cy="4323924"/>
          </a:xfrm>
        </p:spPr>
        <p:txBody>
          <a:bodyPr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600" b="0">
                <a:solidFill>
                  <a:schemeClr val="tx1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chemeClr val="tx1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chemeClr val="tx1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1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tx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017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9" y="1527811"/>
            <a:ext cx="3685155" cy="850172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07" indent="-227007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40" indent="-231770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6069" y="2571849"/>
            <a:ext cx="3669255" cy="3593947"/>
          </a:xfrm>
        </p:spPr>
        <p:txBody>
          <a:bodyPr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400" b="0">
                <a:solidFill>
                  <a:srgbClr val="424142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100" b="0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100" b="0">
                <a:solidFill>
                  <a:srgbClr val="42414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100"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6117" y="1527811"/>
            <a:ext cx="3685155" cy="850172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07" indent="-227007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40" indent="-231770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257470" y="2563202"/>
            <a:ext cx="3669255" cy="3593947"/>
          </a:xfrm>
        </p:spPr>
        <p:txBody>
          <a:bodyPr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400" b="0">
                <a:solidFill>
                  <a:srgbClr val="424142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8328392" y="1527811"/>
            <a:ext cx="3685155" cy="850172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07" indent="-227007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40" indent="-231770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337038" y="2563202"/>
            <a:ext cx="3669255" cy="3593947"/>
          </a:xfrm>
        </p:spPr>
        <p:txBody>
          <a:bodyPr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400" b="0">
                <a:solidFill>
                  <a:srgbClr val="424142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5674" y="2390424"/>
            <a:ext cx="11288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7" y="1638137"/>
            <a:ext cx="256032" cy="256032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1638137"/>
            <a:ext cx="256032" cy="256032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952" y="1638137"/>
            <a:ext cx="256032" cy="256032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7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8996" y="1342424"/>
            <a:ext cx="5498781" cy="4885765"/>
          </a:xfrm>
        </p:spPr>
        <p:txBody>
          <a:bodyPr anchor="t"/>
          <a:lstStyle>
            <a:lvl1pPr marL="171446" marR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 sz="1400" b="1">
                <a:solidFill>
                  <a:srgbClr val="424142"/>
                </a:solidFill>
              </a:defRPr>
            </a:lvl1pPr>
            <a:lvl2pPr marL="457189" marR="0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>
                <a:solidFill>
                  <a:srgbClr val="424142"/>
                </a:solidFill>
              </a:defRPr>
            </a:lvl2pPr>
            <a:lvl3pPr marL="685783" marR="0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>
                <a:solidFill>
                  <a:srgbClr val="424142"/>
                </a:solidFill>
              </a:defRPr>
            </a:lvl3pPr>
            <a:lvl4pPr marL="173732" marR="0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46" marR="0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pPr marL="171446" marR="0" lvl="0" indent="-171446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3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First level</a:t>
            </a:r>
          </a:p>
          <a:p>
            <a:pPr marL="457189" marR="0" lvl="1" indent="-173732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Second level</a:t>
            </a:r>
          </a:p>
          <a:p>
            <a:pPr marL="685783" marR="0" lvl="2" indent="-173732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Third level</a:t>
            </a:r>
          </a:p>
          <a:p>
            <a:pPr marL="173732" marR="0" lvl="3" indent="-173732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Fourth Level</a:t>
            </a:r>
          </a:p>
          <a:p>
            <a:pPr marL="0" marR="0" lvl="4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9CF"/>
                </a:solidFill>
                <a:effectLst/>
                <a:uLnTx/>
                <a:uFillTx/>
                <a:latin typeface="+mn-lt"/>
                <a:ea typeface="Baskerville Old Face" pitchFamily="18" charset="0"/>
                <a:cs typeface="Baskerville Old Face" pitchFamily="18" charset="0"/>
              </a:rPr>
              <a:t>Fifth Level</a:t>
            </a:r>
          </a:p>
          <a:p>
            <a:pPr marL="171446" marR="0" lvl="5" indent="-17144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87355" y="3"/>
            <a:ext cx="6104645" cy="6400481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4" y="47625"/>
            <a:ext cx="578466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Word Pictur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650888" y="2317341"/>
            <a:ext cx="4082747" cy="4081164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lang="en-US" sz="1800" b="0" i="0" u="none" strike="noStrike" baseline="0" smtClean="0">
                <a:solidFill>
                  <a:srgbClr val="424142"/>
                </a:solidFill>
              </a:defRPr>
            </a:lvl1pPr>
            <a:lvl2pPr marL="0" indent="0">
              <a:spcAft>
                <a:spcPts val="800"/>
              </a:spcAft>
              <a:buNone/>
              <a:defRPr sz="1800" b="0">
                <a:solidFill>
                  <a:srgbClr val="0099CF"/>
                </a:solidFill>
              </a:defRPr>
            </a:lvl2pPr>
            <a:lvl3pPr marL="168271" indent="0">
              <a:spcAft>
                <a:spcPts val="800"/>
              </a:spcAft>
              <a:buNone/>
              <a:defRPr sz="18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-8646"/>
            <a:ext cx="6104645" cy="6407151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85" y="2446711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13633"/>
            <a:ext cx="12192000" cy="457200"/>
          </a:xfrm>
          <a:prstGeom prst="rect">
            <a:avLst/>
          </a:prstGeom>
          <a:solidFill>
            <a:srgbClr val="3D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302685" y="47625"/>
            <a:ext cx="1127760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2684" y="1293543"/>
            <a:ext cx="11277600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02684" y="6434077"/>
            <a:ext cx="4044176" cy="3865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6" tIns="45723" rIns="91446" bIns="45723" rtlCol="0" anchor="ctr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ALIGN TECHNOLOGY, INC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5330" y="6493068"/>
            <a:ext cx="54687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ACD07-74E1-4D26-A3AE-A3F456D67D0B}" type="slidenum">
              <a:rPr lang="en-US" sz="900" smtClean="0">
                <a:solidFill>
                  <a:schemeClr val="bg1">
                    <a:lumMod val="85000"/>
                  </a:schemeClr>
                </a:solidFill>
              </a:rPr>
              <a:pPr marL="0" marR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785412" y="6421107"/>
            <a:ext cx="2775776" cy="3865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6" tIns="45723" rIns="91446" bIns="45723" rtlCol="0" anchor="ctr">
            <a:noAutofit/>
          </a:bodyPr>
          <a:lstStyle/>
          <a:p>
            <a:pPr algn="r" eaLnBrk="1" hangingPunct="1">
              <a:spcAft>
                <a:spcPts val="600"/>
              </a:spcAft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564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chemeClr val="tx2"/>
          </a:solidFill>
          <a:latin typeface="+mj-lt"/>
          <a:ea typeface="Baskerville Old Face" pitchFamily="18" charset="0"/>
          <a:cs typeface="Baskerville Old Face" pitchFamily="18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9pPr>
    </p:titleStyle>
    <p:bodyStyle>
      <a:lvl1pPr marL="171446" marR="0" indent="-171446" algn="l" defTabSz="457189" rtl="0" eaLnBrk="1" fontAlgn="base" latinLnBrk="0" hangingPunct="1">
        <a:lnSpc>
          <a:spcPct val="100000"/>
        </a:lnSpc>
        <a:spcBef>
          <a:spcPct val="0"/>
        </a:spcBef>
        <a:spcAft>
          <a:spcPts val="700"/>
        </a:spcAft>
        <a:buClr>
          <a:srgbClr val="009ACE"/>
        </a:buClr>
        <a:buSzTx/>
        <a:buFont typeface="Arial" charset="0"/>
        <a:buChar char="•"/>
        <a:tabLst>
          <a:tab pos="91438" algn="l"/>
        </a:tabLst>
        <a:defRPr sz="18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1pPr>
      <a:lvl2pPr marL="457189" marR="0" indent="-173732" algn="l" defTabSz="457189" rtl="0" eaLnBrk="1" fontAlgn="base" latinLnBrk="0" hangingPunct="1">
        <a:lnSpc>
          <a:spcPct val="100000"/>
        </a:lnSpc>
        <a:spcBef>
          <a:spcPts val="0"/>
        </a:spcBef>
        <a:spcAft>
          <a:spcPts val="700"/>
        </a:spcAft>
        <a:buClrTx/>
        <a:buSzTx/>
        <a:buFont typeface="LucidaGrande" charset="0"/>
        <a:buChar char="-"/>
        <a:tabLst/>
        <a:defRPr sz="14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2pPr>
      <a:lvl3pPr marL="685783" marR="0" indent="-173732" algn="l" defTabSz="457189" rtl="0" eaLnBrk="1" fontAlgn="base" latinLnBrk="0" hangingPunct="1">
        <a:lnSpc>
          <a:spcPct val="100000"/>
        </a:lnSpc>
        <a:spcBef>
          <a:spcPct val="0"/>
        </a:spcBef>
        <a:spcAft>
          <a:spcPts val="700"/>
        </a:spcAft>
        <a:buClrTx/>
        <a:buSzTx/>
        <a:buFont typeface="Arial" charset="0"/>
        <a:buChar char="•"/>
        <a:tabLst/>
        <a:defRPr sz="12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3pPr>
      <a:lvl4pPr marL="173732" marR="0" indent="-173732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1000"/>
        </a:spcAft>
        <a:buClrTx/>
        <a:buSzTx/>
        <a:buFontTx/>
        <a:buNone/>
        <a:tabLst/>
        <a:defRPr sz="1200" b="1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4pPr>
      <a:lvl5pPr marL="0" marR="0" indent="0" algn="l" defTabSz="457189" rtl="0" eaLnBrk="1" fontAlgn="base" latinLnBrk="0" hangingPunct="1">
        <a:lnSpc>
          <a:spcPct val="100000"/>
        </a:lnSpc>
        <a:spcBef>
          <a:spcPct val="0"/>
        </a:spcBef>
        <a:spcAft>
          <a:spcPts val="1000"/>
        </a:spcAft>
        <a:buClrTx/>
        <a:buSzTx/>
        <a:buFont typeface="Arial" pitchFamily="34" charset="0"/>
        <a:buNone/>
        <a:tabLst/>
        <a:defRPr sz="1200" b="1" kern="1200">
          <a:solidFill>
            <a:srgbClr val="0099CF"/>
          </a:solidFill>
          <a:latin typeface="+mn-lt"/>
          <a:ea typeface="Baskerville Old Face" pitchFamily="18" charset="0"/>
          <a:cs typeface="Baskerville Old Face" pitchFamily="18" charset="0"/>
        </a:defRPr>
      </a:lvl5pPr>
      <a:lvl6pPr marL="171446" indent="-171446" algn="l" defTabSz="457189" rtl="0" eaLnBrk="1" latinLnBrk="0" hangingPunct="1">
        <a:spcBef>
          <a:spcPct val="20000"/>
        </a:spcBef>
        <a:spcAft>
          <a:spcPts val="1000"/>
        </a:spcAft>
        <a:buFont typeface="Arial" charset="0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52800"/>
            <a:ext cx="10428816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Covid – 19 Align preventive actions  </a:t>
            </a:r>
            <a:br>
              <a:rPr lang="en-US" dirty="0"/>
            </a:br>
            <a:r>
              <a:rPr lang="en-US" dirty="0"/>
              <a:t>Mar 25 2020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Какие меры защиты в офисе</a:t>
            </a:r>
            <a:r>
              <a:rPr lang="en-US" sz="3600" b="1" dirty="0"/>
              <a:t> </a:t>
            </a:r>
            <a:r>
              <a:rPr lang="ru-RU" sz="3600" b="1" dirty="0"/>
              <a:t>мы использовали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684" y="850270"/>
            <a:ext cx="11277599" cy="54956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Начиная 20 февраля. Основываясь на опыте нашего азиатского региона </a:t>
            </a:r>
          </a:p>
          <a:p>
            <a:r>
              <a:rPr lang="ru-RU" sz="1600" dirty="0">
                <a:solidFill>
                  <a:schemeClr val="tx2"/>
                </a:solidFill>
              </a:rPr>
              <a:t>Усилили </a:t>
            </a:r>
            <a:r>
              <a:rPr lang="ru-RU" sz="1600" dirty="0"/>
              <a:t>уборку офиса дезинфицирующими средствами , которые убивают вирус </a:t>
            </a:r>
          </a:p>
          <a:p>
            <a:pPr marL="0" indent="0">
              <a:buNone/>
            </a:pPr>
            <a:r>
              <a:rPr lang="ru-RU" sz="1600" dirty="0"/>
              <a:t>  1 раз в 2 часа протирка дверных ручек и зон повышенного скопления сотрудников</a:t>
            </a:r>
          </a:p>
          <a:p>
            <a:r>
              <a:rPr lang="ru-RU" sz="1600" dirty="0">
                <a:solidFill>
                  <a:schemeClr val="tx2"/>
                </a:solidFill>
              </a:rPr>
              <a:t>Закупка</a:t>
            </a:r>
            <a:r>
              <a:rPr lang="ru-RU" sz="1600" dirty="0"/>
              <a:t> антибактерицидных гелей для рук, спиртовых салфеток (туалеты , кофе поинт, </a:t>
            </a:r>
            <a:r>
              <a:rPr lang="ru-RU" sz="1600" dirty="0" err="1"/>
              <a:t>конф</a:t>
            </a:r>
            <a:r>
              <a:rPr lang="ru-RU" sz="1600" dirty="0"/>
              <a:t> р)</a:t>
            </a:r>
          </a:p>
          <a:p>
            <a:r>
              <a:rPr lang="ru-RU" sz="1600" dirty="0">
                <a:solidFill>
                  <a:schemeClr val="tx2"/>
                </a:solidFill>
              </a:rPr>
              <a:t>Сервировка </a:t>
            </a:r>
            <a:r>
              <a:rPr lang="ru-RU" sz="1600" dirty="0"/>
              <a:t>снеков в индивидуальных упаковках, отмена фруктов</a:t>
            </a:r>
          </a:p>
          <a:p>
            <a:r>
              <a:rPr lang="ru-RU" sz="1600" dirty="0">
                <a:solidFill>
                  <a:schemeClr val="tx2"/>
                </a:solidFill>
              </a:rPr>
              <a:t>*</a:t>
            </a:r>
            <a:r>
              <a:rPr lang="en-US" sz="1600" dirty="0">
                <a:solidFill>
                  <a:schemeClr val="tx2"/>
                </a:solidFill>
              </a:rPr>
              <a:t>Travel ban</a:t>
            </a:r>
            <a:r>
              <a:rPr lang="ru-RU" sz="1600" dirty="0">
                <a:solidFill>
                  <a:schemeClr val="tx2"/>
                </a:solidFill>
              </a:rPr>
              <a:t>*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/>
              <a:t>на командировки ,ведение контроля за приезжими из любых стран, </a:t>
            </a:r>
          </a:p>
          <a:p>
            <a:pPr marL="0" indent="0">
              <a:buNone/>
            </a:pPr>
            <a:r>
              <a:rPr lang="ru-RU" sz="1600" dirty="0"/>
              <a:t>     включая отпуска + сотрудники с признаками ОРВИ – 14 дней карантин</a:t>
            </a:r>
            <a:endParaRPr lang="en-US" sz="1600" dirty="0"/>
          </a:p>
          <a:p>
            <a:r>
              <a:rPr lang="ru-RU" sz="1600" dirty="0">
                <a:solidFill>
                  <a:schemeClr val="tx2"/>
                </a:solidFill>
              </a:rPr>
              <a:t>Активация</a:t>
            </a:r>
            <a:r>
              <a:rPr lang="ru-RU" sz="1600" dirty="0"/>
              <a:t> комитета быстрого реагирования (</a:t>
            </a:r>
            <a:r>
              <a:rPr lang="en-US" sz="1600" dirty="0"/>
              <a:t>ERT)</a:t>
            </a:r>
            <a:endParaRPr lang="ru-RU" sz="1600" dirty="0"/>
          </a:p>
          <a:p>
            <a:r>
              <a:rPr lang="ru-RU" b="1" dirty="0">
                <a:solidFill>
                  <a:schemeClr val="tx2"/>
                </a:solidFill>
              </a:rPr>
              <a:t>Начиная с </a:t>
            </a:r>
            <a:r>
              <a:rPr lang="en-US" b="1" dirty="0">
                <a:solidFill>
                  <a:schemeClr val="tx2"/>
                </a:solidFill>
              </a:rPr>
              <a:t>9</a:t>
            </a:r>
            <a:r>
              <a:rPr lang="ru-RU" b="1" dirty="0">
                <a:solidFill>
                  <a:schemeClr val="tx2"/>
                </a:solidFill>
              </a:rPr>
              <a:t> марта </a:t>
            </a:r>
            <a:endParaRPr lang="ru-RU" dirty="0"/>
          </a:p>
          <a:p>
            <a:r>
              <a:rPr lang="ru-RU" dirty="0"/>
              <a:t>Замер температуры каждого сотрудника, курьера с пределом  37,3 С</a:t>
            </a:r>
          </a:p>
          <a:p>
            <a:r>
              <a:rPr lang="ru-RU" dirty="0"/>
              <a:t>Запрет гостей в офис, отмена массажа</a:t>
            </a:r>
            <a:r>
              <a:rPr lang="en-US" dirty="0"/>
              <a:t>, nail studio, </a:t>
            </a:r>
            <a:r>
              <a:rPr lang="ru-RU" dirty="0" err="1"/>
              <a:t>фэн</a:t>
            </a:r>
            <a:r>
              <a:rPr lang="ru-RU" dirty="0"/>
              <a:t>-чуй, </a:t>
            </a:r>
            <a:r>
              <a:rPr lang="ru-RU" dirty="0" err="1"/>
              <a:t>йога,тениса</a:t>
            </a:r>
            <a:endParaRPr lang="ru-RU" dirty="0"/>
          </a:p>
          <a:p>
            <a:r>
              <a:rPr lang="ru-RU" dirty="0"/>
              <a:t> Запрет конференций, </a:t>
            </a:r>
            <a:r>
              <a:rPr lang="en-US" dirty="0"/>
              <a:t>meetup</a:t>
            </a:r>
            <a:r>
              <a:rPr lang="ru-RU" dirty="0"/>
              <a:t>, участие во внешних конференциях .</a:t>
            </a:r>
          </a:p>
          <a:p>
            <a:r>
              <a:rPr lang="ru-RU" b="1" dirty="0">
                <a:solidFill>
                  <a:schemeClr val="tx2"/>
                </a:solidFill>
              </a:rPr>
              <a:t>Начиная с 18 марта </a:t>
            </a:r>
            <a:endParaRPr lang="ru-RU" dirty="0"/>
          </a:p>
          <a:p>
            <a:r>
              <a:rPr lang="ru-RU" dirty="0"/>
              <a:t>Отправить возрастную категорию на карантин принудительно, </a:t>
            </a:r>
          </a:p>
          <a:p>
            <a:pPr marL="0" indent="0">
              <a:buNone/>
            </a:pPr>
            <a:r>
              <a:rPr lang="ru-RU" dirty="0"/>
              <a:t>   остальным настоятельная рекомендация работать из дома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90" y="850270"/>
            <a:ext cx="1452141" cy="1130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73" y="1728825"/>
            <a:ext cx="1900237" cy="182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358" y="904075"/>
            <a:ext cx="1083851" cy="214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452075"/>
            <a:ext cx="3590509" cy="1295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4675108"/>
            <a:ext cx="3742909" cy="17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5" y="47625"/>
            <a:ext cx="11277604" cy="485775"/>
          </a:xfrm>
        </p:spPr>
        <p:txBody>
          <a:bodyPr/>
          <a:lstStyle/>
          <a:p>
            <a:r>
              <a:rPr lang="ru-RU" b="1" dirty="0"/>
              <a:t>Работаем удалённо – как?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685" y="609600"/>
            <a:ext cx="11277598" cy="573631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Техническое Обеспечение сотрудников </a:t>
            </a:r>
            <a:r>
              <a:rPr lang="ru-RU" dirty="0"/>
              <a:t>(ноутбуки, мониторы, клавиатуры) </a:t>
            </a:r>
            <a:endParaRPr lang="en-US" dirty="0"/>
          </a:p>
          <a:p>
            <a:r>
              <a:rPr lang="ru-RU" dirty="0"/>
              <a:t>Командные работы : по </a:t>
            </a:r>
            <a:r>
              <a:rPr lang="en-US" dirty="0"/>
              <a:t>Teams, Skype</a:t>
            </a:r>
            <a:r>
              <a:rPr lang="ru-RU" dirty="0"/>
              <a:t> (</a:t>
            </a:r>
            <a:r>
              <a:rPr lang="en-US" dirty="0"/>
              <a:t>Daily line up)</a:t>
            </a:r>
            <a:r>
              <a:rPr lang="ru-RU" dirty="0"/>
              <a:t>, обязательные 1:1 с сотрудниками</a:t>
            </a:r>
          </a:p>
          <a:p>
            <a:r>
              <a:rPr lang="ru-RU" dirty="0"/>
              <a:t>Документооборот подписание и отправка скан копии , </a:t>
            </a:r>
            <a:r>
              <a:rPr lang="en-US" dirty="0"/>
              <a:t>Gets delivery</a:t>
            </a:r>
            <a:endParaRPr lang="ru-RU" dirty="0"/>
          </a:p>
          <a:p>
            <a:r>
              <a:rPr lang="ru-RU" dirty="0"/>
              <a:t>ДМС Телемедицина </a:t>
            </a:r>
            <a:r>
              <a:rPr lang="en-US" dirty="0"/>
              <a:t>apps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Подержание работы инфраструктуры офиса : </a:t>
            </a:r>
          </a:p>
          <a:p>
            <a:r>
              <a:rPr lang="ru-RU" dirty="0"/>
              <a:t>Разделение на команд</a:t>
            </a:r>
            <a:r>
              <a:rPr lang="en-US" dirty="0"/>
              <a:t> </a:t>
            </a:r>
            <a:r>
              <a:rPr lang="ru-RU" dirty="0"/>
              <a:t> на </a:t>
            </a:r>
            <a:r>
              <a:rPr lang="en-US" dirty="0"/>
              <a:t>Team A (</a:t>
            </a:r>
            <a:r>
              <a:rPr lang="en-US" dirty="0" err="1"/>
              <a:t>Mon,Tue</a:t>
            </a:r>
            <a:r>
              <a:rPr lang="en-US" dirty="0"/>
              <a:t>, Wed) &amp; Team B (Thu, Fri) </a:t>
            </a:r>
            <a:r>
              <a:rPr lang="ru-RU" dirty="0"/>
              <a:t>– служба Эксплуатации, </a:t>
            </a:r>
            <a:r>
              <a:rPr lang="ru-RU" dirty="0" err="1"/>
              <a:t>ресепшен</a:t>
            </a:r>
            <a:r>
              <a:rPr lang="ru-RU" dirty="0"/>
              <a:t>, </a:t>
            </a:r>
            <a:r>
              <a:rPr lang="en-US" dirty="0"/>
              <a:t>IT</a:t>
            </a:r>
            <a:endParaRPr lang="ru-RU" dirty="0"/>
          </a:p>
          <a:p>
            <a:r>
              <a:rPr lang="ru-RU" dirty="0"/>
              <a:t>Использование корпоративного Такси</a:t>
            </a:r>
          </a:p>
          <a:p>
            <a:r>
              <a:rPr lang="ru-RU" dirty="0"/>
              <a:t>Квота каждому подразделению присутствие в офисе не более 5 человек с расстоянием 2м </a:t>
            </a:r>
          </a:p>
          <a:p>
            <a:r>
              <a:rPr lang="ru-RU" dirty="0"/>
              <a:t>Консервация </a:t>
            </a:r>
            <a:r>
              <a:rPr lang="ru-RU" dirty="0" err="1"/>
              <a:t>вендинговых</a:t>
            </a:r>
            <a:r>
              <a:rPr lang="ru-RU" dirty="0"/>
              <a:t> и кофейных автоматов</a:t>
            </a:r>
          </a:p>
          <a:p>
            <a:r>
              <a:rPr lang="ru-RU" dirty="0"/>
              <a:t>Коммуникация сотрудникам: организация сессий </a:t>
            </a:r>
            <a:r>
              <a:rPr lang="en-US" dirty="0"/>
              <a:t>Q&amp;A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Поддержка духа и настроения сотрудников</a:t>
            </a:r>
            <a:r>
              <a:rPr lang="ru-RU" dirty="0"/>
              <a:t>: </a:t>
            </a:r>
            <a:r>
              <a:rPr lang="en-US" dirty="0" err="1"/>
              <a:t>Флэшмоб</a:t>
            </a:r>
            <a:r>
              <a:rPr lang="en-US" dirty="0"/>
              <a:t> "Home Office* </a:t>
            </a:r>
            <a:r>
              <a:rPr lang="ru-RU" dirty="0"/>
              <a:t>фото рабочего места на внутреннем портале </a:t>
            </a:r>
          </a:p>
          <a:p>
            <a:r>
              <a:rPr lang="en-US" dirty="0" err="1"/>
              <a:t>Список</a:t>
            </a:r>
            <a:r>
              <a:rPr lang="en-US" dirty="0"/>
              <a:t> </a:t>
            </a:r>
            <a:r>
              <a:rPr lang="en-US" dirty="0" err="1"/>
              <a:t>полезностей</a:t>
            </a:r>
            <a:r>
              <a:rPr lang="en-US" dirty="0"/>
              <a:t> / </a:t>
            </a:r>
            <a:r>
              <a:rPr lang="en-US" dirty="0" err="1"/>
              <a:t>приятностей</a:t>
            </a:r>
            <a:r>
              <a:rPr lang="en-US" dirty="0"/>
              <a:t> :</a:t>
            </a:r>
            <a:r>
              <a:rPr lang="ru-RU" dirty="0"/>
              <a:t>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делиться</a:t>
            </a:r>
            <a:r>
              <a:rPr lang="en-US" dirty="0"/>
              <a:t> </a:t>
            </a:r>
            <a:r>
              <a:rPr lang="en-US" dirty="0" err="1"/>
              <a:t>полезной</a:t>
            </a:r>
            <a:r>
              <a:rPr lang="en-US" dirty="0"/>
              <a:t> </a:t>
            </a:r>
            <a:r>
              <a:rPr lang="en-US" dirty="0" err="1"/>
              <a:t>информацией</a:t>
            </a:r>
            <a:r>
              <a:rPr lang="en-US" dirty="0"/>
              <a:t> в </a:t>
            </a:r>
            <a:r>
              <a:rPr lang="en-US" dirty="0" err="1"/>
              <a:t>условиях</a:t>
            </a:r>
            <a:r>
              <a:rPr lang="en-US" dirty="0"/>
              <a:t> </a:t>
            </a:r>
            <a:r>
              <a:rPr lang="en-US" dirty="0" err="1"/>
              <a:t>текущей</a:t>
            </a:r>
            <a:r>
              <a:rPr lang="en-US" dirty="0"/>
              <a:t> </a:t>
            </a:r>
            <a:r>
              <a:rPr lang="en-US" dirty="0" err="1"/>
              <a:t>ситуации</a:t>
            </a:r>
            <a:r>
              <a:rPr lang="en-US" dirty="0"/>
              <a:t> (</a:t>
            </a:r>
            <a:r>
              <a:rPr lang="en-US" dirty="0" err="1"/>
              <a:t>промокод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"</a:t>
            </a:r>
            <a:r>
              <a:rPr lang="en-US" dirty="0" err="1"/>
              <a:t>Кинопоиска</a:t>
            </a:r>
            <a:r>
              <a:rPr lang="en-US" dirty="0"/>
              <a:t>", "</a:t>
            </a:r>
            <a:r>
              <a:rPr lang="en-US" dirty="0" err="1"/>
              <a:t>Яндекс</a:t>
            </a:r>
            <a:r>
              <a:rPr lang="en-US" dirty="0"/>
              <a:t> </a:t>
            </a:r>
            <a:r>
              <a:rPr lang="en-US" dirty="0" err="1"/>
              <a:t>Плюса</a:t>
            </a:r>
            <a:r>
              <a:rPr lang="en-US" dirty="0"/>
              <a:t>" и </a:t>
            </a:r>
            <a:r>
              <a:rPr lang="en-US" dirty="0" err="1"/>
              <a:t>прочих</a:t>
            </a:r>
            <a:r>
              <a:rPr lang="en-US" dirty="0"/>
              <a:t> </a:t>
            </a:r>
            <a:r>
              <a:rPr lang="en-US" dirty="0" err="1"/>
              <a:t>сервисов</a:t>
            </a:r>
            <a:r>
              <a:rPr lang="en-US" dirty="0"/>
              <a:t>, </a:t>
            </a:r>
            <a:r>
              <a:rPr lang="en-US" dirty="0" err="1"/>
              <a:t>дставки</a:t>
            </a:r>
            <a:r>
              <a:rPr lang="en-US" dirty="0"/>
              <a:t> </a:t>
            </a:r>
            <a:r>
              <a:rPr lang="en-US" dirty="0" err="1"/>
              <a:t>например</a:t>
            </a:r>
            <a:r>
              <a:rPr lang="en-US" dirty="0"/>
              <a:t>) + </a:t>
            </a:r>
            <a:r>
              <a:rPr lang="en-US" dirty="0" err="1"/>
              <a:t>ссылками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какие-нибудь</a:t>
            </a:r>
            <a:r>
              <a:rPr lang="en-US" dirty="0"/>
              <a:t> </a:t>
            </a:r>
            <a:r>
              <a:rPr lang="en-US" dirty="0" err="1"/>
              <a:t>полезные</a:t>
            </a:r>
            <a:r>
              <a:rPr lang="en-US" dirty="0"/>
              <a:t> </a:t>
            </a:r>
            <a:r>
              <a:rPr lang="en-US" dirty="0" err="1"/>
              <a:t>онлайн</a:t>
            </a:r>
            <a:r>
              <a:rPr lang="en-US" dirty="0"/>
              <a:t> </a:t>
            </a:r>
            <a:r>
              <a:rPr lang="en-US" dirty="0" err="1"/>
              <a:t>курсы</a:t>
            </a:r>
            <a:r>
              <a:rPr lang="en-US" dirty="0"/>
              <a:t> / </a:t>
            </a:r>
            <a:r>
              <a:rPr lang="en-US" dirty="0" err="1"/>
              <a:t>уроки</a:t>
            </a:r>
            <a:r>
              <a:rPr lang="en-US" dirty="0"/>
              <a:t> (</a:t>
            </a:r>
            <a:r>
              <a:rPr lang="en-US" dirty="0" err="1"/>
              <a:t>йога</a:t>
            </a:r>
            <a:r>
              <a:rPr lang="en-US" dirty="0"/>
              <a:t>, </a:t>
            </a:r>
            <a:r>
              <a:rPr lang="en-US" dirty="0" err="1"/>
              <a:t>пилатес</a:t>
            </a:r>
            <a:r>
              <a:rPr lang="en-US" dirty="0"/>
              <a:t>, Python,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научиться</a:t>
            </a:r>
            <a:r>
              <a:rPr lang="en-US" dirty="0"/>
              <a:t> </a:t>
            </a:r>
            <a:r>
              <a:rPr lang="en-US" dirty="0" err="1"/>
              <a:t>вязать</a:t>
            </a:r>
            <a:r>
              <a:rPr lang="en-US" dirty="0"/>
              <a:t> и </a:t>
            </a:r>
            <a:r>
              <a:rPr lang="en-US" dirty="0" err="1"/>
              <a:t>т.д</a:t>
            </a:r>
            <a:r>
              <a:rPr lang="en-US" dirty="0"/>
              <a:t>.)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0"/>
            <a:ext cx="26289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2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2017 Branding">
  <a:themeElements>
    <a:clrScheme name="Align Tech 1">
      <a:dk1>
        <a:srgbClr val="3C3834"/>
      </a:dk1>
      <a:lt1>
        <a:srgbClr val="FFFFFF"/>
      </a:lt1>
      <a:dk2>
        <a:srgbClr val="0067AC"/>
      </a:dk2>
      <a:lt2>
        <a:srgbClr val="009ACE"/>
      </a:lt2>
      <a:accent1>
        <a:srgbClr val="C7EAFB"/>
      </a:accent1>
      <a:accent2>
        <a:srgbClr val="FFB500"/>
      </a:accent2>
      <a:accent3>
        <a:srgbClr val="8BC300"/>
      </a:accent3>
      <a:accent4>
        <a:srgbClr val="FF6900"/>
      </a:accent4>
      <a:accent5>
        <a:srgbClr val="707371"/>
      </a:accent5>
      <a:accent6>
        <a:srgbClr val="B2B3B2"/>
      </a:accent6>
      <a:hlink>
        <a:srgbClr val="0067AC"/>
      </a:hlink>
      <a:folHlink>
        <a:srgbClr val="3D3935"/>
      </a:folHlink>
    </a:clrScheme>
    <a:fontScheme name="Invisal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D393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accent1"/>
        </a:solidFill>
        <a:ln>
          <a:noFill/>
        </a:ln>
        <a:effectLst/>
      </a:spPr>
      <a:bodyPr wrap="none" lIns="91446" tIns="45723" rIns="91446" bIns="45723" rtlCol="0" anchor="t">
        <a:noAutofit/>
      </a:bodyPr>
      <a:lstStyle>
        <a:defPPr eaLnBrk="1" hangingPunct="1">
          <a:spcAft>
            <a:spcPts val="600"/>
          </a:spcAft>
          <a:defRPr sz="1400" dirty="0" smtClean="0">
            <a:solidFill>
              <a:schemeClr val="accent3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2017 Branding" id="{AE15B84E-DE8F-4A2E-BD46-1C28BAF48BC9}" vid="{A81329D6-A93C-45B4-8C85-2E79795B8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B27E395DA8F4889B79A659B9F3313" ma:contentTypeVersion="0" ma:contentTypeDescription="Create a new document." ma:contentTypeScope="" ma:versionID="9caa8796612997ac03df6f0683cab9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072A30-E2DB-48C0-AE81-A82D733316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FDAEAA-7CAA-4475-9955-C4CE328F2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8136BB-6CC0-47DD-8FD7-9702A2BE287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79197</TotalTime>
  <Words>364</Words>
  <Application>Microsoft Office PowerPoint</Application>
  <PresentationFormat>Широкоэкранный</PresentationFormat>
  <Paragraphs>31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Baskerville Old Face</vt:lpstr>
      <vt:lpstr>Calibri</vt:lpstr>
      <vt:lpstr>LucidaGrande</vt:lpstr>
      <vt:lpstr>New 2017 Branding</vt:lpstr>
      <vt:lpstr>               Covid – 19 Align preventive actions   Mar 25 2020   </vt:lpstr>
      <vt:lpstr>Какие меры защиты в офисе мы использовали</vt:lpstr>
      <vt:lpstr>Работаем удалённо – как?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Kenny Bourquin</dc:creator>
  <cp:lastModifiedBy>Виктория Тот</cp:lastModifiedBy>
  <cp:revision>571</cp:revision>
  <cp:lastPrinted>2016-11-17T20:58:21Z</cp:lastPrinted>
  <dcterms:created xsi:type="dcterms:W3CDTF">2009-10-21T00:01:15Z</dcterms:created>
  <dcterms:modified xsi:type="dcterms:W3CDTF">2020-03-24T12:36:25Z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0x010100BA4B27E395DA8F4889B79A659B9F3313</vt:lpwstr>
  </property>
</Properties>
</file>