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524" r:id="rId5"/>
    <p:sldId id="518" r:id="rId6"/>
    <p:sldId id="519" r:id="rId7"/>
    <p:sldId id="520" r:id="rId8"/>
    <p:sldId id="521" r:id="rId9"/>
    <p:sldId id="52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348"/>
    <a:srgbClr val="52AA8A"/>
    <a:srgbClr val="C94236"/>
    <a:srgbClr val="2B3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B5B94F-4769-4F36-8976-D3BE6010BE1C}" v="16" dt="2020-03-23T16:46:41.929"/>
    <p1510:client id="{FB230BC4-EEB4-471D-B374-3D339171145C}" v="13" dt="2020-03-23T17:05:23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2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2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3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3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4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4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5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ne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152000"/>
            <a:ext cx="9540000" cy="82800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2294462"/>
            <a:ext cx="9539999" cy="1655762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46828" y="6112584"/>
            <a:ext cx="3189843" cy="365125"/>
          </a:xfrm>
        </p:spPr>
        <p:txBody>
          <a:bodyPr/>
          <a:lstStyle>
            <a:lvl1pPr algn="r" rtl="0">
              <a:lnSpc>
                <a:spcPts val="2700"/>
              </a:lnSpc>
              <a:defRPr sz="1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1E71B52C-7A0F-2144-B101-A0604639E43B}" type="datetime1">
              <a:rPr lang="en-GB" smtClean="0"/>
              <a:pPr/>
              <a:t>23/03/2020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500F9-BAB1-1145-94B0-0A7A2F0DC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113" y="5052672"/>
            <a:ext cx="1219200" cy="134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569A59-A0D5-1D4C-9DC7-C0E2091AE8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2969" y="4898019"/>
            <a:ext cx="1695448" cy="16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6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yellow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tx2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1E71B52C-7A0F-2144-B101-A0604639E43B}" type="datetime1">
              <a:rPr lang="en-GB" smtClean="0"/>
              <a:pPr/>
              <a:t>23/03/2020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err="1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651D9-E3BD-4F4D-BE19-FBB663DA3E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63000" y="-714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884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D9F3EB7-C5AC-E041-BAFE-6D4EBC43B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64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281C13-DE5D-D149-981E-F2B0A35015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782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01D0634-D2AC-B149-809D-D8F54B4FB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400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285750" indent="-285750">
              <a:lnSpc>
                <a:spcPts val="1800"/>
              </a:lnSpc>
              <a:spcBef>
                <a:spcPts val="0"/>
              </a:spcBef>
              <a:buNone/>
              <a:defRPr lang="en-GB" sz="1600" b="0" i="0" kern="1200" dirty="0" smtClean="0">
                <a:solidFill>
                  <a:schemeClr val="tx1"/>
                </a:solidFill>
                <a:latin typeface="Unilever Shilling" panose="020B0502020202020204" pitchFamily="34" charset="77"/>
                <a:ea typeface="+mn-ea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373F49-FF65-1A43-BFE1-1ED0F11C1D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302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61511DB-FF41-4643-83DF-1155AC94D37D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FF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2A427BA-E168-3244-8209-64AE6FEF003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077600" y="288000"/>
            <a:ext cx="4770000" cy="5670000"/>
          </a:xfrm>
          <a:solidFill>
            <a:srgbClr val="FFFAE6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577D04-5989-064A-A4DE-91AAD779FF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76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ullet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3B3A11-0E75-C447-9DF2-26F88F1F3609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FF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A58FEC2-C2C6-084E-B927-09011E21FC4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77600" y="288000"/>
            <a:ext cx="4770000" cy="5670000"/>
          </a:xfrm>
          <a:solidFill>
            <a:srgbClr val="FFFAE6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7763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13D49E-EA22-C448-AD12-E362FDBE68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926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D29B76-5E15-0E4C-BDFC-49CAFD036F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068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011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8B9BD1-9942-5643-8C0D-7EA958CC7B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830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560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6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22F912AD-F964-0F41-B51E-68F9123832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48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37552E-7711-E649-B28A-9BAD9FF69A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954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A781A2-35A3-FD47-A8E1-1CEC0F9EC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5A81C-D7EF-1B43-91F5-E9E3E86426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778" y="2156"/>
            <a:ext cx="884785" cy="6098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0A858B-7C52-6047-9EDA-9895DB355BB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0547" y="50334"/>
            <a:ext cx="1101324" cy="1073791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738125E-B317-6643-849D-2144C3AFCF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961" y="333469"/>
            <a:ext cx="9293225" cy="4045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  <a:endParaRPr lang="en-NL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7F7EFFD-335D-4146-B681-EFB5B6E928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9961" y="1337600"/>
            <a:ext cx="9293225" cy="329154"/>
          </a:xfrm>
        </p:spPr>
        <p:txBody>
          <a:bodyPr/>
          <a:lstStyle>
            <a:lvl1pPr marL="0" indent="0">
              <a:buNone/>
              <a:defRPr sz="1600" b="0" i="0"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NL"/>
          </a:p>
        </p:txBody>
      </p:sp>
      <p:sp>
        <p:nvSpPr>
          <p:cNvPr id="19" name="Picture Placeholder 1">
            <a:extLst>
              <a:ext uri="{FF2B5EF4-FFF2-40B4-BE49-F238E27FC236}">
                <a16:creationId xmlns:a16="http://schemas.microsoft.com/office/drawing/2014/main" id="{7F685FD0-2C40-334C-8E50-B51E1C4A9A12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868007" y="7783"/>
            <a:ext cx="11347200" cy="6858000"/>
          </a:xfrm>
        </p:spPr>
        <p:txBody>
          <a:bodyPr lIns="0" tIns="720000" rIns="0" anchor="ctr" anchorCtr="0"/>
          <a:lstStyle>
            <a:lvl1pPr marL="0" indent="0" algn="ctr">
              <a:buNone/>
              <a:defRPr sz="1200"/>
            </a:lvl1pPr>
          </a:lstStyle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278446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g imag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5490" y="0"/>
            <a:ext cx="5673600" cy="6858000"/>
          </a:xfrm>
        </p:spPr>
        <p:txBody>
          <a:bodyPr lIns="360000" tIns="396000" rIns="360000" anchor="ctr"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8400" y="0"/>
            <a:ext cx="5673600" cy="6858000"/>
          </a:xfrm>
        </p:spPr>
        <p:txBody>
          <a:bodyPr lIns="360000" tIns="396000" rIns="360000" anchor="ctr"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1F1E1B-363C-6F49-8940-B5F160745D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2A6CB61-BC2F-C147-A282-4F96591BCA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961" y="333469"/>
            <a:ext cx="9293225" cy="4045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NL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213CB80-7C71-A647-8072-391F901D31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89961" y="1337600"/>
            <a:ext cx="9293225" cy="329154"/>
          </a:xfrm>
        </p:spPr>
        <p:txBody>
          <a:bodyPr/>
          <a:lstStyle>
            <a:lvl1pPr marL="0" indent="0">
              <a:buNone/>
              <a:defRPr sz="1600" b="0" i="0"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endParaRPr lang="en-NL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1F15E2-F2D8-9D42-A8D1-25A6C855D2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0547" y="50334"/>
            <a:ext cx="1101324" cy="1073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E41C52-26FF-6D46-B6A9-72AAE79301E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778" y="2156"/>
            <a:ext cx="884785" cy="60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330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ig imag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5490" y="0"/>
            <a:ext cx="567360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8400" y="0"/>
            <a:ext cx="56736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A1995AE-37E0-564F-84E7-267557E55A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5490" y="3427200"/>
            <a:ext cx="566961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D179D3-EBE8-104F-B871-0A917D15DF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4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turq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1E71B52C-7A0F-2144-B101-A0604639E43B}" type="datetime1">
              <a:rPr lang="en-GB" smtClean="0"/>
              <a:pPr/>
              <a:t>23/03/2020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err="1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F01E38-150C-254E-9878-AA25903387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63000" y="-714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040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5490" y="0"/>
            <a:ext cx="1134651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A1CB0C-CDF8-2149-B664-957DB109E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04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err="1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EF2039-1FF5-FD48-8AC5-7133558D6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C0AB14-71DD-D84C-98C8-6444358893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68544" y="342900"/>
            <a:ext cx="7708900" cy="6515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123255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logo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err="1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EF2039-1FF5-FD48-8AC5-7133558D6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C0AB14-71DD-D84C-98C8-6444358893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68544" y="342900"/>
            <a:ext cx="7708900" cy="6515100"/>
          </a:xfrm>
          <a:prstGeom prst="rect">
            <a:avLst/>
          </a:prstGeom>
        </p:spPr>
      </p:pic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03DD217-CCD5-644F-96DF-1B468171F7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86C2F58-B0F0-4442-9C90-F001A64616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FB6FDAB-36CE-E043-AC63-8DE0A9E351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C27995-CBA5-404E-A541-C6739A9C9018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748637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err="1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EF2039-1FF5-FD48-8AC5-7133558D6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CDA2B8-48D4-A948-A5F1-EF69B6DC6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76725" y="469107"/>
            <a:ext cx="6438900" cy="6134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92347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logo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err="1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EF2039-1FF5-FD48-8AC5-7133558D6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CDA2B8-48D4-A948-A5F1-EF69B6DC6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76725" y="469107"/>
            <a:ext cx="6438900" cy="61341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628B51B-6D3A-C44F-A895-C6E65589E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52EEA00-2DC9-1B4B-87A7-91A3AA16C6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D2C4209-7B16-2C44-81B3-58E453120D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72249D-97FE-3A43-9EC2-E050991E3E74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980694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err="1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EF2039-1FF5-FD48-8AC5-7133558D6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803495-9A5B-CB4D-AD99-46A6E141FD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81399" y="0"/>
            <a:ext cx="5943600" cy="675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12541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logo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err="1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EF2039-1FF5-FD48-8AC5-7133558D6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803495-9A5B-CB4D-AD99-46A6E141FD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81399" y="0"/>
            <a:ext cx="5943600" cy="6756400"/>
          </a:xfrm>
          <a:prstGeom prst="rect">
            <a:avLst/>
          </a:prstGeom>
        </p:spPr>
      </p:pic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CE6B2EF-D06E-A54A-ADF5-DC3D39C327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BBD365E-1E8E-F248-9FD9-33EF1D66E0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75F2F79-54AF-794C-AB73-20853BF161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740E9E-17E6-F443-A2F8-64E3823DE259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441176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err="1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EF2039-1FF5-FD48-8AC5-7133558D6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C6539F-9DB5-5A49-945D-55140F9A73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713" y="0"/>
            <a:ext cx="42291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372118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logo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err="1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6539F-9DB5-5A49-945D-55140F9A7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38713" y="0"/>
            <a:ext cx="42291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B2D70B-CDE8-2140-8591-39015D2007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65FC7C8-BB72-E349-99C1-BB6087A328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01EFC86-924A-774B-8894-A7063440D0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94C80E7-E2C9-2049-B06F-3607597728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9C1312-31AF-E746-B1E1-7F279DF703A9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783599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err="1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838E8-9D27-BF47-A0F6-144D6F469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65625" y="437357"/>
            <a:ext cx="6261100" cy="619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08F935-2FD2-5041-9AEF-9231CB7F1B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 baseline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36737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purp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1E71B52C-7A0F-2144-B101-A0604639E43B}" type="datetime1">
              <a:rPr lang="en-GB" smtClean="0"/>
              <a:pPr/>
              <a:t>23/03/2020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err="1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8EFAF-3AD5-614A-ABA7-BA07EEB420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62999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170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logo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err="1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838E8-9D27-BF47-A0F6-144D6F469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65625" y="437357"/>
            <a:ext cx="6261100" cy="6197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8E8501-8995-CD48-A65F-B593296CB3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94CC15CE-69E6-614B-A60D-7E31A14AE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697AF1D8-B0BF-A846-90FD-9AEBE173F0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C369DE2-1BAA-0F43-89F0-CE274EA0C7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0FF947-5136-AD44-AB17-ECDF049F7D6C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399373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7DCBD6-A37E-8642-B9C6-133FCB4E01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1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pi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1E71B52C-7A0F-2144-B101-A0604639E43B}" type="datetime1">
              <a:rPr lang="en-GB" smtClean="0"/>
              <a:pPr/>
              <a:t>23/03/2020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err="1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A50048-9816-104D-9FD9-3DE3D4D17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62999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4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re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1E71B52C-7A0F-2144-B101-A0604639E43B}" type="datetime1">
              <a:rPr lang="en-GB" smtClean="0"/>
              <a:pPr/>
              <a:t>23/03/2020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err="1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38F785-C700-AE44-B8B8-DC402E65D3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63000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6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yellow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tx2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1E71B52C-7A0F-2144-B101-A0604639E43B}" type="datetime1">
              <a:rPr lang="en-GB" smtClean="0"/>
              <a:pPr/>
              <a:t>23/03/2020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err="1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651D9-E3BD-4F4D-BE19-FBB663DA3E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63000" y="-714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63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one line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73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wo lin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23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hree lin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00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one line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1CD9C-71AE-914E-BB82-8A0CD52ACF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64FB9A5-F4C7-384C-97D3-8471C50F80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91807A5-5B1F-1049-8C56-C8C9901E0D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BF46FA4-C557-D643-9876-C4530B998A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FAF3FC-397F-1741-93D0-4599F02974A2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69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li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180575"/>
            <a:ext cx="9540000" cy="136800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2856437"/>
            <a:ext cx="9539999" cy="1655762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46828" y="6112584"/>
            <a:ext cx="3189843" cy="365125"/>
          </a:xfrm>
        </p:spPr>
        <p:txBody>
          <a:bodyPr/>
          <a:lstStyle>
            <a:lvl1pPr algn="r" rtl="0">
              <a:lnSpc>
                <a:spcPts val="2700"/>
              </a:lnSpc>
              <a:defRPr sz="1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DF78D80D-082A-084C-82F5-F9DE1217754C}" type="datetime1">
              <a:rPr lang="en-GB" smtClean="0"/>
              <a:pPr/>
              <a:t>23/03/2020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500F9-BAB1-1145-94B0-0A7A2F0DC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113" y="5052672"/>
            <a:ext cx="1219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01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wo lin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2B94A-67C1-1F44-ABB4-044A28B94C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AE2CFE6-DE5E-EE49-B38B-566501521F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3A9AF95-9B3C-784D-86E0-4B690349A4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4D2FD94-5278-6046-9A4F-66303EA594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649795-241A-9F42-B17B-5389FCA0FEE7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410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hree lin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39886-7C82-F040-A70E-350D7EC015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0E9C7D6-40F2-7F41-9627-7B80AEF406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9877B4F-3D2D-574B-84C6-29CA9CC62C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96284041-1AAA-364D-A74B-019C2BE37D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EEFBD1-3D8D-2049-9678-B59A0F9EDA8E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308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one lin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0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wo lin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0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hree lin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52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one lin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C6D531-F2EF-7045-BED7-2746E91518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6457449-A26E-7341-98AB-918F1A5491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BA8DCD1-B8EE-1847-84AC-5CD43C60BC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847DC53-952E-B042-8F89-A107518282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E8E337-B727-2D47-9AD8-446E0F9ACB2C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104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wo lin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040E4C-268C-4D4B-A392-2919A3AE65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EA661E9-0A0B-6B4B-BCEA-B392FAD5FB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891126A-1E6F-7B4D-9896-BD06E63FA6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75F598D-A4B1-B444-8EAD-F7E0B041F9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086718-B9DF-F64D-B9F6-E790EB55F644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733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hree lin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56EFDB-2432-6740-B5BA-29AE4B2930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E6B3005-A37F-CD4A-A06F-499247AD86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C19B90C-5289-394E-9854-42D11C96FA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631164FE-FD26-A74D-956C-53130BF101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D0A2D2-461F-324F-A487-A85A3CAF89CC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76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one line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48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wo lin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7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hree li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180574"/>
            <a:ext cx="9540000" cy="1924575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09949"/>
            <a:ext cx="9539999" cy="1083199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46828" y="6112584"/>
            <a:ext cx="3189843" cy="365125"/>
          </a:xfrm>
        </p:spPr>
        <p:txBody>
          <a:bodyPr/>
          <a:lstStyle>
            <a:lvl1pPr algn="r" rtl="0">
              <a:lnSpc>
                <a:spcPts val="2700"/>
              </a:lnSpc>
              <a:defRPr sz="1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F3966D2-901F-794E-8957-8D2C05A255C0}" type="datetime1">
              <a:rPr lang="en-GB" smtClean="0"/>
              <a:pPr/>
              <a:t>23/03/2020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500F9-BAB1-1145-94B0-0A7A2F0DC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113" y="5052672"/>
            <a:ext cx="1219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06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hree lin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08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one line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6EAA2-5E30-5142-9639-066B1B5815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CEDF1A62-6DD1-0442-A9C0-01A59AB439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2ADEDDE-C16C-5347-BB24-8CECBF0CCA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6686F11-E467-D540-82F5-472EB995A2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F777A5-20AF-9A45-80DD-176068C4DA8A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790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wo lin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DACCFB-46D0-5248-8F1C-4B6A39880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E1D015A-2519-2842-8046-10FA6023A6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C1CEA1E-3C08-B647-8971-5621A44401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5641E01F-79EB-ED4A-A565-9D83E133D6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B9A8E6-7159-6247-868D-32792B25F0BC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20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hree lin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E16511-B3BA-7C42-AB24-CE27438172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4FC3073-6BE9-5546-A0A6-0D5803B9FD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41889483-B014-D04E-ADD1-FCE69450C5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527FB01-2EC9-6B44-B01E-8808985B61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01FA40-74DF-4B4A-83CE-37C25DCAB9EA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777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one line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24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wo lin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9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hree lin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27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one line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697F5E-B8A3-0F4D-BCD9-778846B332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82B137B-68EB-154B-974B-D84C1A7EF3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C9506A8-A2EC-1142-B1F7-CEB2CCDF06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375FFBB-90B0-004F-9C3F-508E6F98A2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D59D43-CCFA-7F47-96D1-B137759F41AA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346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wo lin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5C639D-D9E1-C24B-B8AC-39E77D5C04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C283CB2-9002-5241-97D5-38524923A7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47CD399-373C-A849-B08F-393D1EEE59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9977B3EC-6BEF-7447-9085-A2E587A67C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24FD27-701C-5B46-987D-7C5DB93F4C12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586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hree lin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26B810-18FE-054F-8E0E-9C6A8B5208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5E6570D-E7BE-614E-8683-9BC884671F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FDE3208-FBF6-054D-A376-27A7202CB9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D8AFC3D-1910-7947-B5DC-890858735B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B33C97-6600-0248-A96D-7D57FD43FB8E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92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9B55E-8651-F141-A618-3E5F77DA1D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0200" y="5043275"/>
            <a:ext cx="1306800" cy="1346400"/>
          </a:xfrm>
        </p:spPr>
        <p:txBody>
          <a:bodyPr lIns="108000" rIns="10800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180574"/>
            <a:ext cx="9540000" cy="1924575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09949"/>
            <a:ext cx="9539999" cy="1083199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46828" y="6112584"/>
            <a:ext cx="3189843" cy="365125"/>
          </a:xfrm>
        </p:spPr>
        <p:txBody>
          <a:bodyPr/>
          <a:lstStyle>
            <a:lvl1pPr algn="r" rtl="0">
              <a:lnSpc>
                <a:spcPts val="2700"/>
              </a:lnSpc>
              <a:defRPr sz="1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329809DA-6A95-D34E-9332-858797DD633B}" type="datetime1">
              <a:rPr lang="en-GB" smtClean="0"/>
              <a:pPr/>
              <a:t>23/03/2020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500F9-BAB1-1145-94B0-0A7A2F0DC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113" y="5052672"/>
            <a:ext cx="1219200" cy="1346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BFCD54-995A-2B48-A6E3-4F136051026F}"/>
              </a:ext>
            </a:extLst>
          </p:cNvPr>
          <p:cNvCxnSpPr/>
          <p:nvPr userDrawn="1"/>
        </p:nvCxnSpPr>
        <p:spPr>
          <a:xfrm>
            <a:off x="2155825" y="5038725"/>
            <a:ext cx="0" cy="136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451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one line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73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wo lin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48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hree lin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99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one line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A29BE7-7483-7C48-B4FA-3F4A330A03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2D74214-13C2-9144-8535-00698F0A7B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B6E58AB-D916-7147-858A-92CBCF38EC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0F3A500-9669-8A4B-9D7F-B5EC6679D4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039B8F-913C-2A49-AFAE-BE3A4487B4AB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388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wo lin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04369-B9CA-5F42-85D2-535A53EB20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7457B30-187A-4749-9409-C5C66E20C0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6C4ED85-F5ED-154C-8627-64706F9BDF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E44B284-3079-9141-9808-01A23077D0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98E26-325D-3143-A9E7-1D35DE537FFA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5775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hree lin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0A258-BE6C-FC45-8F02-7BBD560EE9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CD39A0E-8278-A644-BD72-CDCE7E6DF1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C333B93-0AA0-AF41-9E16-CE92FDCE1A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6D960B9-2543-9A4B-9313-B1ECC4BEE7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19F80E-E271-C041-8A6F-BD3F8FFDAA0F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49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debar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D84E-48D4-224B-97D4-2B5B7C00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37"/>
            <a:ext cx="10584000" cy="900000"/>
          </a:xfrm>
        </p:spPr>
        <p:txBody>
          <a:bodyPr anchor="t"/>
          <a:lstStyle>
            <a:lvl1pPr>
              <a:lnSpc>
                <a:spcPts val="2700"/>
              </a:lnSpc>
              <a:defRPr sz="2500" b="1" i="0"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55C7F-93C3-0045-AFB3-F3E3A262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479" y="6461125"/>
            <a:ext cx="477157" cy="2533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BDCB8F0-2F26-1249-A4B5-3790032CEB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98800" y="6462425"/>
            <a:ext cx="4668523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8639DB-5982-7D42-B7EC-486773FD6C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2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8298000" cy="611297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rgbClr val="00B2FF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578798"/>
            <a:ext cx="8297999" cy="4377502"/>
          </a:xfrm>
        </p:spPr>
        <p:txBody>
          <a:bodyPr anchor="t"/>
          <a:lstStyle>
            <a:lvl1pPr marL="360000" indent="-36000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BDCE68-997D-ED46-9292-5131270AE8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466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D9F3EB7-C5AC-E041-BAFE-6D4EBC43B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64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4AE0A8-07D0-ED45-A637-99F84A362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276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800" y="1727200"/>
            <a:ext cx="5173163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01D0634-D2AC-B149-809D-D8F54B4FB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400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285750" indent="-285750">
              <a:lnSpc>
                <a:spcPts val="1800"/>
              </a:lnSpc>
              <a:spcBef>
                <a:spcPts val="0"/>
              </a:spcBef>
              <a:buNone/>
              <a:defRPr lang="en-GB" sz="1600" b="0" i="0" kern="1200" dirty="0" smtClean="0">
                <a:solidFill>
                  <a:schemeClr val="tx1"/>
                </a:solidFill>
                <a:latin typeface="Unilever Shilling" panose="020B0502020202020204" pitchFamily="34" charset="77"/>
                <a:ea typeface="+mn-ea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4D6C72-E1EF-EE48-BED2-ABD12FA1AE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3 Partner log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9B55E-8651-F141-A618-3E5F77DA1D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0200" y="5043275"/>
            <a:ext cx="1306800" cy="1346400"/>
          </a:xfrm>
        </p:spPr>
        <p:txBody>
          <a:bodyPr lIns="108000" rIns="10800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180574"/>
            <a:ext cx="9540000" cy="1924575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09949"/>
            <a:ext cx="9539999" cy="1083199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46828" y="6112584"/>
            <a:ext cx="3189843" cy="365125"/>
          </a:xfrm>
        </p:spPr>
        <p:txBody>
          <a:bodyPr/>
          <a:lstStyle>
            <a:lvl1pPr algn="r" rtl="0">
              <a:lnSpc>
                <a:spcPts val="2700"/>
              </a:lnSpc>
              <a:defRPr sz="1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35B7BF78-07D8-174B-B073-3CA9BAC26323}" type="datetime1">
              <a:rPr lang="en-GB" smtClean="0"/>
              <a:pPr/>
              <a:t>23/03/2020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500F9-BAB1-1145-94B0-0A7A2F0DC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113" y="5052672"/>
            <a:ext cx="1219200" cy="1346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BFCD54-995A-2B48-A6E3-4F136051026F}"/>
              </a:ext>
            </a:extLst>
          </p:cNvPr>
          <p:cNvCxnSpPr/>
          <p:nvPr userDrawn="1"/>
        </p:nvCxnSpPr>
        <p:spPr>
          <a:xfrm>
            <a:off x="2155825" y="5038725"/>
            <a:ext cx="0" cy="136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3B79788-5807-004A-BA78-C1E4D41EF7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40175" y="5043275"/>
            <a:ext cx="1306800" cy="1346400"/>
          </a:xfrm>
        </p:spPr>
        <p:txBody>
          <a:bodyPr lIns="108000" rIns="10800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601DCA2-E1F9-9743-9478-3E570046E1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50150" y="5043275"/>
            <a:ext cx="1306800" cy="1346400"/>
          </a:xfrm>
        </p:spPr>
        <p:txBody>
          <a:bodyPr lIns="108000" rIns="10800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68158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bullet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09DE44-4ABC-2A44-B225-D0687425CA72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EF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A58FEC2-C2C6-084E-B927-09011E21FC4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77600" y="288000"/>
            <a:ext cx="4770000" cy="5670000"/>
          </a:xfrm>
          <a:solidFill>
            <a:srgbClr val="EFF9F8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chart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2C173-F137-9D4E-8D80-97CF06D04C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732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6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53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ullet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09DE44-4ABC-2A44-B225-D0687425CA72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EF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A58FEC2-C2C6-084E-B927-09011E21FC4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77600" y="288000"/>
            <a:ext cx="4770000" cy="5670000"/>
          </a:xfrm>
          <a:solidFill>
            <a:srgbClr val="EFF9F8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7763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2C173-F137-9D4E-8D80-97CF06D04C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DC0C47-D62A-E54C-BA27-771891315E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984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011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DCDB36-4AFB-8F4A-BCDA-84B9D7990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085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560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6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22F912AD-F964-0F41-B51E-68F9123832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48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58E263-E28F-5C47-9760-AC9B3D0A58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731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394" y="0"/>
            <a:ext cx="11327606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5A6C6-C860-F144-94D9-9816E434E0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171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g imag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0"/>
            <a:ext cx="566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25600" y="0"/>
            <a:ext cx="566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D2B5A5-E577-8245-9C62-6DF3EB6007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570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ig imag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0"/>
            <a:ext cx="566640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0400" y="0"/>
            <a:ext cx="566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A1995AE-37E0-564F-84E7-267557E55A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4000" y="3427200"/>
            <a:ext cx="566640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8F5BB8-ECBC-F345-8137-E55DFC3C7B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144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000" y="0"/>
            <a:ext cx="113280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84DCB-3524-6742-AE07-2040DF9028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236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debar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D84E-48D4-224B-97D4-2B5B7C00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37"/>
            <a:ext cx="10584000" cy="900000"/>
          </a:xfrm>
        </p:spPr>
        <p:txBody>
          <a:bodyPr anchor="t"/>
          <a:lstStyle>
            <a:lvl1pPr>
              <a:lnSpc>
                <a:spcPts val="2700"/>
              </a:lnSpc>
              <a:defRPr sz="2500" b="1" i="0"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55C7F-93C3-0045-AFB3-F3E3A262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479" y="6461125"/>
            <a:ext cx="477157" cy="2533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BDCB8F0-2F26-1249-A4B5-3790032CEB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98800" y="6462425"/>
            <a:ext cx="4668523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0D2B94-2A86-0348-9285-C937D470A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9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turq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1E71B52C-7A0F-2144-B101-A0604639E43B}" type="datetime1">
              <a:rPr lang="en-GB" smtClean="0"/>
              <a:pPr/>
              <a:t>23/03/2020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err="1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F01E38-150C-254E-9878-AA25903387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63000" y="-714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051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8298000" cy="611297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rgbClr val="00B2FF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578798"/>
            <a:ext cx="8297999" cy="4377502"/>
          </a:xfrm>
        </p:spPr>
        <p:txBody>
          <a:bodyPr anchor="t"/>
          <a:lstStyle>
            <a:lvl1pPr marL="360000" indent="-36000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0F18BE-D8F9-774F-822E-DFE8585CAA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496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D9F3EB7-C5AC-E041-BAFE-6D4EBC43B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64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A89408-6F5D-A64F-8D95-E806471726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79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01D0634-D2AC-B149-809D-D8F54B4FB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400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285750" indent="-285750">
              <a:lnSpc>
                <a:spcPts val="1800"/>
              </a:lnSpc>
              <a:spcBef>
                <a:spcPts val="0"/>
              </a:spcBef>
              <a:buNone/>
              <a:defRPr lang="en-GB" sz="1600" b="0" i="0" kern="1200" dirty="0" smtClean="0">
                <a:solidFill>
                  <a:schemeClr val="tx1"/>
                </a:solidFill>
                <a:latin typeface="Unilever Shilling" panose="020B0502020202020204" pitchFamily="34" charset="77"/>
                <a:ea typeface="+mn-ea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3B7310-D17B-BE4A-936C-50754F442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34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A04E1B-4F04-E346-B2AB-DEB9515AE8A5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9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2A427BA-E168-3244-8209-64AE6FEF003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077600" y="288000"/>
            <a:ext cx="4770000" cy="5670000"/>
          </a:xfrm>
          <a:solidFill>
            <a:srgbClr val="F9F7FA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5C386-EC52-BF46-83E0-3C03587D46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821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ullet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2B9359-CA52-FF41-A588-3198DB1C5899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9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A58FEC2-C2C6-084E-B927-09011E21FC4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77600" y="288000"/>
            <a:ext cx="4770000" cy="5670000"/>
          </a:xfrm>
          <a:solidFill>
            <a:srgbClr val="F9F7FA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7763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C8C402-1A27-F149-AC37-2458658147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801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12E014-A3F9-A14B-93D3-00122009D3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019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011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1557F6-0BFD-0F42-B76D-44761F47CC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238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560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6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22F912AD-F964-0F41-B51E-68F9123832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48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410AB9-F66A-5B41-B053-8981328BB9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548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0"/>
            <a:ext cx="113280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D29A03-585B-5042-8CAC-766CEA11C8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925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g imag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0"/>
            <a:ext cx="5666400" cy="6858000"/>
          </a:xfrm>
        </p:spPr>
        <p:txBody>
          <a:bodyPr lIns="360000" rIns="360000" bIns="144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25600" y="0"/>
            <a:ext cx="5666400" cy="6858000"/>
          </a:xfrm>
        </p:spPr>
        <p:txBody>
          <a:bodyPr lIns="360000" rIns="360000" bIns="144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6E1A09-3E60-4B41-BA8E-AAFB2C98F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0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purp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1E71B52C-7A0F-2144-B101-A0604639E43B}" type="datetime1">
              <a:rPr lang="en-GB" smtClean="0"/>
              <a:pPr/>
              <a:t>23/03/2020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err="1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8EFAF-3AD5-614A-ABA7-BA07EEB420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62999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941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ig imag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12700"/>
            <a:ext cx="5666400" cy="34163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0400" y="6350"/>
            <a:ext cx="5666400" cy="68453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A1995AE-37E0-564F-84E7-267557E55A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4000" y="3429000"/>
            <a:ext cx="5666400" cy="34163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72FB57-C60F-0046-849A-4982A01DD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138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000" y="0"/>
            <a:ext cx="113280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19FFA4-10A5-D642-B240-A65339CDFC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389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debar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D84E-48D4-224B-97D4-2B5B7C00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37"/>
            <a:ext cx="10584000" cy="900000"/>
          </a:xfrm>
        </p:spPr>
        <p:txBody>
          <a:bodyPr anchor="t"/>
          <a:lstStyle>
            <a:lvl1pPr>
              <a:lnSpc>
                <a:spcPts val="2700"/>
              </a:lnSpc>
              <a:defRPr sz="2500" b="1" i="0"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55C7F-93C3-0045-AFB3-F3E3A262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479" y="6461125"/>
            <a:ext cx="477157" cy="2533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BDCB8F0-2F26-1249-A4B5-3790032CEB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98800" y="6462425"/>
            <a:ext cx="4668523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39A4BF-AE93-B445-9D7F-EC95B91BE3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86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8298000" cy="611297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rgbClr val="00B2FF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578798"/>
            <a:ext cx="8297999" cy="4377502"/>
          </a:xfrm>
        </p:spPr>
        <p:txBody>
          <a:bodyPr anchor="t"/>
          <a:lstStyle>
            <a:lvl1pPr marL="360000" indent="-36000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731CB6-A951-A444-B525-2C7E889090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033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D9F3EB7-C5AC-E041-BAFE-6D4EBC43B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64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440163-264C-DA49-82EC-6053E5E1C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210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01D0634-D2AC-B149-809D-D8F54B4FB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400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285750" indent="-285750">
              <a:lnSpc>
                <a:spcPts val="1800"/>
              </a:lnSpc>
              <a:spcBef>
                <a:spcPts val="0"/>
              </a:spcBef>
              <a:buNone/>
              <a:defRPr lang="en-GB" sz="1600" b="0" i="0" kern="1200" dirty="0" smtClean="0">
                <a:solidFill>
                  <a:schemeClr val="tx1"/>
                </a:solidFill>
                <a:latin typeface="Unilever Shilling" panose="020B0502020202020204" pitchFamily="34" charset="77"/>
                <a:ea typeface="+mn-ea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5FFB06-8517-3E40-8BB5-544412F5D5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624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4475F6-F320-684F-8B3B-56FF5896377B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F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2A427BA-E168-3244-8209-64AE6FEF003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077600" y="288000"/>
            <a:ext cx="4770000" cy="5670000"/>
          </a:xfrm>
          <a:solidFill>
            <a:srgbClr val="FFF4FB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E32636-DA3E-AA40-B184-8C0DE7513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702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ullet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4366B5-3729-A149-AFAD-EE8BBEDC97DA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F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A58FEC2-C2C6-084E-B927-09011E21FC4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77600" y="288000"/>
            <a:ext cx="4770000" cy="5670000"/>
          </a:xfrm>
          <a:solidFill>
            <a:srgbClr val="FFF4FB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7763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9CE0BB-B81C-6C4D-9E07-C05D31E738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370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9F677E-DCBB-514E-B0B7-6BB9FA0A78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98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011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5B9B66-5B5D-914F-8F23-9F0C740E0B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8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pin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1E71B52C-7A0F-2144-B101-A0604639E43B}" type="datetime1">
              <a:rPr lang="en-GB" smtClean="0"/>
              <a:pPr/>
              <a:t>23/03/2020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err="1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A50048-9816-104D-9FD9-3DE3D4D17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62999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241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560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6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22F912AD-F964-0F41-B51E-68F9123832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48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549DFB-79EE-6949-A39A-E386A36D5A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244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0"/>
            <a:ext cx="113280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2A582E-56FF-5941-83D9-AB31166BFB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141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g imag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0"/>
            <a:ext cx="566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0400" y="0"/>
            <a:ext cx="566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2C81DA-CA17-7B42-9D13-6570C650C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45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ig imag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0"/>
            <a:ext cx="566640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25600" y="-1800"/>
            <a:ext cx="566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A1995AE-37E0-564F-84E7-267557E55A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4000" y="3427200"/>
            <a:ext cx="566640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6198C7-2D5A-6E4C-8ADB-6F0AE6905F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028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000" y="0"/>
            <a:ext cx="113280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F6B49A-BC53-E340-A187-82EBA61FEC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197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debar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D84E-48D4-224B-97D4-2B5B7C00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37"/>
            <a:ext cx="10584000" cy="900000"/>
          </a:xfrm>
        </p:spPr>
        <p:txBody>
          <a:bodyPr anchor="t"/>
          <a:lstStyle>
            <a:lvl1pPr>
              <a:lnSpc>
                <a:spcPts val="2700"/>
              </a:lnSpc>
              <a:defRPr sz="2500" b="1" i="0"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55C7F-93C3-0045-AFB3-F3E3A262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479" y="6461125"/>
            <a:ext cx="477157" cy="2533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BDCB8F0-2F26-1249-A4B5-3790032CEB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98800" y="6462425"/>
            <a:ext cx="4668523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821DB9-B0A5-3046-B7A6-215511560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783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8298000" cy="611297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rgbClr val="00B2FF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578798"/>
            <a:ext cx="8297999" cy="4377502"/>
          </a:xfrm>
        </p:spPr>
        <p:txBody>
          <a:bodyPr anchor="t"/>
          <a:lstStyle>
            <a:lvl1pPr marL="360000" indent="-36000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5CFCC7-F659-1049-91E8-3E8AF0D66C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965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D9F3EB7-C5AC-E041-BAFE-6D4EBC43B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64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03897B-84D8-8F45-9C22-F0C2474BE0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07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01D0634-D2AC-B149-809D-D8F54B4FB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400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285750" indent="-285750">
              <a:lnSpc>
                <a:spcPts val="1800"/>
              </a:lnSpc>
              <a:spcBef>
                <a:spcPts val="0"/>
              </a:spcBef>
              <a:buNone/>
              <a:defRPr lang="en-GB" sz="1600" b="0" i="0" kern="1200" dirty="0" smtClean="0">
                <a:solidFill>
                  <a:schemeClr val="tx1"/>
                </a:solidFill>
                <a:latin typeface="Unilever Shilling" panose="020B0502020202020204" pitchFamily="34" charset="77"/>
                <a:ea typeface="+mn-ea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E2AB5A-43EA-CA43-8317-ABFC7DEEB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490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FB4213-114B-7443-84F2-CCBFD6349385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F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2A427BA-E168-3244-8209-64AE6FEF003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077600" y="288000"/>
            <a:ext cx="4770000" cy="5670000"/>
          </a:xfrm>
          <a:solidFill>
            <a:srgbClr val="FFF4FB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B68489-104D-CA4D-9913-5CDC31FCDC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7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re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1E71B52C-7A0F-2144-B101-A0604639E43B}" type="datetime1">
              <a:rPr lang="en-GB" smtClean="0"/>
              <a:pPr/>
              <a:t>23/03/2020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err="1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38F785-C700-AE44-B8B8-DC402E65D3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63000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33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ullet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E650F7-4042-AF45-B67F-C2AE395F7E53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F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A58FEC2-C2C6-084E-B927-09011E21FC4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77600" y="288000"/>
            <a:ext cx="4770000" cy="5670000"/>
          </a:xfrm>
          <a:solidFill>
            <a:srgbClr val="FFF4FB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7763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1503F9-1A3D-BE4C-9055-0094BB5DC1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730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794066-EBC7-684B-B3DD-FFCE7E008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701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011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CB2192-3164-C944-B7B1-6C9277A4BB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628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560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6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22F912AD-F964-0F41-B51E-68F9123832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48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3F9686-E3EB-164B-87B3-5F7948D2ED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103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5676" y="0"/>
            <a:ext cx="11336323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CDF2FF-ED32-414F-831F-1F085E3259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577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g imag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5490" y="0"/>
            <a:ext cx="56736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8400" y="0"/>
            <a:ext cx="56736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42F156-5CB6-8747-8952-CE9526EE2F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690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ig imag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5490" y="0"/>
            <a:ext cx="567360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8400" y="0"/>
            <a:ext cx="56736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A1995AE-37E0-564F-84E7-267557E55A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5490" y="3427200"/>
            <a:ext cx="567360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A69AB5-E1CE-0747-8A41-FD6DB1515E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176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5490" y="0"/>
            <a:ext cx="1134651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0E8EA8-34F4-4E43-BB84-BCE3E8755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32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debar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D84E-48D4-224B-97D4-2B5B7C00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37"/>
            <a:ext cx="10584000" cy="864000"/>
          </a:xfrm>
        </p:spPr>
        <p:txBody>
          <a:bodyPr anchor="t"/>
          <a:lstStyle>
            <a:lvl1pPr>
              <a:lnSpc>
                <a:spcPts val="2700"/>
              </a:lnSpc>
              <a:defRPr sz="2500" b="1" i="0"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55C7F-93C3-0045-AFB3-F3E3A262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479" y="6461125"/>
            <a:ext cx="477157" cy="2533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BDCB8F0-2F26-1249-A4B5-3790032CEB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98800" y="6462425"/>
            <a:ext cx="4668523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A324EF-F2AE-D846-A0EE-6FA9FBB30B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288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8298000" cy="611297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rgbClr val="00B2FF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578798"/>
            <a:ext cx="8297999" cy="4377502"/>
          </a:xfrm>
        </p:spPr>
        <p:txBody>
          <a:bodyPr anchor="t"/>
          <a:lstStyle>
            <a:lvl1pPr marL="360000" indent="-36000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A207DA-298E-C947-BB77-13C711959A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1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DADA17-67FF-1D46-9C1B-A74320239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C40CC-4029-564B-B3C1-A3A40FD32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8D1C6-984D-DC46-9E5B-26269980A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1" i="0">
                <a:solidFill>
                  <a:schemeClr val="tx2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5A9B5419-84FE-6645-8EB5-9AA33A926C27}" type="datetime1">
              <a:rPr lang="en-GB" smtClean="0"/>
              <a:t>23/03/2020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3B4F8-6102-EA42-88D1-FD2A2DFDC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 b="1" i="0">
                <a:solidFill>
                  <a:schemeClr val="tx2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DCA75-E51C-564D-B24E-143533977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>
                <a:solidFill>
                  <a:schemeClr val="tx2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8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  <p:sldLayoutId id="2147483766" r:id="rId106"/>
    <p:sldLayoutId id="2147483767" r:id="rId107"/>
    <p:sldLayoutId id="2147483768" r:id="rId108"/>
    <p:sldLayoutId id="2147483769" r:id="rId109"/>
    <p:sldLayoutId id="2147483770" r:id="rId110"/>
    <p:sldLayoutId id="2147483771" r:id="rId111"/>
    <p:sldLayoutId id="2147483772" r:id="rId112"/>
    <p:sldLayoutId id="2147483773" r:id="rId113"/>
    <p:sldLayoutId id="2147483774" r:id="rId114"/>
    <p:sldLayoutId id="2147483775" r:id="rId115"/>
    <p:sldLayoutId id="2147483776" r:id="rId116"/>
    <p:sldLayoutId id="2147483777" r:id="rId117"/>
    <p:sldLayoutId id="2147483778" r:id="rId118"/>
    <p:sldLayoutId id="2147483779" r:id="rId119"/>
    <p:sldLayoutId id="2147483780" r:id="rId120"/>
    <p:sldLayoutId id="2147483781" r:id="rId12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Unilever Shilling" panose="020B0502020202020204" pitchFamily="34" charset="77"/>
          <a:ea typeface="+mj-ea"/>
          <a:cs typeface="Unilever Shilling" panose="020B0502020202020204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b="1" i="0" kern="1200">
          <a:solidFill>
            <a:schemeClr val="tx2"/>
          </a:solidFill>
          <a:latin typeface="Unilever Shilling Medium" panose="020B0502020202020204" pitchFamily="34" charset="77"/>
          <a:ea typeface="+mn-ea"/>
          <a:cs typeface="Unilever Shilling Medium" panose="020B0502020202020204" pitchFamily="34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2"/>
          </a:solidFill>
          <a:latin typeface="Unilever Shilling Medium" panose="020B0502020202020204" pitchFamily="34" charset="77"/>
          <a:ea typeface="+mn-ea"/>
          <a:cs typeface="Unilever Shilling Medium" panose="020B0502020202020204" pitchFamily="34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2"/>
          </a:solidFill>
          <a:latin typeface="Unilever Shilling Medium" panose="020B0502020202020204" pitchFamily="34" charset="77"/>
          <a:ea typeface="+mn-ea"/>
          <a:cs typeface="Unilever Shilling Medium" panose="020B0502020202020204" pitchFamily="34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2"/>
          </a:solidFill>
          <a:latin typeface="Unilever Shilling Medium" panose="020B0502020202020204" pitchFamily="34" charset="77"/>
          <a:ea typeface="+mn-ea"/>
          <a:cs typeface="Unilever Shilling Medium" panose="020B0502020202020204" pitchFamily="34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2"/>
          </a:solidFill>
          <a:latin typeface="Unilever Shilling Medium" panose="020B0502020202020204" pitchFamily="34" charset="77"/>
          <a:ea typeface="+mn-ea"/>
          <a:cs typeface="Unilever Shilling Medium" panose="020B0502020202020204" pitchFamily="34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81C60-6E2D-4BAC-AB5F-BBFB7762B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852566"/>
          </a:xfrm>
        </p:spPr>
        <p:txBody>
          <a:bodyPr/>
          <a:lstStyle/>
          <a:p>
            <a:r>
              <a:rPr lang="ru-RU" sz="2800" dirty="0"/>
              <a:t>Оптимизация бюджета</a:t>
            </a:r>
            <a:br>
              <a:rPr lang="ru-RU" sz="2800" dirty="0"/>
            </a:br>
            <a:r>
              <a:rPr lang="ru-RU" sz="2800" dirty="0"/>
              <a:t>Взаимодействие с глобальным поставщиком офисных услуг</a:t>
            </a:r>
            <a:br>
              <a:rPr lang="ru-RU" sz="2800" dirty="0"/>
            </a:br>
            <a:r>
              <a:rPr lang="en-US" sz="2800" dirty="0"/>
              <a:t>Best practice</a:t>
            </a:r>
            <a:endParaRPr lang="ru-RU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ED2C8-611C-432E-8BD7-BB6CA1295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5024487"/>
            <a:ext cx="7733025" cy="593887"/>
          </a:xfrm>
        </p:spPr>
        <p:txBody>
          <a:bodyPr/>
          <a:lstStyle/>
          <a:p>
            <a:r>
              <a:rPr lang="ru-RU" dirty="0" err="1"/>
              <a:t>Корнаухова</a:t>
            </a:r>
            <a:r>
              <a:rPr lang="ru-RU" dirty="0"/>
              <a:t> Наталья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0EBFD-5709-4E7D-ABF4-A321753A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B52C-7A0F-2144-B101-A0604639E43B}" type="datetime1">
              <a:rPr lang="en-GB" smtClean="0"/>
              <a:pPr/>
              <a:t>23/03/2020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1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A2931-9752-41AC-8422-33BFA0CB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8"/>
            <a:ext cx="11098691" cy="40598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- </a:t>
            </a:r>
            <a:r>
              <a:rPr lang="ru-RU" sz="1600" dirty="0"/>
              <a:t>Приведены в рабочее состояние глобальная и локальная </a:t>
            </a:r>
            <a:r>
              <a:rPr lang="en-US" sz="1600" dirty="0"/>
              <a:t>IMT</a:t>
            </a:r>
            <a:r>
              <a:rPr lang="ru-RU" sz="1600" dirty="0"/>
              <a:t>, созданы необходимые каналы для оперативной коммуникации</a:t>
            </a:r>
            <a:br>
              <a:rPr lang="ru-RU" sz="1600" dirty="0"/>
            </a:br>
            <a:r>
              <a:rPr lang="ru-RU" sz="1600" dirty="0"/>
              <a:t>- Спущены глобальные </a:t>
            </a:r>
            <a:r>
              <a:rPr lang="ru-RU" sz="1600" dirty="0" err="1"/>
              <a:t>гайдансы</a:t>
            </a:r>
            <a:r>
              <a:rPr lang="ru-RU" sz="1600" dirty="0"/>
              <a:t> и адаптированы под </a:t>
            </a:r>
            <a:r>
              <a:rPr lang="en-US" sz="1600" dirty="0"/>
              <a:t>RUB</a:t>
            </a:r>
            <a:br>
              <a:rPr lang="ru-RU" sz="1600" dirty="0"/>
            </a:br>
            <a:r>
              <a:rPr lang="ru-RU" sz="1600" dirty="0"/>
              <a:t>- Сделано более детальное распределение ролей</a:t>
            </a:r>
            <a:br>
              <a:rPr lang="ru-RU" sz="1600" dirty="0"/>
            </a:br>
            <a:r>
              <a:rPr lang="ru-RU" sz="1600" dirty="0"/>
              <a:t>- Для всех расходов сделан отдельный </a:t>
            </a:r>
            <a:r>
              <a:rPr lang="en-US" sz="1600" dirty="0"/>
              <a:t>cost center</a:t>
            </a:r>
            <a:br>
              <a:rPr lang="en-US" sz="1600" dirty="0"/>
            </a:br>
            <a:r>
              <a:rPr lang="en-US" sz="1600" dirty="0"/>
              <a:t>- </a:t>
            </a:r>
            <a:r>
              <a:rPr lang="ru-RU" sz="1600" dirty="0"/>
              <a:t>Статус по закупкам на сегодня: маски, респираторы, </a:t>
            </a:r>
            <a:r>
              <a:rPr lang="ru-RU" sz="1600" dirty="0" err="1"/>
              <a:t>дез</a:t>
            </a:r>
            <a:r>
              <a:rPr lang="ru-RU" sz="1600" dirty="0"/>
              <a:t> средства для рук и поверхностей, термометры контактные и бесконтактные и салфетки к ним  закуплены</a:t>
            </a:r>
            <a:br>
              <a:rPr lang="ru-RU" sz="1600" dirty="0"/>
            </a:br>
            <a:r>
              <a:rPr lang="ru-RU" sz="1600" dirty="0"/>
              <a:t>- Разработаны инструкции для всех стадий развития ситуации (вплоть до закрытия производств)</a:t>
            </a:r>
            <a:br>
              <a:rPr lang="ru-RU" sz="1600" dirty="0"/>
            </a:br>
            <a:r>
              <a:rPr lang="ru-RU" sz="1600" dirty="0"/>
              <a:t>- Офисы по всему миру – работа из дома (исключение – бизнес-критичные роли минимально)</a:t>
            </a:r>
            <a:br>
              <a:rPr lang="ru-RU" sz="1600" dirty="0"/>
            </a:br>
            <a:r>
              <a:rPr lang="ru-RU" sz="1600" dirty="0"/>
              <a:t>- Отменены все перелеты без исключения международные и внутренние, а также все мероприятия и активности, в том числе и волонтерские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3BAC8-64E9-4B6D-BB64-3F7E98768B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Covid-19 actions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29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1DBAE9-286F-4E4D-B4B5-C9DF0FF63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97" y="1214560"/>
            <a:ext cx="3290607" cy="2235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081ADA-9D61-41C4-A145-A87D15AFC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580" y="1975949"/>
            <a:ext cx="3350839" cy="2117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35D16A-A20B-4501-9111-29778DC44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431" y="1239732"/>
            <a:ext cx="3290607" cy="2112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13D72A-FC09-4804-BACB-E9695CE97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490" y="3679923"/>
            <a:ext cx="3479147" cy="22394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333EE1-5AC9-4C0F-AA7E-298AB9E7A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0740" y="3739359"/>
            <a:ext cx="3303383" cy="21175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2257B2-3188-48FC-AD90-0010ACC9BA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0580" y="4382937"/>
            <a:ext cx="3437479" cy="2239451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4751C9D-7A7A-4281-B9FB-E0EE28C69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/>
          <a:lstStyle/>
          <a:p>
            <a:r>
              <a:rPr lang="en-US" dirty="0"/>
              <a:t>Stay at home we work for you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66EC7-C6C9-4E21-A27A-4840E72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8"/>
            <a:ext cx="9540000" cy="4484065"/>
          </a:xfrm>
        </p:spPr>
        <p:txBody>
          <a:bodyPr/>
          <a:lstStyle/>
          <a:p>
            <a:r>
              <a:rPr lang="ru-RU" sz="2800" dirty="0"/>
              <a:t>Задача: найти варианты экономии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Решение: совместная работа - административная служба + провайдер + охрана труда</a:t>
            </a:r>
            <a:br>
              <a:rPr lang="ru-RU" sz="2800" dirty="0"/>
            </a:br>
            <a:r>
              <a:rPr lang="ru-RU" sz="2800" dirty="0"/>
              <a:t>+</a:t>
            </a:r>
            <a:br>
              <a:rPr lang="ru-RU" sz="2800" dirty="0"/>
            </a:br>
            <a:r>
              <a:rPr lang="ru-RU" sz="2800" dirty="0"/>
              <a:t>Глобальные </a:t>
            </a:r>
            <a:r>
              <a:rPr lang="ru-RU" sz="2800" dirty="0" err="1"/>
              <a:t>гайдансы</a:t>
            </a:r>
            <a:r>
              <a:rPr lang="ru-RU" sz="2800" dirty="0"/>
              <a:t> + общий </a:t>
            </a:r>
            <a:r>
              <a:rPr lang="en-US" sz="2800" dirty="0"/>
              <a:t>share point </a:t>
            </a:r>
            <a:r>
              <a:rPr lang="ru-RU" sz="2800" dirty="0"/>
              <a:t>по всему миру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42F21-76B4-4844-8F44-1D7AF77E5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6"/>
            <a:ext cx="8338410" cy="1277248"/>
          </a:xfrm>
        </p:spPr>
        <p:txBody>
          <a:bodyPr/>
          <a:lstStyle/>
          <a:p>
            <a:r>
              <a:rPr lang="ru-RU" dirty="0"/>
              <a:t>Оптимизация бюджета при работе с глобальным поставщиком</a:t>
            </a:r>
          </a:p>
        </p:txBody>
      </p:sp>
    </p:spTree>
    <p:extLst>
      <p:ext uri="{BB962C8B-B14F-4D97-AF65-F5344CB8AC3E}">
        <p14:creationId xmlns:p14="http://schemas.microsoft.com/office/powerpoint/2010/main" val="429318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03CD9-AD08-48BA-849D-335563D6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2234153"/>
            <a:ext cx="9540000" cy="4289110"/>
          </a:xfrm>
        </p:spPr>
        <p:txBody>
          <a:bodyPr/>
          <a:lstStyle/>
          <a:p>
            <a:r>
              <a:rPr lang="ru-RU" sz="1600" dirty="0"/>
              <a:t>- Есть возможность видеть инициативы в других странах и применять их </a:t>
            </a:r>
            <a:br>
              <a:rPr lang="ru-RU" sz="1600" dirty="0"/>
            </a:br>
            <a:r>
              <a:rPr lang="ru-RU" sz="1600" dirty="0"/>
              <a:t>- Визуализация опций провайдером и варианты расчетов для выбора оптимального. Выявление рисков. -- Обсуждение выбранного варианта с рабочей группой из сотрудников компании (совместные встречи)</a:t>
            </a:r>
            <a:br>
              <a:rPr lang="ru-RU" sz="1600" dirty="0"/>
            </a:br>
            <a:r>
              <a:rPr lang="ru-RU" sz="1600" dirty="0"/>
              <a:t>- Наглядность результатов инициатив</a:t>
            </a:r>
            <a:br>
              <a:rPr lang="ru-RU" sz="1600" dirty="0"/>
            </a:br>
            <a:r>
              <a:rPr lang="ru-RU" sz="1600" dirty="0"/>
              <a:t>- Вовлеченность каждого члена команды в получение реального финансового результата</a:t>
            </a:r>
            <a:br>
              <a:rPr lang="ru-RU" sz="1600" dirty="0"/>
            </a:br>
            <a:r>
              <a:rPr lang="ru-RU" sz="1600" dirty="0"/>
              <a:t>- В цифрах:</a:t>
            </a:r>
            <a:br>
              <a:rPr lang="ru-RU" sz="1600" dirty="0"/>
            </a:br>
            <a:r>
              <a:rPr lang="ru-RU" sz="1600" dirty="0"/>
              <a:t>2017 год – 40+ инициатив – экономия – более 40кЕ</a:t>
            </a:r>
            <a:br>
              <a:rPr lang="ru-RU" sz="1600" dirty="0"/>
            </a:br>
            <a:r>
              <a:rPr lang="ru-RU" sz="1600" dirty="0"/>
              <a:t>2018 год – 18 инициатив – экономия – 15кЕ</a:t>
            </a:r>
            <a:br>
              <a:rPr lang="ru-RU" sz="1600" dirty="0"/>
            </a:br>
            <a:r>
              <a:rPr lang="ru-RU" sz="1600" dirty="0"/>
              <a:t>2019 год – 6 инициатив – экономия – 8кЕ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700D6-CE57-4F53-BE2C-D0B9472D0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167539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E94FE-4D12-4248-AAF9-C8BF7D129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70DE4-F48F-4171-A178-632517EFA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36" y="1085427"/>
            <a:ext cx="8809569" cy="485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31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nilver02">
      <a:dk1>
        <a:srgbClr val="000000"/>
      </a:dk1>
      <a:lt1>
        <a:srgbClr val="FFFFFF"/>
      </a:lt1>
      <a:dk2>
        <a:srgbClr val="1F36C7"/>
      </a:dk2>
      <a:lt2>
        <a:srgbClr val="E7E6E6"/>
      </a:lt2>
      <a:accent1>
        <a:srgbClr val="005EEF"/>
      </a:accent1>
      <a:accent2>
        <a:srgbClr val="FFE200"/>
      </a:accent2>
      <a:accent3>
        <a:srgbClr val="FF79C6"/>
      </a:accent3>
      <a:accent4>
        <a:srgbClr val="00D6C3"/>
      </a:accent4>
      <a:accent5>
        <a:srgbClr val="9C44C0"/>
      </a:accent5>
      <a:accent6>
        <a:srgbClr val="FF544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>
            <a:solidFill>
              <a:schemeClr val="tx1"/>
            </a:solidFill>
            <a:latin typeface="Unilever Shilling" panose="020B0502020202020204" pitchFamily="34" charset="77"/>
            <a:cs typeface="Unilever Shilling" panose="020B050202020202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ilever PPT template widescreen Oct" id="{C2E94B05-CF99-3243-AE34-07528B5BD29F}" vid="{9019F0FA-BEC9-E442-AF2F-0638FFE0C6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C0F2883BF19142814769B1B7641731" ma:contentTypeVersion="11" ma:contentTypeDescription="Create a new document." ma:contentTypeScope="" ma:versionID="cf9cff110fe5e87235894970dab5f6c3">
  <xsd:schema xmlns:xsd="http://www.w3.org/2001/XMLSchema" xmlns:xs="http://www.w3.org/2001/XMLSchema" xmlns:p="http://schemas.microsoft.com/office/2006/metadata/properties" xmlns:ns3="46b7edfa-4ddc-4062-83bc-793de0113c10" xmlns:ns4="ca6ab531-6e65-49a0-b8f5-1b8a90ec862a" targetNamespace="http://schemas.microsoft.com/office/2006/metadata/properties" ma:root="true" ma:fieldsID="cf914cc6dacf9e42790034c3f2785f93" ns3:_="" ns4:_="">
    <xsd:import namespace="46b7edfa-4ddc-4062-83bc-793de0113c10"/>
    <xsd:import namespace="ca6ab531-6e65-49a0-b8f5-1b8a90ec862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7edfa-4ddc-4062-83bc-793de0113c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ab531-6e65-49a0-b8f5-1b8a90ec86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276B48-54EC-4033-9E8D-DD383AC91B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71A410-7A3E-4EE3-A9F0-6134712B99E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F8B33A6-AC62-414A-A738-13E1977EBB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b7edfa-4ddc-4062-83bc-793de0113c10"/>
    <ds:schemaRef ds:uri="ca6ab531-6e65-49a0-b8f5-1b8a90ec8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284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Unilever Shilling</vt:lpstr>
      <vt:lpstr>Unilever Shilling Medium</vt:lpstr>
      <vt:lpstr>1_Office Theme</vt:lpstr>
      <vt:lpstr>Оптимизация бюджета Взаимодействие с глобальным поставщиком офисных услуг Best practice</vt:lpstr>
      <vt:lpstr>- Приведены в рабочее состояние глобальная и локальная IMT, созданы необходимые каналы для оперативной коммуникации - Спущены глобальные гайдансы и адаптированы под RUB - Сделано более детальное распределение ролей - Для всех расходов сделан отдельный cost center - Статус по закупкам на сегодня: маски, респираторы, дез средства для рук и поверхностей, термометры контактные и бесконтактные и салфетки к ним  закуплены - Разработаны инструкции для всех стадий развития ситуации (вплоть до закрытия производств) - Офисы по всему миру – работа из дома (исключение – бизнес-критичные роли минимально) - Отменены все перелеты без исключения международные и внутренние, а также все мероприятия и активности, в том числе и волонтерские</vt:lpstr>
      <vt:lpstr>Презентация PowerPoint</vt:lpstr>
      <vt:lpstr>Задача: найти варианты экономии  Решение: совместная работа - административная служба + провайдер + охрана труда + Глобальные гайдансы + общий share point по всему миру </vt:lpstr>
      <vt:lpstr>- Есть возможность видеть инициативы в других странах и применять их  - Визуализация опций провайдером и варианты расчетов для выбора оптимального. Выявление рисков. -- Обсуждение выбранного варианта с рабочей группой из сотрудников компании (совместные встречи) - Наглядность результатов инициатив - Вовлеченность каждого члена команды в получение реального финансового результата - В цифрах: 2017 год – 40+ инициатив – экономия – более 40кЕ 2018 год – 18 инициатив – экономия – 15кЕ 2019 год – 6 инициатив – экономия – 8кЕ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Screening Training</dc:title>
  <dc:creator>Colby, Belle</dc:creator>
  <cp:lastModifiedBy>Виктория Тот</cp:lastModifiedBy>
  <cp:revision>4</cp:revision>
  <dcterms:created xsi:type="dcterms:W3CDTF">2020-03-16T16:39:32Z</dcterms:created>
  <dcterms:modified xsi:type="dcterms:W3CDTF">2020-03-23T17:47:30Z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0x01010067C0F2883BF19142814769B1B7641731</vt:lpwstr>
  </property>
</Properties>
</file>