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7"/>
  </p:notesMasterIdLst>
  <p:sldIdLst>
    <p:sldId id="262" r:id="rId2"/>
    <p:sldId id="257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C9CA2-244B-D94B-9601-69BAFA100F22}" type="doc">
      <dgm:prSet loTypeId="urn:microsoft.com/office/officeart/2005/8/layout/vProcess5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5DE035-9C0B-204C-9845-8E84FC9FFDEE}">
      <dgm:prSet phldrT="[Текст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Инвентаризация и описание существующих БП</a:t>
          </a:r>
        </a:p>
      </dgm:t>
    </dgm:pt>
    <dgm:pt modelId="{488FB195-9CDB-A940-B725-BD86984CA47E}" type="parTrans" cxnId="{1981BFAF-6857-914C-A182-4A68B31063BF}">
      <dgm:prSet/>
      <dgm:spPr/>
      <dgm:t>
        <a:bodyPr/>
        <a:lstStyle/>
        <a:p>
          <a:endParaRPr lang="ru-RU"/>
        </a:p>
      </dgm:t>
    </dgm:pt>
    <dgm:pt modelId="{ED9BAB75-3E9C-1D41-AF17-67CA6339099B}" type="sibTrans" cxnId="{1981BFAF-6857-914C-A182-4A68B31063BF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96084825-E4C7-0141-A95D-D8D100211F7D}">
      <dgm:prSet phldrT="[Текст]"/>
      <dgm:spPr>
        <a:solidFill>
          <a:srgbClr val="00B050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/>
            <a:t>1. Отвечают ли существующие в АХО процессы потребностям компании?</a:t>
          </a:r>
        </a:p>
        <a:p>
          <a:pPr>
            <a:buFont typeface="+mj-lt"/>
            <a:buAutoNum type="arabicPeriod"/>
          </a:pPr>
          <a:r>
            <a:rPr lang="ru-RU" dirty="0"/>
            <a:t>2. Насколько достаточны (либо избыточны) ресурсы на их реализацию? </a:t>
          </a:r>
        </a:p>
        <a:p>
          <a:pPr>
            <a:buFont typeface="+mj-lt"/>
            <a:buAutoNum type="arabicPeriod"/>
          </a:pPr>
          <a:r>
            <a:rPr lang="ru-RU" dirty="0"/>
            <a:t>3. Какие есть возможности для оптимизации? Какие процессы могут быть автоматизированы? Какие могут быть укрупнены? </a:t>
          </a:r>
        </a:p>
      </dgm:t>
    </dgm:pt>
    <dgm:pt modelId="{E3BD7F55-FE64-774E-B152-AA68A90516CC}" type="parTrans" cxnId="{E11D03F9-1241-AA40-882F-620CEBA15203}">
      <dgm:prSet/>
      <dgm:spPr/>
      <dgm:t>
        <a:bodyPr/>
        <a:lstStyle/>
        <a:p>
          <a:endParaRPr lang="ru-RU"/>
        </a:p>
      </dgm:t>
    </dgm:pt>
    <dgm:pt modelId="{2D9F76AC-D983-B044-9EFD-E781B1CBCEA0}" type="sibTrans" cxnId="{E11D03F9-1241-AA40-882F-620CEBA15203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C5B9558B-19CE-D044-9604-F69290649A73}">
      <dgm:prSet phldrT="[Текст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Определение периметра стандартизации БП</a:t>
          </a:r>
        </a:p>
      </dgm:t>
    </dgm:pt>
    <dgm:pt modelId="{084A01FB-5975-8C40-A094-ECAE71AA9C55}" type="parTrans" cxnId="{78EEA900-CAB3-C148-895C-6676CCE9AD7B}">
      <dgm:prSet/>
      <dgm:spPr/>
      <dgm:t>
        <a:bodyPr/>
        <a:lstStyle/>
        <a:p>
          <a:endParaRPr lang="ru-RU"/>
        </a:p>
      </dgm:t>
    </dgm:pt>
    <dgm:pt modelId="{6C45BC81-4B5D-4249-9E9D-55E64EBA8ABD}" type="sibTrans" cxnId="{78EEA900-CAB3-C148-895C-6676CCE9AD7B}">
      <dgm:prSet/>
      <dgm:spPr/>
      <dgm:t>
        <a:bodyPr/>
        <a:lstStyle/>
        <a:p>
          <a:endParaRPr lang="ru-RU"/>
        </a:p>
      </dgm:t>
    </dgm:pt>
    <dgm:pt modelId="{11F0F430-B6B5-4247-BA09-E08272955D19}" type="pres">
      <dgm:prSet presAssocID="{996C9CA2-244B-D94B-9601-69BAFA100F22}" presName="outerComposite" presStyleCnt="0">
        <dgm:presLayoutVars>
          <dgm:chMax val="5"/>
          <dgm:dir/>
          <dgm:resizeHandles val="exact"/>
        </dgm:presLayoutVars>
      </dgm:prSet>
      <dgm:spPr/>
    </dgm:pt>
    <dgm:pt modelId="{4CE0A9E1-46FD-DC45-B19D-5F6C832C4CFA}" type="pres">
      <dgm:prSet presAssocID="{996C9CA2-244B-D94B-9601-69BAFA100F22}" presName="dummyMaxCanvas" presStyleCnt="0">
        <dgm:presLayoutVars/>
      </dgm:prSet>
      <dgm:spPr/>
    </dgm:pt>
    <dgm:pt modelId="{A3D2CA48-9A53-4F48-934F-56CF727C1732}" type="pres">
      <dgm:prSet presAssocID="{996C9CA2-244B-D94B-9601-69BAFA100F22}" presName="ThreeNodes_1" presStyleLbl="node1" presStyleIdx="0" presStyleCnt="3">
        <dgm:presLayoutVars>
          <dgm:bulletEnabled val="1"/>
        </dgm:presLayoutVars>
      </dgm:prSet>
      <dgm:spPr/>
    </dgm:pt>
    <dgm:pt modelId="{6D0C8589-7A01-AB48-B162-BA9371737ABB}" type="pres">
      <dgm:prSet presAssocID="{996C9CA2-244B-D94B-9601-69BAFA100F22}" presName="ThreeNodes_2" presStyleLbl="node1" presStyleIdx="1" presStyleCnt="3">
        <dgm:presLayoutVars>
          <dgm:bulletEnabled val="1"/>
        </dgm:presLayoutVars>
      </dgm:prSet>
      <dgm:spPr/>
    </dgm:pt>
    <dgm:pt modelId="{3B6BD737-BD7B-304C-B2CE-12C9DF6C755E}" type="pres">
      <dgm:prSet presAssocID="{996C9CA2-244B-D94B-9601-69BAFA100F22}" presName="ThreeNodes_3" presStyleLbl="node1" presStyleIdx="2" presStyleCnt="3">
        <dgm:presLayoutVars>
          <dgm:bulletEnabled val="1"/>
        </dgm:presLayoutVars>
      </dgm:prSet>
      <dgm:spPr/>
    </dgm:pt>
    <dgm:pt modelId="{C475F14B-86CC-D94F-B52E-75F250150D3E}" type="pres">
      <dgm:prSet presAssocID="{996C9CA2-244B-D94B-9601-69BAFA100F22}" presName="ThreeConn_1-2" presStyleLbl="fgAccFollowNode1" presStyleIdx="0" presStyleCnt="2">
        <dgm:presLayoutVars>
          <dgm:bulletEnabled val="1"/>
        </dgm:presLayoutVars>
      </dgm:prSet>
      <dgm:spPr/>
    </dgm:pt>
    <dgm:pt modelId="{1C3EAE2B-848E-2A43-8D53-1C088EA89C7F}" type="pres">
      <dgm:prSet presAssocID="{996C9CA2-244B-D94B-9601-69BAFA100F22}" presName="ThreeConn_2-3" presStyleLbl="fgAccFollowNode1" presStyleIdx="1" presStyleCnt="2">
        <dgm:presLayoutVars>
          <dgm:bulletEnabled val="1"/>
        </dgm:presLayoutVars>
      </dgm:prSet>
      <dgm:spPr/>
    </dgm:pt>
    <dgm:pt modelId="{7685E200-795F-3449-B20C-989A0EE30330}" type="pres">
      <dgm:prSet presAssocID="{996C9CA2-244B-D94B-9601-69BAFA100F22}" presName="ThreeNodes_1_text" presStyleLbl="node1" presStyleIdx="2" presStyleCnt="3">
        <dgm:presLayoutVars>
          <dgm:bulletEnabled val="1"/>
        </dgm:presLayoutVars>
      </dgm:prSet>
      <dgm:spPr/>
    </dgm:pt>
    <dgm:pt modelId="{A78C86B7-8726-9B4A-B2D5-AB85CB7DB048}" type="pres">
      <dgm:prSet presAssocID="{996C9CA2-244B-D94B-9601-69BAFA100F22}" presName="ThreeNodes_2_text" presStyleLbl="node1" presStyleIdx="2" presStyleCnt="3">
        <dgm:presLayoutVars>
          <dgm:bulletEnabled val="1"/>
        </dgm:presLayoutVars>
      </dgm:prSet>
      <dgm:spPr/>
    </dgm:pt>
    <dgm:pt modelId="{0ED6DEE0-2BB9-5B45-A058-9F154A3C0E01}" type="pres">
      <dgm:prSet presAssocID="{996C9CA2-244B-D94B-9601-69BAFA100F2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8EEA900-CAB3-C148-895C-6676CCE9AD7B}" srcId="{996C9CA2-244B-D94B-9601-69BAFA100F22}" destId="{C5B9558B-19CE-D044-9604-F69290649A73}" srcOrd="2" destOrd="0" parTransId="{084A01FB-5975-8C40-A094-ECAE71AA9C55}" sibTransId="{6C45BC81-4B5D-4249-9E9D-55E64EBA8ABD}"/>
    <dgm:cxn modelId="{1BD6B701-FB18-5C4B-B7AF-D4563A83920B}" type="presOf" srcId="{96084825-E4C7-0141-A95D-D8D100211F7D}" destId="{6D0C8589-7A01-AB48-B162-BA9371737ABB}" srcOrd="0" destOrd="0" presId="urn:microsoft.com/office/officeart/2005/8/layout/vProcess5"/>
    <dgm:cxn modelId="{592CA60A-58D3-CB49-B021-DCD3706029FD}" type="presOf" srcId="{0A5DE035-9C0B-204C-9845-8E84FC9FFDEE}" destId="{7685E200-795F-3449-B20C-989A0EE30330}" srcOrd="1" destOrd="0" presId="urn:microsoft.com/office/officeart/2005/8/layout/vProcess5"/>
    <dgm:cxn modelId="{DE20F90C-B48B-3741-A2A9-DDED7632BC5E}" type="presOf" srcId="{C5B9558B-19CE-D044-9604-F69290649A73}" destId="{3B6BD737-BD7B-304C-B2CE-12C9DF6C755E}" srcOrd="0" destOrd="0" presId="urn:microsoft.com/office/officeart/2005/8/layout/vProcess5"/>
    <dgm:cxn modelId="{309B8268-90FB-7E45-ADF3-D848CC88FE8E}" type="presOf" srcId="{ED9BAB75-3E9C-1D41-AF17-67CA6339099B}" destId="{C475F14B-86CC-D94F-B52E-75F250150D3E}" srcOrd="0" destOrd="0" presId="urn:microsoft.com/office/officeart/2005/8/layout/vProcess5"/>
    <dgm:cxn modelId="{F560A669-26FD-7A40-9C9B-1828103A1CEF}" type="presOf" srcId="{96084825-E4C7-0141-A95D-D8D100211F7D}" destId="{A78C86B7-8726-9B4A-B2D5-AB85CB7DB048}" srcOrd="1" destOrd="0" presId="urn:microsoft.com/office/officeart/2005/8/layout/vProcess5"/>
    <dgm:cxn modelId="{84A6757D-B0DD-874E-8031-77C262A62977}" type="presOf" srcId="{2D9F76AC-D983-B044-9EFD-E781B1CBCEA0}" destId="{1C3EAE2B-848E-2A43-8D53-1C088EA89C7F}" srcOrd="0" destOrd="0" presId="urn:microsoft.com/office/officeart/2005/8/layout/vProcess5"/>
    <dgm:cxn modelId="{C044A38A-6AB2-EE42-9D7E-3A8E5C5B826E}" type="presOf" srcId="{0A5DE035-9C0B-204C-9845-8E84FC9FFDEE}" destId="{A3D2CA48-9A53-4F48-934F-56CF727C1732}" srcOrd="0" destOrd="0" presId="urn:microsoft.com/office/officeart/2005/8/layout/vProcess5"/>
    <dgm:cxn modelId="{D20FC497-0404-3F46-9AC5-95ACAA2AE7C9}" type="presOf" srcId="{C5B9558B-19CE-D044-9604-F69290649A73}" destId="{0ED6DEE0-2BB9-5B45-A058-9F154A3C0E01}" srcOrd="1" destOrd="0" presId="urn:microsoft.com/office/officeart/2005/8/layout/vProcess5"/>
    <dgm:cxn modelId="{1981BFAF-6857-914C-A182-4A68B31063BF}" srcId="{996C9CA2-244B-D94B-9601-69BAFA100F22}" destId="{0A5DE035-9C0B-204C-9845-8E84FC9FFDEE}" srcOrd="0" destOrd="0" parTransId="{488FB195-9CDB-A940-B725-BD86984CA47E}" sibTransId="{ED9BAB75-3E9C-1D41-AF17-67CA6339099B}"/>
    <dgm:cxn modelId="{E11D03F9-1241-AA40-882F-620CEBA15203}" srcId="{996C9CA2-244B-D94B-9601-69BAFA100F22}" destId="{96084825-E4C7-0141-A95D-D8D100211F7D}" srcOrd="1" destOrd="0" parTransId="{E3BD7F55-FE64-774E-B152-AA68A90516CC}" sibTransId="{2D9F76AC-D983-B044-9EFD-E781B1CBCEA0}"/>
    <dgm:cxn modelId="{E5B066FF-ADEC-3C4B-B320-C13A31590655}" type="presOf" srcId="{996C9CA2-244B-D94B-9601-69BAFA100F22}" destId="{11F0F430-B6B5-4247-BA09-E08272955D19}" srcOrd="0" destOrd="0" presId="urn:microsoft.com/office/officeart/2005/8/layout/vProcess5"/>
    <dgm:cxn modelId="{BBC7C68F-9BC1-424F-83DF-D1D3533091C4}" type="presParOf" srcId="{11F0F430-B6B5-4247-BA09-E08272955D19}" destId="{4CE0A9E1-46FD-DC45-B19D-5F6C832C4CFA}" srcOrd="0" destOrd="0" presId="urn:microsoft.com/office/officeart/2005/8/layout/vProcess5"/>
    <dgm:cxn modelId="{9DC42C1C-75EF-3740-B93D-66649A7FE563}" type="presParOf" srcId="{11F0F430-B6B5-4247-BA09-E08272955D19}" destId="{A3D2CA48-9A53-4F48-934F-56CF727C1732}" srcOrd="1" destOrd="0" presId="urn:microsoft.com/office/officeart/2005/8/layout/vProcess5"/>
    <dgm:cxn modelId="{4C29CC20-D21A-0A4A-A4F1-D05AC0A846E7}" type="presParOf" srcId="{11F0F430-B6B5-4247-BA09-E08272955D19}" destId="{6D0C8589-7A01-AB48-B162-BA9371737ABB}" srcOrd="2" destOrd="0" presId="urn:microsoft.com/office/officeart/2005/8/layout/vProcess5"/>
    <dgm:cxn modelId="{ABCD3E83-7052-D44B-A8CA-78AC03E80CAE}" type="presParOf" srcId="{11F0F430-B6B5-4247-BA09-E08272955D19}" destId="{3B6BD737-BD7B-304C-B2CE-12C9DF6C755E}" srcOrd="3" destOrd="0" presId="urn:microsoft.com/office/officeart/2005/8/layout/vProcess5"/>
    <dgm:cxn modelId="{562EDC58-7808-F746-8C3E-D671C6E58220}" type="presParOf" srcId="{11F0F430-B6B5-4247-BA09-E08272955D19}" destId="{C475F14B-86CC-D94F-B52E-75F250150D3E}" srcOrd="4" destOrd="0" presId="urn:microsoft.com/office/officeart/2005/8/layout/vProcess5"/>
    <dgm:cxn modelId="{F021ABB6-79C9-A444-A3CF-E0AB9891B91A}" type="presParOf" srcId="{11F0F430-B6B5-4247-BA09-E08272955D19}" destId="{1C3EAE2B-848E-2A43-8D53-1C088EA89C7F}" srcOrd="5" destOrd="0" presId="urn:microsoft.com/office/officeart/2005/8/layout/vProcess5"/>
    <dgm:cxn modelId="{0E6CE69B-9479-3C4A-8CBB-4B22127E2BCC}" type="presParOf" srcId="{11F0F430-B6B5-4247-BA09-E08272955D19}" destId="{7685E200-795F-3449-B20C-989A0EE30330}" srcOrd="6" destOrd="0" presId="urn:microsoft.com/office/officeart/2005/8/layout/vProcess5"/>
    <dgm:cxn modelId="{312A8D35-2BA7-134F-B0AF-903793FA31B7}" type="presParOf" srcId="{11F0F430-B6B5-4247-BA09-E08272955D19}" destId="{A78C86B7-8726-9B4A-B2D5-AB85CB7DB048}" srcOrd="7" destOrd="0" presId="urn:microsoft.com/office/officeart/2005/8/layout/vProcess5"/>
    <dgm:cxn modelId="{44B4E287-0BC1-3C40-B5A8-EFF318050457}" type="presParOf" srcId="{11F0F430-B6B5-4247-BA09-E08272955D19}" destId="{0ED6DEE0-2BB9-5B45-A058-9F154A3C0E0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B2AA4-A156-5A4D-924F-5F09A4C39133}" type="doc">
      <dgm:prSet loTypeId="urn:microsoft.com/office/officeart/2005/8/layout/cycle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0ED71A-22FC-B94B-AE56-04F9795ACE5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/>
            <a:t> Стратегия компании</a:t>
          </a:r>
          <a:endParaRPr lang="ru-RU" dirty="0"/>
        </a:p>
      </dgm:t>
    </dgm:pt>
    <dgm:pt modelId="{A40BD70F-365A-7449-9EA2-006F5FE1F2C5}" type="parTrans" cxnId="{B3FD8A91-98C8-D042-B428-4484F5B76938}">
      <dgm:prSet/>
      <dgm:spPr/>
      <dgm:t>
        <a:bodyPr/>
        <a:lstStyle/>
        <a:p>
          <a:endParaRPr lang="ru-RU"/>
        </a:p>
      </dgm:t>
    </dgm:pt>
    <dgm:pt modelId="{774A8239-D75A-0845-A1A1-B65C0F95D27B}" type="sibTrans" cxnId="{B3FD8A91-98C8-D042-B428-4484F5B7693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D61F0E68-5215-F147-930D-850F52856F8C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/>
            <a:t>Миссия компании</a:t>
          </a:r>
          <a:endParaRPr lang="ru-RU" dirty="0"/>
        </a:p>
      </dgm:t>
    </dgm:pt>
    <dgm:pt modelId="{B3BA49AC-19F6-0944-AD6C-8B4BA96C4DD1}" type="parTrans" cxnId="{802C0953-276B-5941-90C4-92F0C97598C2}">
      <dgm:prSet/>
      <dgm:spPr/>
      <dgm:t>
        <a:bodyPr/>
        <a:lstStyle/>
        <a:p>
          <a:endParaRPr lang="ru-RU"/>
        </a:p>
      </dgm:t>
    </dgm:pt>
    <dgm:pt modelId="{0B8CCCB8-5176-8144-B0D5-74E84D91B406}" type="sibTrans" cxnId="{802C0953-276B-5941-90C4-92F0C97598C2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AD66DAD1-A7F6-6F49-A5D3-F765A20E9381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/>
            <a:t>Правила поведения и внешний вид сотрудников</a:t>
          </a:r>
          <a:endParaRPr lang="ru-RU" dirty="0"/>
        </a:p>
      </dgm:t>
    </dgm:pt>
    <dgm:pt modelId="{580310E2-89A7-C849-96AF-7623CB22DBBD}" type="parTrans" cxnId="{4BD64053-F8A7-AB46-95B1-A8E9D2CDD786}">
      <dgm:prSet/>
      <dgm:spPr/>
      <dgm:t>
        <a:bodyPr/>
        <a:lstStyle/>
        <a:p>
          <a:endParaRPr lang="ru-RU"/>
        </a:p>
      </dgm:t>
    </dgm:pt>
    <dgm:pt modelId="{82E65920-71E2-3E4F-BA3E-231483DBCD96}" type="sibTrans" cxnId="{4BD64053-F8A7-AB46-95B1-A8E9D2CDD786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8074139-BA2E-904D-B98E-C8A21A7B285B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/>
            <a:t>Требования регламентов</a:t>
          </a:r>
          <a:endParaRPr lang="ru-RU" dirty="0"/>
        </a:p>
      </dgm:t>
    </dgm:pt>
    <dgm:pt modelId="{DFB683D1-FCE8-BC4B-BDC0-DC018FB2BF14}" type="parTrans" cxnId="{A7CA67D9-6403-494E-9B72-94EC1F76C8AF}">
      <dgm:prSet/>
      <dgm:spPr/>
      <dgm:t>
        <a:bodyPr/>
        <a:lstStyle/>
        <a:p>
          <a:endParaRPr lang="ru-RU"/>
        </a:p>
      </dgm:t>
    </dgm:pt>
    <dgm:pt modelId="{B93915A5-D1F8-D748-9DC0-314DF7DBED4B}" type="sibTrans" cxnId="{A7CA67D9-6403-494E-9B72-94EC1F76C8AF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62C1BB36-73DE-684D-BB9B-DA7824A52186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/>
            <a:t>Ценности компании</a:t>
          </a:r>
          <a:endParaRPr lang="ru-RU" dirty="0"/>
        </a:p>
      </dgm:t>
    </dgm:pt>
    <dgm:pt modelId="{2E79AB51-9DC9-8F48-9496-07EBBC64BB24}" type="parTrans" cxnId="{14CD4620-CA2E-D54D-97A0-B36524A1C630}">
      <dgm:prSet/>
      <dgm:spPr/>
      <dgm:t>
        <a:bodyPr/>
        <a:lstStyle/>
        <a:p>
          <a:endParaRPr lang="ru-RU"/>
        </a:p>
      </dgm:t>
    </dgm:pt>
    <dgm:pt modelId="{7309E1F0-CC0F-974D-A5F9-74C13610E723}" type="sibTrans" cxnId="{14CD4620-CA2E-D54D-97A0-B36524A1C630}">
      <dgm:prSet/>
      <dgm:spPr/>
      <dgm:t>
        <a:bodyPr/>
        <a:lstStyle/>
        <a:p>
          <a:endParaRPr lang="ru-RU"/>
        </a:p>
      </dgm:t>
    </dgm:pt>
    <dgm:pt modelId="{942E6C2A-4CB1-B743-842B-2A2AB99F174F}" type="pres">
      <dgm:prSet presAssocID="{352B2AA4-A156-5A4D-924F-5F09A4C39133}" presName="cycle" presStyleCnt="0">
        <dgm:presLayoutVars>
          <dgm:dir/>
          <dgm:resizeHandles val="exact"/>
        </dgm:presLayoutVars>
      </dgm:prSet>
      <dgm:spPr/>
    </dgm:pt>
    <dgm:pt modelId="{78840527-23FF-4D4C-8CD8-5BC9BBD33F12}" type="pres">
      <dgm:prSet presAssocID="{E40ED71A-22FC-B94B-AE56-04F9795ACE54}" presName="node" presStyleLbl="node1" presStyleIdx="0" presStyleCnt="5">
        <dgm:presLayoutVars>
          <dgm:bulletEnabled val="1"/>
        </dgm:presLayoutVars>
      </dgm:prSet>
      <dgm:spPr/>
    </dgm:pt>
    <dgm:pt modelId="{23ACAF93-964C-AC4E-8EED-9D7BD980BB94}" type="pres">
      <dgm:prSet presAssocID="{E40ED71A-22FC-B94B-AE56-04F9795ACE54}" presName="spNode" presStyleCnt="0"/>
      <dgm:spPr/>
    </dgm:pt>
    <dgm:pt modelId="{B77F1D51-6A36-E242-896E-F8C38647A002}" type="pres">
      <dgm:prSet presAssocID="{774A8239-D75A-0845-A1A1-B65C0F95D27B}" presName="sibTrans" presStyleLbl="sibTrans1D1" presStyleIdx="0" presStyleCnt="5"/>
      <dgm:spPr/>
    </dgm:pt>
    <dgm:pt modelId="{8D43B303-3B5C-CA48-8640-A7BE0134BE05}" type="pres">
      <dgm:prSet presAssocID="{D61F0E68-5215-F147-930D-850F52856F8C}" presName="node" presStyleLbl="node1" presStyleIdx="1" presStyleCnt="5">
        <dgm:presLayoutVars>
          <dgm:bulletEnabled val="1"/>
        </dgm:presLayoutVars>
      </dgm:prSet>
      <dgm:spPr/>
    </dgm:pt>
    <dgm:pt modelId="{18C880BE-2B9E-334A-A9D9-EE81E40D3750}" type="pres">
      <dgm:prSet presAssocID="{D61F0E68-5215-F147-930D-850F52856F8C}" presName="spNode" presStyleCnt="0"/>
      <dgm:spPr/>
    </dgm:pt>
    <dgm:pt modelId="{580101F6-FF21-C743-81A8-FA88F7E9BE17}" type="pres">
      <dgm:prSet presAssocID="{0B8CCCB8-5176-8144-B0D5-74E84D91B406}" presName="sibTrans" presStyleLbl="sibTrans1D1" presStyleIdx="1" presStyleCnt="5"/>
      <dgm:spPr/>
    </dgm:pt>
    <dgm:pt modelId="{4DA223D9-29DD-DA4C-9194-38EC19B3328D}" type="pres">
      <dgm:prSet presAssocID="{AD66DAD1-A7F6-6F49-A5D3-F765A20E9381}" presName="node" presStyleLbl="node1" presStyleIdx="2" presStyleCnt="5">
        <dgm:presLayoutVars>
          <dgm:bulletEnabled val="1"/>
        </dgm:presLayoutVars>
      </dgm:prSet>
      <dgm:spPr/>
    </dgm:pt>
    <dgm:pt modelId="{23C3BD4E-CE8F-9D4C-AC92-8A287587272E}" type="pres">
      <dgm:prSet presAssocID="{AD66DAD1-A7F6-6F49-A5D3-F765A20E9381}" presName="spNode" presStyleCnt="0"/>
      <dgm:spPr/>
    </dgm:pt>
    <dgm:pt modelId="{293F03A5-2F41-4C4C-B99C-7DBC39EBB427}" type="pres">
      <dgm:prSet presAssocID="{82E65920-71E2-3E4F-BA3E-231483DBCD96}" presName="sibTrans" presStyleLbl="sibTrans1D1" presStyleIdx="2" presStyleCnt="5"/>
      <dgm:spPr/>
    </dgm:pt>
    <dgm:pt modelId="{7E7EBA68-8174-9B48-8910-ED300E2B906F}" type="pres">
      <dgm:prSet presAssocID="{38074139-BA2E-904D-B98E-C8A21A7B285B}" presName="node" presStyleLbl="node1" presStyleIdx="3" presStyleCnt="5">
        <dgm:presLayoutVars>
          <dgm:bulletEnabled val="1"/>
        </dgm:presLayoutVars>
      </dgm:prSet>
      <dgm:spPr/>
    </dgm:pt>
    <dgm:pt modelId="{2C494AB2-31AC-5041-98A1-D3C0D6B42AE2}" type="pres">
      <dgm:prSet presAssocID="{38074139-BA2E-904D-B98E-C8A21A7B285B}" presName="spNode" presStyleCnt="0"/>
      <dgm:spPr/>
    </dgm:pt>
    <dgm:pt modelId="{5718EFFB-E18D-D345-8686-769699A97B6F}" type="pres">
      <dgm:prSet presAssocID="{B93915A5-D1F8-D748-9DC0-314DF7DBED4B}" presName="sibTrans" presStyleLbl="sibTrans1D1" presStyleIdx="3" presStyleCnt="5"/>
      <dgm:spPr/>
    </dgm:pt>
    <dgm:pt modelId="{12CAB4B9-FFAE-9A48-AA84-8D74344C7FEB}" type="pres">
      <dgm:prSet presAssocID="{62C1BB36-73DE-684D-BB9B-DA7824A52186}" presName="node" presStyleLbl="node1" presStyleIdx="4" presStyleCnt="5">
        <dgm:presLayoutVars>
          <dgm:bulletEnabled val="1"/>
        </dgm:presLayoutVars>
      </dgm:prSet>
      <dgm:spPr/>
    </dgm:pt>
    <dgm:pt modelId="{82FBE415-E80B-AD4A-92E7-E5CF562849C9}" type="pres">
      <dgm:prSet presAssocID="{62C1BB36-73DE-684D-BB9B-DA7824A52186}" presName="spNode" presStyleCnt="0"/>
      <dgm:spPr/>
    </dgm:pt>
    <dgm:pt modelId="{8B1E2E00-E6F1-6B4D-9003-B706DBC4A8C7}" type="pres">
      <dgm:prSet presAssocID="{7309E1F0-CC0F-974D-A5F9-74C13610E723}" presName="sibTrans" presStyleLbl="sibTrans1D1" presStyleIdx="4" presStyleCnt="5"/>
      <dgm:spPr/>
    </dgm:pt>
  </dgm:ptLst>
  <dgm:cxnLst>
    <dgm:cxn modelId="{7E92C106-55C9-2543-A909-B166AE3A55DC}" type="presOf" srcId="{82E65920-71E2-3E4F-BA3E-231483DBCD96}" destId="{293F03A5-2F41-4C4C-B99C-7DBC39EBB427}" srcOrd="0" destOrd="0" presId="urn:microsoft.com/office/officeart/2005/8/layout/cycle6"/>
    <dgm:cxn modelId="{0AA48615-5CE5-E741-8907-0B88736753F2}" type="presOf" srcId="{D61F0E68-5215-F147-930D-850F52856F8C}" destId="{8D43B303-3B5C-CA48-8640-A7BE0134BE05}" srcOrd="0" destOrd="0" presId="urn:microsoft.com/office/officeart/2005/8/layout/cycle6"/>
    <dgm:cxn modelId="{C2F9111D-99E1-A749-AFFD-5FC086020BE9}" type="presOf" srcId="{7309E1F0-CC0F-974D-A5F9-74C13610E723}" destId="{8B1E2E00-E6F1-6B4D-9003-B706DBC4A8C7}" srcOrd="0" destOrd="0" presId="urn:microsoft.com/office/officeart/2005/8/layout/cycle6"/>
    <dgm:cxn modelId="{14CD4620-CA2E-D54D-97A0-B36524A1C630}" srcId="{352B2AA4-A156-5A4D-924F-5F09A4C39133}" destId="{62C1BB36-73DE-684D-BB9B-DA7824A52186}" srcOrd="4" destOrd="0" parTransId="{2E79AB51-9DC9-8F48-9496-07EBBC64BB24}" sibTransId="{7309E1F0-CC0F-974D-A5F9-74C13610E723}"/>
    <dgm:cxn modelId="{D8E8DD3B-7BF1-3B4C-9345-2632B573862B}" type="presOf" srcId="{38074139-BA2E-904D-B98E-C8A21A7B285B}" destId="{7E7EBA68-8174-9B48-8910-ED300E2B906F}" srcOrd="0" destOrd="0" presId="urn:microsoft.com/office/officeart/2005/8/layout/cycle6"/>
    <dgm:cxn modelId="{28D6823D-C03E-B54E-BC59-02F38FE3B9D5}" type="presOf" srcId="{AD66DAD1-A7F6-6F49-A5D3-F765A20E9381}" destId="{4DA223D9-29DD-DA4C-9194-38EC19B3328D}" srcOrd="0" destOrd="0" presId="urn:microsoft.com/office/officeart/2005/8/layout/cycle6"/>
    <dgm:cxn modelId="{EA65B548-DC91-7146-BB77-D3E4ACB8AE0E}" type="presOf" srcId="{774A8239-D75A-0845-A1A1-B65C0F95D27B}" destId="{B77F1D51-6A36-E242-896E-F8C38647A002}" srcOrd="0" destOrd="0" presId="urn:microsoft.com/office/officeart/2005/8/layout/cycle6"/>
    <dgm:cxn modelId="{EF775E4F-3479-AF4F-AB9B-21BC39FB8E3D}" type="presOf" srcId="{0B8CCCB8-5176-8144-B0D5-74E84D91B406}" destId="{580101F6-FF21-C743-81A8-FA88F7E9BE17}" srcOrd="0" destOrd="0" presId="urn:microsoft.com/office/officeart/2005/8/layout/cycle6"/>
    <dgm:cxn modelId="{802C0953-276B-5941-90C4-92F0C97598C2}" srcId="{352B2AA4-A156-5A4D-924F-5F09A4C39133}" destId="{D61F0E68-5215-F147-930D-850F52856F8C}" srcOrd="1" destOrd="0" parTransId="{B3BA49AC-19F6-0944-AD6C-8B4BA96C4DD1}" sibTransId="{0B8CCCB8-5176-8144-B0D5-74E84D91B406}"/>
    <dgm:cxn modelId="{4BD64053-F8A7-AB46-95B1-A8E9D2CDD786}" srcId="{352B2AA4-A156-5A4D-924F-5F09A4C39133}" destId="{AD66DAD1-A7F6-6F49-A5D3-F765A20E9381}" srcOrd="2" destOrd="0" parTransId="{580310E2-89A7-C849-96AF-7623CB22DBBD}" sibTransId="{82E65920-71E2-3E4F-BA3E-231483DBCD96}"/>
    <dgm:cxn modelId="{B3FD8A91-98C8-D042-B428-4484F5B76938}" srcId="{352B2AA4-A156-5A4D-924F-5F09A4C39133}" destId="{E40ED71A-22FC-B94B-AE56-04F9795ACE54}" srcOrd="0" destOrd="0" parTransId="{A40BD70F-365A-7449-9EA2-006F5FE1F2C5}" sibTransId="{774A8239-D75A-0845-A1A1-B65C0F95D27B}"/>
    <dgm:cxn modelId="{D19FE19C-6E01-1942-99A6-138B17D0F1BF}" type="presOf" srcId="{352B2AA4-A156-5A4D-924F-5F09A4C39133}" destId="{942E6C2A-4CB1-B743-842B-2A2AB99F174F}" srcOrd="0" destOrd="0" presId="urn:microsoft.com/office/officeart/2005/8/layout/cycle6"/>
    <dgm:cxn modelId="{74106CA4-6589-8D40-974C-527AE40C19B9}" type="presOf" srcId="{B93915A5-D1F8-D748-9DC0-314DF7DBED4B}" destId="{5718EFFB-E18D-D345-8686-769699A97B6F}" srcOrd="0" destOrd="0" presId="urn:microsoft.com/office/officeart/2005/8/layout/cycle6"/>
    <dgm:cxn modelId="{51F6E0B4-DF38-2343-9C1E-5218F8DA1FCC}" type="presOf" srcId="{E40ED71A-22FC-B94B-AE56-04F9795ACE54}" destId="{78840527-23FF-4D4C-8CD8-5BC9BBD33F12}" srcOrd="0" destOrd="0" presId="urn:microsoft.com/office/officeart/2005/8/layout/cycle6"/>
    <dgm:cxn modelId="{6D015ABA-FC90-9D4A-91A2-7DFBC893BF0D}" type="presOf" srcId="{62C1BB36-73DE-684D-BB9B-DA7824A52186}" destId="{12CAB4B9-FFAE-9A48-AA84-8D74344C7FEB}" srcOrd="0" destOrd="0" presId="urn:microsoft.com/office/officeart/2005/8/layout/cycle6"/>
    <dgm:cxn modelId="{A7CA67D9-6403-494E-9B72-94EC1F76C8AF}" srcId="{352B2AA4-A156-5A4D-924F-5F09A4C39133}" destId="{38074139-BA2E-904D-B98E-C8A21A7B285B}" srcOrd="3" destOrd="0" parTransId="{DFB683D1-FCE8-BC4B-BDC0-DC018FB2BF14}" sibTransId="{B93915A5-D1F8-D748-9DC0-314DF7DBED4B}"/>
    <dgm:cxn modelId="{5015C17F-B22A-F040-9E63-43F9BACA368C}" type="presParOf" srcId="{942E6C2A-4CB1-B743-842B-2A2AB99F174F}" destId="{78840527-23FF-4D4C-8CD8-5BC9BBD33F12}" srcOrd="0" destOrd="0" presId="urn:microsoft.com/office/officeart/2005/8/layout/cycle6"/>
    <dgm:cxn modelId="{DF8BD2EC-A5FD-E643-8DE0-65913B71D0ED}" type="presParOf" srcId="{942E6C2A-4CB1-B743-842B-2A2AB99F174F}" destId="{23ACAF93-964C-AC4E-8EED-9D7BD980BB94}" srcOrd="1" destOrd="0" presId="urn:microsoft.com/office/officeart/2005/8/layout/cycle6"/>
    <dgm:cxn modelId="{8BC9235D-3CC8-4F41-B874-B08277D07C40}" type="presParOf" srcId="{942E6C2A-4CB1-B743-842B-2A2AB99F174F}" destId="{B77F1D51-6A36-E242-896E-F8C38647A002}" srcOrd="2" destOrd="0" presId="urn:microsoft.com/office/officeart/2005/8/layout/cycle6"/>
    <dgm:cxn modelId="{F03A4326-E82B-3248-B660-931DDC85233F}" type="presParOf" srcId="{942E6C2A-4CB1-B743-842B-2A2AB99F174F}" destId="{8D43B303-3B5C-CA48-8640-A7BE0134BE05}" srcOrd="3" destOrd="0" presId="urn:microsoft.com/office/officeart/2005/8/layout/cycle6"/>
    <dgm:cxn modelId="{1DBA6081-1309-5846-BAAD-E3F6A8E73CE0}" type="presParOf" srcId="{942E6C2A-4CB1-B743-842B-2A2AB99F174F}" destId="{18C880BE-2B9E-334A-A9D9-EE81E40D3750}" srcOrd="4" destOrd="0" presId="urn:microsoft.com/office/officeart/2005/8/layout/cycle6"/>
    <dgm:cxn modelId="{7DF8D811-E842-A648-AA93-17F749F5A814}" type="presParOf" srcId="{942E6C2A-4CB1-B743-842B-2A2AB99F174F}" destId="{580101F6-FF21-C743-81A8-FA88F7E9BE17}" srcOrd="5" destOrd="0" presId="urn:microsoft.com/office/officeart/2005/8/layout/cycle6"/>
    <dgm:cxn modelId="{CA881799-F4A6-FC44-A21D-CC05C0BA3F13}" type="presParOf" srcId="{942E6C2A-4CB1-B743-842B-2A2AB99F174F}" destId="{4DA223D9-29DD-DA4C-9194-38EC19B3328D}" srcOrd="6" destOrd="0" presId="urn:microsoft.com/office/officeart/2005/8/layout/cycle6"/>
    <dgm:cxn modelId="{9C919AF6-71F5-144E-AAAB-37F18B84A304}" type="presParOf" srcId="{942E6C2A-4CB1-B743-842B-2A2AB99F174F}" destId="{23C3BD4E-CE8F-9D4C-AC92-8A287587272E}" srcOrd="7" destOrd="0" presId="urn:microsoft.com/office/officeart/2005/8/layout/cycle6"/>
    <dgm:cxn modelId="{5672E0AE-64A0-174F-A0A3-A012564EE2B2}" type="presParOf" srcId="{942E6C2A-4CB1-B743-842B-2A2AB99F174F}" destId="{293F03A5-2F41-4C4C-B99C-7DBC39EBB427}" srcOrd="8" destOrd="0" presId="urn:microsoft.com/office/officeart/2005/8/layout/cycle6"/>
    <dgm:cxn modelId="{289A4246-00EE-9541-ABC0-8B8B433E6650}" type="presParOf" srcId="{942E6C2A-4CB1-B743-842B-2A2AB99F174F}" destId="{7E7EBA68-8174-9B48-8910-ED300E2B906F}" srcOrd="9" destOrd="0" presId="urn:microsoft.com/office/officeart/2005/8/layout/cycle6"/>
    <dgm:cxn modelId="{05A70A30-DF4F-4A46-96CE-037C821924F8}" type="presParOf" srcId="{942E6C2A-4CB1-B743-842B-2A2AB99F174F}" destId="{2C494AB2-31AC-5041-98A1-D3C0D6B42AE2}" srcOrd="10" destOrd="0" presId="urn:microsoft.com/office/officeart/2005/8/layout/cycle6"/>
    <dgm:cxn modelId="{00CF0A17-A0A6-9849-91C8-B515D55BAD66}" type="presParOf" srcId="{942E6C2A-4CB1-B743-842B-2A2AB99F174F}" destId="{5718EFFB-E18D-D345-8686-769699A97B6F}" srcOrd="11" destOrd="0" presId="urn:microsoft.com/office/officeart/2005/8/layout/cycle6"/>
    <dgm:cxn modelId="{1BE47E79-6006-F54E-B61E-D475F00AC22C}" type="presParOf" srcId="{942E6C2A-4CB1-B743-842B-2A2AB99F174F}" destId="{12CAB4B9-FFAE-9A48-AA84-8D74344C7FEB}" srcOrd="12" destOrd="0" presId="urn:microsoft.com/office/officeart/2005/8/layout/cycle6"/>
    <dgm:cxn modelId="{D8E13050-D40A-2843-BD91-2C2AA31261FF}" type="presParOf" srcId="{942E6C2A-4CB1-B743-842B-2A2AB99F174F}" destId="{82FBE415-E80B-AD4A-92E7-E5CF562849C9}" srcOrd="13" destOrd="0" presId="urn:microsoft.com/office/officeart/2005/8/layout/cycle6"/>
    <dgm:cxn modelId="{FF66CC1E-9045-0242-84C5-9C7CD0CBE8C8}" type="presParOf" srcId="{942E6C2A-4CB1-B743-842B-2A2AB99F174F}" destId="{8B1E2E00-E6F1-6B4D-9003-B706DBC4A8C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2CA48-9A53-4F48-934F-56CF727C1732}">
      <dsp:nvSpPr>
        <dsp:cNvPr id="0" name=""/>
        <dsp:cNvSpPr/>
      </dsp:nvSpPr>
      <dsp:spPr>
        <a:xfrm>
          <a:off x="0" y="0"/>
          <a:ext cx="6174269" cy="10902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Инвентаризация и описание существующих БП</a:t>
          </a:r>
        </a:p>
      </dsp:txBody>
      <dsp:txXfrm>
        <a:off x="31933" y="31933"/>
        <a:ext cx="4997771" cy="1026415"/>
      </dsp:txXfrm>
    </dsp:sp>
    <dsp:sp modelId="{6D0C8589-7A01-AB48-B162-BA9371737ABB}">
      <dsp:nvSpPr>
        <dsp:cNvPr id="0" name=""/>
        <dsp:cNvSpPr/>
      </dsp:nvSpPr>
      <dsp:spPr>
        <a:xfrm>
          <a:off x="544788" y="1271994"/>
          <a:ext cx="6174269" cy="109028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200" kern="1200" dirty="0"/>
            <a:t>1. Отвечают ли существующие в АХО процессы потребностям компании?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200" kern="1200" dirty="0"/>
            <a:t>2. Насколько достаточны (либо избыточны) ресурсы на их реализацию?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200" kern="1200" dirty="0"/>
            <a:t>3. Какие есть возможности для оптимизации? Какие процессы могут быть автоматизированы? Какие могут быть укрупнены? </a:t>
          </a:r>
        </a:p>
      </dsp:txBody>
      <dsp:txXfrm>
        <a:off x="576721" y="1303927"/>
        <a:ext cx="4856932" cy="1026415"/>
      </dsp:txXfrm>
    </dsp:sp>
    <dsp:sp modelId="{3B6BD737-BD7B-304C-B2CE-12C9DF6C755E}">
      <dsp:nvSpPr>
        <dsp:cNvPr id="0" name=""/>
        <dsp:cNvSpPr/>
      </dsp:nvSpPr>
      <dsp:spPr>
        <a:xfrm>
          <a:off x="1089577" y="2543989"/>
          <a:ext cx="6174269" cy="1090281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Определение периметра стандартизации БП</a:t>
          </a:r>
        </a:p>
      </dsp:txBody>
      <dsp:txXfrm>
        <a:off x="1121510" y="2575922"/>
        <a:ext cx="4856932" cy="1026415"/>
      </dsp:txXfrm>
    </dsp:sp>
    <dsp:sp modelId="{C475F14B-86CC-D94F-B52E-75F250150D3E}">
      <dsp:nvSpPr>
        <dsp:cNvPr id="0" name=""/>
        <dsp:cNvSpPr/>
      </dsp:nvSpPr>
      <dsp:spPr>
        <a:xfrm>
          <a:off x="5465587" y="826796"/>
          <a:ext cx="708682" cy="708682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5625040" y="826796"/>
        <a:ext cx="389776" cy="533283"/>
      </dsp:txXfrm>
    </dsp:sp>
    <dsp:sp modelId="{1C3EAE2B-848E-2A43-8D53-1C088EA89C7F}">
      <dsp:nvSpPr>
        <dsp:cNvPr id="0" name=""/>
        <dsp:cNvSpPr/>
      </dsp:nvSpPr>
      <dsp:spPr>
        <a:xfrm>
          <a:off x="6010375" y="2091522"/>
          <a:ext cx="708682" cy="708682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6169828" y="2091522"/>
        <a:ext cx="389776" cy="533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40527-23FF-4D4C-8CD8-5BC9BBD33F12}">
      <dsp:nvSpPr>
        <dsp:cNvPr id="0" name=""/>
        <dsp:cNvSpPr/>
      </dsp:nvSpPr>
      <dsp:spPr>
        <a:xfrm>
          <a:off x="2229586" y="8595"/>
          <a:ext cx="1804466" cy="11729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 Стратегия компании</a:t>
          </a:r>
          <a:endParaRPr lang="ru-RU" sz="1500" kern="1200" dirty="0"/>
        </a:p>
      </dsp:txBody>
      <dsp:txXfrm>
        <a:off x="2286842" y="65851"/>
        <a:ext cx="1689954" cy="1058391"/>
      </dsp:txXfrm>
    </dsp:sp>
    <dsp:sp modelId="{B77F1D51-6A36-E242-896E-F8C38647A002}">
      <dsp:nvSpPr>
        <dsp:cNvPr id="0" name=""/>
        <dsp:cNvSpPr/>
      </dsp:nvSpPr>
      <dsp:spPr>
        <a:xfrm>
          <a:off x="789565" y="595047"/>
          <a:ext cx="4684508" cy="4684508"/>
        </a:xfrm>
        <a:custGeom>
          <a:avLst/>
          <a:gdLst/>
          <a:ahLst/>
          <a:cxnLst/>
          <a:rect l="0" t="0" r="0" b="0"/>
          <a:pathLst>
            <a:path>
              <a:moveTo>
                <a:pt x="3256870" y="185953"/>
              </a:moveTo>
              <a:arcTo wR="2342254" hR="2342254" stAng="17579082" swAng="196035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3B303-3B5C-CA48-8640-A7BE0134BE05}">
      <dsp:nvSpPr>
        <dsp:cNvPr id="0" name=""/>
        <dsp:cNvSpPr/>
      </dsp:nvSpPr>
      <dsp:spPr>
        <a:xfrm>
          <a:off x="4457202" y="1627053"/>
          <a:ext cx="1804466" cy="11729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Миссия компании</a:t>
          </a:r>
          <a:endParaRPr lang="ru-RU" sz="1500" kern="1200" dirty="0"/>
        </a:p>
      </dsp:txBody>
      <dsp:txXfrm>
        <a:off x="4514458" y="1684309"/>
        <a:ext cx="1689954" cy="1058391"/>
      </dsp:txXfrm>
    </dsp:sp>
    <dsp:sp modelId="{580101F6-FF21-C743-81A8-FA88F7E9BE17}">
      <dsp:nvSpPr>
        <dsp:cNvPr id="0" name=""/>
        <dsp:cNvSpPr/>
      </dsp:nvSpPr>
      <dsp:spPr>
        <a:xfrm>
          <a:off x="789565" y="595047"/>
          <a:ext cx="4684508" cy="4684508"/>
        </a:xfrm>
        <a:custGeom>
          <a:avLst/>
          <a:gdLst/>
          <a:ahLst/>
          <a:cxnLst/>
          <a:rect l="0" t="0" r="0" b="0"/>
          <a:pathLst>
            <a:path>
              <a:moveTo>
                <a:pt x="4681309" y="2219875"/>
              </a:moveTo>
              <a:arcTo wR="2342254" hR="2342254" stAng="21420302" swAng="219539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223D9-29DD-DA4C-9194-38EC19B3328D}">
      <dsp:nvSpPr>
        <dsp:cNvPr id="0" name=""/>
        <dsp:cNvSpPr/>
      </dsp:nvSpPr>
      <dsp:spPr>
        <a:xfrm>
          <a:off x="3606329" y="4245773"/>
          <a:ext cx="1804466" cy="11729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Правила поведения и внешний вид сотрудников</a:t>
          </a:r>
          <a:endParaRPr lang="ru-RU" sz="1500" kern="1200" dirty="0"/>
        </a:p>
      </dsp:txBody>
      <dsp:txXfrm>
        <a:off x="3663585" y="4303029"/>
        <a:ext cx="1689954" cy="1058391"/>
      </dsp:txXfrm>
    </dsp:sp>
    <dsp:sp modelId="{293F03A5-2F41-4C4C-B99C-7DBC39EBB427}">
      <dsp:nvSpPr>
        <dsp:cNvPr id="0" name=""/>
        <dsp:cNvSpPr/>
      </dsp:nvSpPr>
      <dsp:spPr>
        <a:xfrm>
          <a:off x="789565" y="595047"/>
          <a:ext cx="4684508" cy="4684508"/>
        </a:xfrm>
        <a:custGeom>
          <a:avLst/>
          <a:gdLst/>
          <a:ahLst/>
          <a:cxnLst/>
          <a:rect l="0" t="0" r="0" b="0"/>
          <a:pathLst>
            <a:path>
              <a:moveTo>
                <a:pt x="2807466" y="4637844"/>
              </a:moveTo>
              <a:arcTo wR="2342254" hR="2342254" stAng="4712634" swAng="1374733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EBA68-8174-9B48-8910-ED300E2B906F}">
      <dsp:nvSpPr>
        <dsp:cNvPr id="0" name=""/>
        <dsp:cNvSpPr/>
      </dsp:nvSpPr>
      <dsp:spPr>
        <a:xfrm>
          <a:off x="852844" y="4245773"/>
          <a:ext cx="1804466" cy="11729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Требования регламентов</a:t>
          </a:r>
          <a:endParaRPr lang="ru-RU" sz="1500" kern="1200" dirty="0"/>
        </a:p>
      </dsp:txBody>
      <dsp:txXfrm>
        <a:off x="910100" y="4303029"/>
        <a:ext cx="1689954" cy="1058391"/>
      </dsp:txXfrm>
    </dsp:sp>
    <dsp:sp modelId="{5718EFFB-E18D-D345-8686-769699A97B6F}">
      <dsp:nvSpPr>
        <dsp:cNvPr id="0" name=""/>
        <dsp:cNvSpPr/>
      </dsp:nvSpPr>
      <dsp:spPr>
        <a:xfrm>
          <a:off x="789565" y="595047"/>
          <a:ext cx="4684508" cy="4684508"/>
        </a:xfrm>
        <a:custGeom>
          <a:avLst/>
          <a:gdLst/>
          <a:ahLst/>
          <a:cxnLst/>
          <a:rect l="0" t="0" r="0" b="0"/>
          <a:pathLst>
            <a:path>
              <a:moveTo>
                <a:pt x="391227" y="3638267"/>
              </a:moveTo>
              <a:arcTo wR="2342254" hR="2342254" stAng="8784301" swAng="219539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AB4B9-FFAE-9A48-AA84-8D74344C7FEB}">
      <dsp:nvSpPr>
        <dsp:cNvPr id="0" name=""/>
        <dsp:cNvSpPr/>
      </dsp:nvSpPr>
      <dsp:spPr>
        <a:xfrm>
          <a:off x="1970" y="1627053"/>
          <a:ext cx="1804466" cy="11729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Ценности компании</a:t>
          </a:r>
          <a:endParaRPr lang="ru-RU" sz="1500" kern="1200" dirty="0"/>
        </a:p>
      </dsp:txBody>
      <dsp:txXfrm>
        <a:off x="59226" y="1684309"/>
        <a:ext cx="1689954" cy="1058391"/>
      </dsp:txXfrm>
    </dsp:sp>
    <dsp:sp modelId="{8B1E2E00-E6F1-6B4D-9003-B706DBC4A8C7}">
      <dsp:nvSpPr>
        <dsp:cNvPr id="0" name=""/>
        <dsp:cNvSpPr/>
      </dsp:nvSpPr>
      <dsp:spPr>
        <a:xfrm>
          <a:off x="789565" y="595047"/>
          <a:ext cx="4684508" cy="4684508"/>
        </a:xfrm>
        <a:custGeom>
          <a:avLst/>
          <a:gdLst/>
          <a:ahLst/>
          <a:cxnLst/>
          <a:rect l="0" t="0" r="0" b="0"/>
          <a:pathLst>
            <a:path>
              <a:moveTo>
                <a:pt x="408305" y="1020892"/>
              </a:moveTo>
              <a:arcTo wR="2342254" hR="2342254" stAng="12860560" swAng="196035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D40C8-AA2B-47AF-BA64-A4F40D7F74A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529F-F50B-4F50-8094-E03957426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4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1529F-F50B-4F50-8094-E039574261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7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B7886-C84D-B240-B6AD-DE9837F77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AA65B2-C8F9-E748-B161-3546A48E4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383814-554B-0445-8ADC-3CE8689A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99A-DC21-4DC1-8D7D-3B4BB5C6E6F7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D0CC53-AD8C-DC40-835B-E421B85F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5F70E-860A-584E-9BB6-1134B180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4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F078F-F0B6-6B4B-8193-ACDBC4D4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D9DC89-0682-E443-9898-4D16AD0BF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84749-A662-C545-9E41-54A186A6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A2DF-34BA-4C9D-A905-0973DEA8582C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80E566-2317-C249-8756-71B4AAEB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CF20B1-AE62-E944-80DB-60339791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8F5ACD1-23F3-8845-8218-AE87336BA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D57221-33CB-834F-947C-451AAAD85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81091E-2404-194A-A058-5317F3EB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DD-5BC4-4331-89D2-E049C3974543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4DFE7D-2669-1046-8BBC-9664596B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3F7E2D-C31A-2C4F-A62E-5153C06D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D6679-0A42-0D4F-BFC9-F3E20B4F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7015F9-E31B-3F4B-9A55-8DF041F0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BDEAD1-1CB4-DE43-B3B1-DA5BC665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CA89-34C6-4009-B2BE-B7C190443800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50E5B-CF30-BB4B-A93A-57025291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8A898-6CFF-5145-A0B4-2BEBB6CB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5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25342-3A68-2441-912B-999D2F73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17E940-DB89-CD48-9A3C-1F08099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7E4D8-9CEE-F941-A34C-EB0BE8BA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C418-DE0D-4895-953E-EFE0AF9C0EBC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B0063-95CC-CB43-A2F2-F71E95EF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42B55D-D64A-104B-BE5C-E781902D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4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FF52F-5C9D-634A-A015-F3795211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AAF23-1419-234E-B0FA-DE9DE458E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232AC7-91F0-B648-B9E9-AEE665DF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28DF13-BDD4-1941-8CDE-29617835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219C-04EE-4E7C-BBF6-F62581BEF992}" type="datetime1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5EE7A5-322B-0545-817D-9BD922C0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66C1F-185E-1C4F-AD85-F7879554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6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34BBF-3589-9840-A2D6-C8FB80BB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A17F3C-03FA-F948-AF9F-B5A0222AD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AE99B8-C176-BE48-A0AA-5A2A40125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DDFDB5-F973-D445-93D6-F631CD400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07383-736F-8046-A6E1-AB2767041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7A322C-8328-0247-B45C-5D77EA2C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E5F-CFCF-48BD-B1BD-5D5D280AC9F8}" type="datetime1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BBEB38-F34E-2B4E-9473-84BB1930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BF8C5E-68A8-3E45-AD89-230D916B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80217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BDF68-4973-5248-937E-2CB81998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75D03C-832F-9143-86E0-D52830A8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E772-7750-4B79-9126-830A7BC9C8A5}" type="datetime1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CD0C29-D63A-014E-8C38-A560CE33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067AF3-69A5-C848-8070-5D65502A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1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E61316-4DF2-E047-B5A3-31B116A7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6AB-5FB3-491A-934D-2204195BD307}" type="datetime1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4D19B1-6745-F548-AF7F-138539C1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24A92A-69C9-EF49-AFD3-46AD9D58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8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35BD5-F9CB-F245-B566-3DF4D56A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F5D921-1901-C14E-8BBA-8FB073BFB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F3249F-93FE-1B46-AD47-4CCCA6645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A69DD-AE88-BA4D-BD0C-864A04AD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E192-EBAF-46A4-A8D8-E617ACF65504}" type="datetime1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3CF78-67B8-D649-8F8E-C67BE82C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03FDD2-86B8-3844-BAD7-0C678C74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9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69695-AEBC-BF4A-9A50-030EF801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296C7C-4B41-AB49-AD4F-304A7694C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17F9C4-3878-2342-A9E1-0FCF45308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D6A335-56E5-D648-A10A-EC50A39E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8A9D-F0FE-4AAE-AB11-392B117D07B2}" type="datetime1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5EE33E-BC52-E947-A51C-42CA5BC3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052B18-F63A-9B44-BF7F-C5AA2678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0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18537-3B77-3846-9345-84FC33C5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252BF1-31A5-4442-9418-DCB40048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21F45E-FFE0-EF47-A21D-FC0ECF9D5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4E5F-CFCF-48BD-B1BD-5D5D280AC9F8}" type="datetime1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8F1AF-DA58-4D4C-9A91-34F488C3C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Шитова Анна Евгеньевна "Риски необоснованного снижения цен при проведении закупок в АХД"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E1B4CF-FDDF-034F-AEAE-538556CC5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2B76-DD87-408E-B4F2-B285D37CF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3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ru-RU" sz="6100" b="1" dirty="0"/>
              <a:t>Стандартизация административно-хозяйственных процессов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r>
              <a:rPr lang="ru-RU" sz="2800"/>
              <a:t>Шитова Анна Евгеньевна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FD65C5-594C-4BDE-8887-97855B7EFCC3}" type="datetime1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24.03.2020</a:t>
            </a:fld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8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5698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Когда и зачем нужны корпоративные стандарты АХП?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5E78-F9B3-43FA-A873-F3E810B7419C}" type="datetime1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89443" y="6323249"/>
            <a:ext cx="6364357" cy="365125"/>
          </a:xfrm>
        </p:spPr>
        <p:txBody>
          <a:bodyPr/>
          <a:lstStyle/>
          <a:p>
            <a:r>
              <a:rPr lang="ru-RU" dirty="0"/>
              <a:t>Шитова Анна Евгеньевна "Стандартизация административно-хозяйственных процессов"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DC04305-056F-CB42-9FD0-34899963BD40}"/>
              </a:ext>
            </a:extLst>
          </p:cNvPr>
          <p:cNvGrpSpPr/>
          <p:nvPr/>
        </p:nvGrpSpPr>
        <p:grpSpPr>
          <a:xfrm>
            <a:off x="1196967" y="2334741"/>
            <a:ext cx="9798066" cy="3115571"/>
            <a:chOff x="843430" y="2303463"/>
            <a:chExt cx="10407202" cy="2919204"/>
          </a:xfrm>
        </p:grpSpPr>
        <p:sp>
          <p:nvSpPr>
            <p:cNvPr id="9" name="Скругленный прямоугольник 8">
              <a:extLst>
                <a:ext uri="{FF2B5EF4-FFF2-40B4-BE49-F238E27FC236}">
                  <a16:creationId xmlns:a16="http://schemas.microsoft.com/office/drawing/2014/main" id="{47B68DB1-A1B7-1448-8AA9-24C0CCB50103}"/>
                </a:ext>
              </a:extLst>
            </p:cNvPr>
            <p:cNvSpPr/>
            <p:nvPr/>
          </p:nvSpPr>
          <p:spPr>
            <a:xfrm>
              <a:off x="843430" y="2303463"/>
              <a:ext cx="2463977" cy="2163270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/>
                <a:t>Рост компании</a:t>
              </a:r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AE9E7070-2030-1645-8296-C010DAAC2FC7}"/>
                </a:ext>
              </a:extLst>
            </p:cNvPr>
            <p:cNvSpPr/>
            <p:nvPr/>
          </p:nvSpPr>
          <p:spPr>
            <a:xfrm>
              <a:off x="1146605" y="3059397"/>
              <a:ext cx="2463977" cy="2163270"/>
            </a:xfrm>
            <a:custGeom>
              <a:avLst/>
              <a:gdLst>
                <a:gd name="connsiteX0" fmla="*/ 0 w 2463977"/>
                <a:gd name="connsiteY0" fmla="*/ 216327 h 2163270"/>
                <a:gd name="connsiteX1" fmla="*/ 216327 w 2463977"/>
                <a:gd name="connsiteY1" fmla="*/ 0 h 2163270"/>
                <a:gd name="connsiteX2" fmla="*/ 2247650 w 2463977"/>
                <a:gd name="connsiteY2" fmla="*/ 0 h 2163270"/>
                <a:gd name="connsiteX3" fmla="*/ 2463977 w 2463977"/>
                <a:gd name="connsiteY3" fmla="*/ 216327 h 2163270"/>
                <a:gd name="connsiteX4" fmla="*/ 2463977 w 2463977"/>
                <a:gd name="connsiteY4" fmla="*/ 1946943 h 2163270"/>
                <a:gd name="connsiteX5" fmla="*/ 2247650 w 2463977"/>
                <a:gd name="connsiteY5" fmla="*/ 2163270 h 2163270"/>
                <a:gd name="connsiteX6" fmla="*/ 216327 w 2463977"/>
                <a:gd name="connsiteY6" fmla="*/ 2163270 h 2163270"/>
                <a:gd name="connsiteX7" fmla="*/ 0 w 2463977"/>
                <a:gd name="connsiteY7" fmla="*/ 1946943 h 2163270"/>
                <a:gd name="connsiteX8" fmla="*/ 0 w 2463977"/>
                <a:gd name="connsiteY8" fmla="*/ 216327 h 216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3977" h="2163270">
                  <a:moveTo>
                    <a:pt x="0" y="216327"/>
                  </a:moveTo>
                  <a:cubicBezTo>
                    <a:pt x="0" y="96853"/>
                    <a:pt x="96853" y="0"/>
                    <a:pt x="216327" y="0"/>
                  </a:cubicBezTo>
                  <a:lnTo>
                    <a:pt x="2247650" y="0"/>
                  </a:lnTo>
                  <a:cubicBezTo>
                    <a:pt x="2367124" y="0"/>
                    <a:pt x="2463977" y="96853"/>
                    <a:pt x="2463977" y="216327"/>
                  </a:cubicBezTo>
                  <a:lnTo>
                    <a:pt x="2463977" y="1946943"/>
                  </a:lnTo>
                  <a:cubicBezTo>
                    <a:pt x="2463977" y="2066417"/>
                    <a:pt x="2367124" y="2163270"/>
                    <a:pt x="2247650" y="2163270"/>
                  </a:cubicBezTo>
                  <a:lnTo>
                    <a:pt x="216327" y="2163270"/>
                  </a:lnTo>
                  <a:cubicBezTo>
                    <a:pt x="96853" y="2163270"/>
                    <a:pt x="0" y="2066417"/>
                    <a:pt x="0" y="1946943"/>
                  </a:cubicBezTo>
                  <a:lnTo>
                    <a:pt x="0" y="216327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890" tIns="112890" rIns="112890" bIns="11289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0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Увеличение количества БП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Территориальная разобщенность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Расширение географии присутствия </a:t>
              </a:r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33811BAA-37E6-124A-8406-2913AF0FEC72}"/>
                </a:ext>
              </a:extLst>
            </p:cNvPr>
            <p:cNvSpPr/>
            <p:nvPr/>
          </p:nvSpPr>
          <p:spPr>
            <a:xfrm>
              <a:off x="3782024" y="3089068"/>
              <a:ext cx="474616" cy="592059"/>
            </a:xfrm>
            <a:custGeom>
              <a:avLst/>
              <a:gdLst>
                <a:gd name="connsiteX0" fmla="*/ 0 w 474616"/>
                <a:gd name="connsiteY0" fmla="*/ 118412 h 592059"/>
                <a:gd name="connsiteX1" fmla="*/ 237308 w 474616"/>
                <a:gd name="connsiteY1" fmla="*/ 118412 h 592059"/>
                <a:gd name="connsiteX2" fmla="*/ 237308 w 474616"/>
                <a:gd name="connsiteY2" fmla="*/ 0 h 592059"/>
                <a:gd name="connsiteX3" fmla="*/ 474616 w 474616"/>
                <a:gd name="connsiteY3" fmla="*/ 296030 h 592059"/>
                <a:gd name="connsiteX4" fmla="*/ 237308 w 474616"/>
                <a:gd name="connsiteY4" fmla="*/ 592059 h 592059"/>
                <a:gd name="connsiteX5" fmla="*/ 237308 w 474616"/>
                <a:gd name="connsiteY5" fmla="*/ 473647 h 592059"/>
                <a:gd name="connsiteX6" fmla="*/ 0 w 474616"/>
                <a:gd name="connsiteY6" fmla="*/ 473647 h 592059"/>
                <a:gd name="connsiteX7" fmla="*/ 0 w 474616"/>
                <a:gd name="connsiteY7" fmla="*/ 118412 h 59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616" h="592059">
                  <a:moveTo>
                    <a:pt x="0" y="118412"/>
                  </a:moveTo>
                  <a:lnTo>
                    <a:pt x="237308" y="118412"/>
                  </a:lnTo>
                  <a:lnTo>
                    <a:pt x="237308" y="0"/>
                  </a:lnTo>
                  <a:lnTo>
                    <a:pt x="474616" y="296030"/>
                  </a:lnTo>
                  <a:lnTo>
                    <a:pt x="237308" y="592059"/>
                  </a:lnTo>
                  <a:lnTo>
                    <a:pt x="237308" y="473647"/>
                  </a:lnTo>
                  <a:lnTo>
                    <a:pt x="0" y="473647"/>
                  </a:lnTo>
                  <a:lnTo>
                    <a:pt x="0" y="1184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8412" rIns="142385" bIns="118412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100" kern="1200"/>
            </a:p>
          </p:txBody>
        </p:sp>
        <p:sp>
          <p:nvSpPr>
            <p:cNvPr id="12" name="Скругленный прямоугольник 11">
              <a:extLst>
                <a:ext uri="{FF2B5EF4-FFF2-40B4-BE49-F238E27FC236}">
                  <a16:creationId xmlns:a16="http://schemas.microsoft.com/office/drawing/2014/main" id="{52A1A4EA-2B6C-0B4D-A7BD-3AA8116A4DB1}"/>
                </a:ext>
              </a:extLst>
            </p:cNvPr>
            <p:cNvSpPr/>
            <p:nvPr/>
          </p:nvSpPr>
          <p:spPr>
            <a:xfrm>
              <a:off x="4663454" y="2303463"/>
              <a:ext cx="2463977" cy="2163270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/>
                <a:t>Создание единого механизма БП</a:t>
              </a:r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924950F5-8A40-D348-AF9E-9C88E8E18B7F}"/>
                </a:ext>
              </a:extLst>
            </p:cNvPr>
            <p:cNvSpPr/>
            <p:nvPr/>
          </p:nvSpPr>
          <p:spPr>
            <a:xfrm>
              <a:off x="4831953" y="3059397"/>
              <a:ext cx="2702292" cy="2163270"/>
            </a:xfrm>
            <a:custGeom>
              <a:avLst/>
              <a:gdLst>
                <a:gd name="connsiteX0" fmla="*/ 0 w 2463977"/>
                <a:gd name="connsiteY0" fmla="*/ 216327 h 2163270"/>
                <a:gd name="connsiteX1" fmla="*/ 216327 w 2463977"/>
                <a:gd name="connsiteY1" fmla="*/ 0 h 2163270"/>
                <a:gd name="connsiteX2" fmla="*/ 2247650 w 2463977"/>
                <a:gd name="connsiteY2" fmla="*/ 0 h 2163270"/>
                <a:gd name="connsiteX3" fmla="*/ 2463977 w 2463977"/>
                <a:gd name="connsiteY3" fmla="*/ 216327 h 2163270"/>
                <a:gd name="connsiteX4" fmla="*/ 2463977 w 2463977"/>
                <a:gd name="connsiteY4" fmla="*/ 1946943 h 2163270"/>
                <a:gd name="connsiteX5" fmla="*/ 2247650 w 2463977"/>
                <a:gd name="connsiteY5" fmla="*/ 2163270 h 2163270"/>
                <a:gd name="connsiteX6" fmla="*/ 216327 w 2463977"/>
                <a:gd name="connsiteY6" fmla="*/ 2163270 h 2163270"/>
                <a:gd name="connsiteX7" fmla="*/ 0 w 2463977"/>
                <a:gd name="connsiteY7" fmla="*/ 1946943 h 2163270"/>
                <a:gd name="connsiteX8" fmla="*/ 0 w 2463977"/>
                <a:gd name="connsiteY8" fmla="*/ 216327 h 216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3977" h="2163270">
                  <a:moveTo>
                    <a:pt x="0" y="216327"/>
                  </a:moveTo>
                  <a:cubicBezTo>
                    <a:pt x="0" y="96853"/>
                    <a:pt x="96853" y="0"/>
                    <a:pt x="216327" y="0"/>
                  </a:cubicBezTo>
                  <a:lnTo>
                    <a:pt x="2247650" y="0"/>
                  </a:lnTo>
                  <a:cubicBezTo>
                    <a:pt x="2367124" y="0"/>
                    <a:pt x="2463977" y="96853"/>
                    <a:pt x="2463977" y="216327"/>
                  </a:cubicBezTo>
                  <a:lnTo>
                    <a:pt x="2463977" y="1946943"/>
                  </a:lnTo>
                  <a:cubicBezTo>
                    <a:pt x="2463977" y="2066417"/>
                    <a:pt x="2367124" y="2163270"/>
                    <a:pt x="2247650" y="2163270"/>
                  </a:cubicBezTo>
                  <a:lnTo>
                    <a:pt x="216327" y="2163270"/>
                  </a:lnTo>
                  <a:cubicBezTo>
                    <a:pt x="96853" y="2163270"/>
                    <a:pt x="0" y="2066417"/>
                    <a:pt x="0" y="1946943"/>
                  </a:cubicBezTo>
                  <a:lnTo>
                    <a:pt x="0" y="2163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890" tIns="112890" rIns="112890" bIns="112890" numCol="1" spcCol="1270" anchor="t" anchorCtr="0">
              <a:noAutofit/>
            </a:bodyPr>
            <a:lstStyle/>
            <a:p>
              <a:pPr marL="171450" lvl="1" indent="-1714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200" kern="1200" dirty="0"/>
            </a:p>
            <a:p>
              <a:pPr marL="171450" lvl="1" indent="-1714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kern="1200" dirty="0"/>
                <a:t>Оптимизация существующих БП и повышение качества взаимодействия подразделений</a:t>
              </a:r>
            </a:p>
            <a:p>
              <a:pPr marL="171450" lvl="1" indent="-1714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kern="1200" dirty="0"/>
                <a:t>Обеспечение прозрачности, </a:t>
              </a:r>
              <a:r>
                <a:rPr lang="ru-RU" sz="1200" kern="1200" dirty="0" err="1"/>
                <a:t>регламентированности</a:t>
              </a:r>
              <a:r>
                <a:rPr lang="ru-RU" sz="1200" kern="1200" dirty="0"/>
                <a:t> и актуальности БП</a:t>
              </a:r>
            </a:p>
            <a:p>
              <a:pPr marL="171450" lvl="1" indent="-1714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kern="1200" dirty="0"/>
                <a:t>Определение зон ответственности, установление КПЭ, проведение оценки сотрудников</a:t>
              </a: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58A95B69-E566-EF44-B804-D427A65820B8}"/>
                </a:ext>
              </a:extLst>
            </p:cNvPr>
            <p:cNvSpPr/>
            <p:nvPr/>
          </p:nvSpPr>
          <p:spPr>
            <a:xfrm>
              <a:off x="7702744" y="3089068"/>
              <a:ext cx="474616" cy="592059"/>
            </a:xfrm>
            <a:custGeom>
              <a:avLst/>
              <a:gdLst>
                <a:gd name="connsiteX0" fmla="*/ 0 w 474616"/>
                <a:gd name="connsiteY0" fmla="*/ 118412 h 592059"/>
                <a:gd name="connsiteX1" fmla="*/ 237308 w 474616"/>
                <a:gd name="connsiteY1" fmla="*/ 118412 h 592059"/>
                <a:gd name="connsiteX2" fmla="*/ 237308 w 474616"/>
                <a:gd name="connsiteY2" fmla="*/ 0 h 592059"/>
                <a:gd name="connsiteX3" fmla="*/ 474616 w 474616"/>
                <a:gd name="connsiteY3" fmla="*/ 296030 h 592059"/>
                <a:gd name="connsiteX4" fmla="*/ 237308 w 474616"/>
                <a:gd name="connsiteY4" fmla="*/ 592059 h 592059"/>
                <a:gd name="connsiteX5" fmla="*/ 237308 w 474616"/>
                <a:gd name="connsiteY5" fmla="*/ 473647 h 592059"/>
                <a:gd name="connsiteX6" fmla="*/ 0 w 474616"/>
                <a:gd name="connsiteY6" fmla="*/ 473647 h 592059"/>
                <a:gd name="connsiteX7" fmla="*/ 0 w 474616"/>
                <a:gd name="connsiteY7" fmla="*/ 118412 h 59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616" h="592059">
                  <a:moveTo>
                    <a:pt x="0" y="118412"/>
                  </a:moveTo>
                  <a:lnTo>
                    <a:pt x="237308" y="118412"/>
                  </a:lnTo>
                  <a:lnTo>
                    <a:pt x="237308" y="0"/>
                  </a:lnTo>
                  <a:lnTo>
                    <a:pt x="474616" y="296030"/>
                  </a:lnTo>
                  <a:lnTo>
                    <a:pt x="237308" y="592059"/>
                  </a:lnTo>
                  <a:lnTo>
                    <a:pt x="237308" y="473647"/>
                  </a:lnTo>
                  <a:lnTo>
                    <a:pt x="0" y="473647"/>
                  </a:lnTo>
                  <a:lnTo>
                    <a:pt x="0" y="1184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8412" rIns="142385" bIns="118412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100" kern="1200"/>
            </a:p>
          </p:txBody>
        </p:sp>
        <p:sp>
          <p:nvSpPr>
            <p:cNvPr id="15" name="Скругленный прямоугольник 14">
              <a:extLst>
                <a:ext uri="{FF2B5EF4-FFF2-40B4-BE49-F238E27FC236}">
                  <a16:creationId xmlns:a16="http://schemas.microsoft.com/office/drawing/2014/main" id="{1EFE8B45-E76C-0548-AC8B-C930CB3F9B2C}"/>
                </a:ext>
              </a:extLst>
            </p:cNvPr>
            <p:cNvSpPr/>
            <p:nvPr/>
          </p:nvSpPr>
          <p:spPr>
            <a:xfrm>
              <a:off x="8483479" y="2303463"/>
              <a:ext cx="2463977" cy="216327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/>
                <a:t>Результат</a:t>
              </a: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BE915F9D-398D-3F4E-83B4-7430F70B7102}"/>
                </a:ext>
              </a:extLst>
            </p:cNvPr>
            <p:cNvSpPr/>
            <p:nvPr/>
          </p:nvSpPr>
          <p:spPr>
            <a:xfrm>
              <a:off x="8786655" y="3059397"/>
              <a:ext cx="2463977" cy="2163270"/>
            </a:xfrm>
            <a:custGeom>
              <a:avLst/>
              <a:gdLst>
                <a:gd name="connsiteX0" fmla="*/ 0 w 2463977"/>
                <a:gd name="connsiteY0" fmla="*/ 216327 h 2163270"/>
                <a:gd name="connsiteX1" fmla="*/ 216327 w 2463977"/>
                <a:gd name="connsiteY1" fmla="*/ 0 h 2163270"/>
                <a:gd name="connsiteX2" fmla="*/ 2247650 w 2463977"/>
                <a:gd name="connsiteY2" fmla="*/ 0 h 2163270"/>
                <a:gd name="connsiteX3" fmla="*/ 2463977 w 2463977"/>
                <a:gd name="connsiteY3" fmla="*/ 216327 h 2163270"/>
                <a:gd name="connsiteX4" fmla="*/ 2463977 w 2463977"/>
                <a:gd name="connsiteY4" fmla="*/ 1946943 h 2163270"/>
                <a:gd name="connsiteX5" fmla="*/ 2247650 w 2463977"/>
                <a:gd name="connsiteY5" fmla="*/ 2163270 h 2163270"/>
                <a:gd name="connsiteX6" fmla="*/ 216327 w 2463977"/>
                <a:gd name="connsiteY6" fmla="*/ 2163270 h 2163270"/>
                <a:gd name="connsiteX7" fmla="*/ 0 w 2463977"/>
                <a:gd name="connsiteY7" fmla="*/ 1946943 h 2163270"/>
                <a:gd name="connsiteX8" fmla="*/ 0 w 2463977"/>
                <a:gd name="connsiteY8" fmla="*/ 216327 h 216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3977" h="2163270">
                  <a:moveTo>
                    <a:pt x="0" y="216327"/>
                  </a:moveTo>
                  <a:cubicBezTo>
                    <a:pt x="0" y="96853"/>
                    <a:pt x="96853" y="0"/>
                    <a:pt x="216327" y="0"/>
                  </a:cubicBezTo>
                  <a:lnTo>
                    <a:pt x="2247650" y="0"/>
                  </a:lnTo>
                  <a:cubicBezTo>
                    <a:pt x="2367124" y="0"/>
                    <a:pt x="2463977" y="96853"/>
                    <a:pt x="2463977" y="216327"/>
                  </a:cubicBezTo>
                  <a:lnTo>
                    <a:pt x="2463977" y="1946943"/>
                  </a:lnTo>
                  <a:cubicBezTo>
                    <a:pt x="2463977" y="2066417"/>
                    <a:pt x="2367124" y="2163270"/>
                    <a:pt x="2247650" y="2163270"/>
                  </a:cubicBezTo>
                  <a:lnTo>
                    <a:pt x="216327" y="2163270"/>
                  </a:lnTo>
                  <a:cubicBezTo>
                    <a:pt x="96853" y="2163270"/>
                    <a:pt x="0" y="2066417"/>
                    <a:pt x="0" y="1946943"/>
                  </a:cubicBezTo>
                  <a:lnTo>
                    <a:pt x="0" y="216327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890" tIns="112890" rIns="112890" bIns="112890" numCol="1" spcCol="1270" anchor="t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/>
                <a:t> 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АХО – часть единой сервисной модели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Сотрудники получают готовые решения типовых задач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/>
                <a:t>Руководители получают набор конкретных требований к результатам деятельности сотрудников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92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474F2-F2D6-2A46-8AE1-C3641CFD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/>
              <a:t>Что нужно именно вам?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9780B5-B0F9-EC4C-9E37-71B16F55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9AACA89-34C6-4009-B2BE-B7C190443800}" type="datetime1">
              <a:rPr lang="ru-RU" smtClean="0"/>
              <a:pPr>
                <a:spcAft>
                  <a:spcPts val="600"/>
                </a:spcAft>
              </a:pPr>
              <a:t>24.03.2020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2A9AF764-8B9F-F44D-A23D-DC8DA54A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9861" y="6310312"/>
            <a:ext cx="5343939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900" dirty="0"/>
              <a:t>Шитова Анна Евгеньевна "Стандартизация административно-хозяйственных процессов"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322E5F77-E99E-5C47-9D40-A4D6228B0A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26582"/>
              </p:ext>
            </p:extLst>
          </p:nvPr>
        </p:nvGraphicFramePr>
        <p:xfrm>
          <a:off x="472109" y="1690687"/>
          <a:ext cx="7263847" cy="3634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Овал 24">
            <a:extLst>
              <a:ext uri="{FF2B5EF4-FFF2-40B4-BE49-F238E27FC236}">
                <a16:creationId xmlns:a16="http://schemas.microsoft.com/office/drawing/2014/main" id="{47EFF28E-DE3A-5847-8AAE-E8B0BDC8CB3D}"/>
              </a:ext>
            </a:extLst>
          </p:cNvPr>
          <p:cNvSpPr/>
          <p:nvPr/>
        </p:nvSpPr>
        <p:spPr>
          <a:xfrm>
            <a:off x="8102048" y="1711600"/>
            <a:ext cx="3617843" cy="3591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Регламенты:</a:t>
            </a:r>
          </a:p>
          <a:p>
            <a:pPr algn="ctr"/>
            <a:endParaRPr lang="ru-RU" dirty="0"/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dirty="0"/>
              <a:t>Соответствуют целям компании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dirty="0"/>
              <a:t>Включают в себя инструменты контроля, планирования и анализа деятельности АХО</a:t>
            </a:r>
          </a:p>
        </p:txBody>
      </p:sp>
    </p:spTree>
    <p:extLst>
      <p:ext uri="{BB962C8B-B14F-4D97-AF65-F5344CB8AC3E}">
        <p14:creationId xmlns:p14="http://schemas.microsoft.com/office/powerpoint/2010/main" val="399808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7E109-4687-D54B-ABAD-A1C887B5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4114800" cy="5504688"/>
          </a:xfrm>
        </p:spPr>
        <p:txBody>
          <a:bodyPr>
            <a:normAutofit/>
          </a:bodyPr>
          <a:lstStyle/>
          <a:p>
            <a:r>
              <a:rPr lang="ru-RU" b="1" dirty="0"/>
              <a:t>Регламент или стандарт?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D75C8-D90D-794D-98BA-1938C8B5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9AACA89-34C6-4009-B2BE-B7C190443800}" type="datetime1">
              <a:rPr lang="ru-RU" smtClean="0"/>
              <a:pPr>
                <a:spcAft>
                  <a:spcPts val="600"/>
                </a:spcAft>
              </a:pPr>
              <a:t>24.03.2020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0C1A94DA-45F3-7B46-8460-5023EE2D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436704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900"/>
              <a:t>Шитова Анна Евгеньевна "Стандартизация административно-хозяйственных процессов"</a:t>
            </a:r>
            <a:endParaRPr lang="ru-RU" sz="9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6E81A25-F9E1-2448-A3CA-30FE71950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1570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 descr="Знак одобрения">
            <a:extLst>
              <a:ext uri="{FF2B5EF4-FFF2-40B4-BE49-F238E27FC236}">
                <a16:creationId xmlns:a16="http://schemas.microsoft.com/office/drawing/2014/main" id="{B446D6B5-E4AB-2D4A-9F32-CAC333FC7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03066" y="2700866"/>
            <a:ext cx="1456267" cy="14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4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238F5-4201-994D-8358-5D153B18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804" y="2531167"/>
            <a:ext cx="5642113" cy="1425644"/>
          </a:xfrm>
        </p:spPr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2FFC6-6A5A-1940-8845-C72906AF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CA89-34C6-4009-B2BE-B7C190443800}" type="datetime1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9B0C4216-5F80-5348-91D1-056DEDF1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9861" y="6310312"/>
            <a:ext cx="5343939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900" dirty="0"/>
              <a:t>Шитова Анна Евгеньевна "Стандартизация административно-хозяйственных процессов"</a:t>
            </a:r>
          </a:p>
        </p:txBody>
      </p:sp>
    </p:spTree>
    <p:extLst>
      <p:ext uri="{BB962C8B-B14F-4D97-AF65-F5344CB8AC3E}">
        <p14:creationId xmlns:p14="http://schemas.microsoft.com/office/powerpoint/2010/main" val="395156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210</Words>
  <Application>Microsoft Office PowerPoint</Application>
  <PresentationFormat>Широкоэкранный</PresentationFormat>
  <Paragraphs>46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Стандартизация административно-хозяйственных процессов</vt:lpstr>
      <vt:lpstr>Когда и зачем нужны корпоративные стандарты АХП?</vt:lpstr>
      <vt:lpstr>Что нужно именно вам?</vt:lpstr>
      <vt:lpstr>Регламент или стандарт?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административно-хозяйственных процессов</dc:title>
  <dc:creator>Пользователь Microsoft Office</dc:creator>
  <cp:lastModifiedBy>Виктория Тот</cp:lastModifiedBy>
  <cp:revision>5</cp:revision>
  <dcterms:created xsi:type="dcterms:W3CDTF">2020-03-22T11:59:52Z</dcterms:created>
  <dcterms:modified xsi:type="dcterms:W3CDTF">2020-03-24T15:49:16Z</dcterms:modified>
</cp:coreProperties>
</file>