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46A43-B175-424E-BE35-82AE9E80EBB2}" type="datetimeFigureOut">
              <a:rPr lang="ru-RU" smtClean="0"/>
              <a:t>20.06.2019</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85055-1C78-42EF-8CC4-FB881BF8E761}" type="slidenum">
              <a:rPr lang="ru-RU" smtClean="0"/>
              <a:t>‹#›</a:t>
            </a:fld>
            <a:endParaRPr lang="ru-RU"/>
          </a:p>
        </p:txBody>
      </p:sp>
    </p:spTree>
    <p:extLst>
      <p:ext uri="{BB962C8B-B14F-4D97-AF65-F5344CB8AC3E}">
        <p14:creationId xmlns:p14="http://schemas.microsoft.com/office/powerpoint/2010/main" val="267802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ED51-28BF-4555-930A-799EC7801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a:extLst>
              <a:ext uri="{FF2B5EF4-FFF2-40B4-BE49-F238E27FC236}">
                <a16:creationId xmlns:a16="http://schemas.microsoft.com/office/drawing/2014/main" id="{86E62C2E-0825-455F-84EA-9991001777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BF311AC6-7481-4432-956D-728B01B7F65E}"/>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5" name="Footer Placeholder 4">
            <a:extLst>
              <a:ext uri="{FF2B5EF4-FFF2-40B4-BE49-F238E27FC236}">
                <a16:creationId xmlns:a16="http://schemas.microsoft.com/office/drawing/2014/main" id="{F74A9BDB-CD89-4C99-B4F6-DE7BBF943244}"/>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C37253A5-CC93-4E20-BCFD-A79F4838B301}"/>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88626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3C26-0B5B-4DAE-9FA0-2BE0FDAA903B}"/>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42FF3BB3-7930-45DA-ACA4-ACC48F0BCE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08001665-89EB-46CA-9B11-BFAFEFE2BE97}"/>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5" name="Footer Placeholder 4">
            <a:extLst>
              <a:ext uri="{FF2B5EF4-FFF2-40B4-BE49-F238E27FC236}">
                <a16:creationId xmlns:a16="http://schemas.microsoft.com/office/drawing/2014/main" id="{E8DE1CFF-E8C0-4B85-B094-B64B6BEA75D5}"/>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213BA672-C4E8-470B-BD70-4C0C4BD2BB6F}"/>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35116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82AA7-C676-46F2-9943-BE37F3BDF4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C9E289E4-70D4-4C3E-927E-DDF0645818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D3FB617B-6224-449E-816D-1BFE3963D3FE}"/>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5" name="Footer Placeholder 4">
            <a:extLst>
              <a:ext uri="{FF2B5EF4-FFF2-40B4-BE49-F238E27FC236}">
                <a16:creationId xmlns:a16="http://schemas.microsoft.com/office/drawing/2014/main" id="{6A220F83-79A5-4FD1-9648-E70E783C0BA6}"/>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6D3E84FD-1425-40D5-8109-51686AE30D61}"/>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342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2EF4-9A76-42B7-8111-2794C3CC28AC}"/>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A2C180C2-7506-4314-9A65-F44477CD39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583F3F29-DF38-429A-A903-2DE6971A0ED4}"/>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5" name="Footer Placeholder 4">
            <a:extLst>
              <a:ext uri="{FF2B5EF4-FFF2-40B4-BE49-F238E27FC236}">
                <a16:creationId xmlns:a16="http://schemas.microsoft.com/office/drawing/2014/main" id="{4003F4BC-9577-4DDB-B4B8-C9D82FF292B3}"/>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CEF71A58-75CA-4F0C-987C-2ECDD480940D}"/>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36438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EB33-05F4-401B-BB0A-782B033136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DABE8CC0-6892-4805-8707-BDC53627E9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8DFE92-2F77-455D-A627-016EDAA707ED}"/>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5" name="Footer Placeholder 4">
            <a:extLst>
              <a:ext uri="{FF2B5EF4-FFF2-40B4-BE49-F238E27FC236}">
                <a16:creationId xmlns:a16="http://schemas.microsoft.com/office/drawing/2014/main" id="{84EC98D7-65C5-4942-B077-0B284A3FEB4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D984E1C2-E211-4FE9-82AA-BE10C62246FC}"/>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71056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7773-FCC8-428A-8331-5AAC3757ECEA}"/>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94C382E1-EE59-4FD5-AEC0-7D18CEB0EB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EA6E4F00-067F-4091-A179-0F5E4E2CF9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C2458274-AB47-4C25-B1FC-02D77B3930DF}"/>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6" name="Footer Placeholder 5">
            <a:extLst>
              <a:ext uri="{FF2B5EF4-FFF2-40B4-BE49-F238E27FC236}">
                <a16:creationId xmlns:a16="http://schemas.microsoft.com/office/drawing/2014/main" id="{115E68F0-B8D3-4FDB-8137-9A2080622EE0}"/>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B234138A-6DCC-4FA1-9CA6-F9A28C281319}"/>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328369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D41D-C325-4603-876A-41DBD372DDE6}"/>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id="{EF177E2B-C08B-426A-88E6-CA087F135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FDCBED-A684-4205-A17E-33BEEA2617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121CCA03-2B4F-4A3F-AF3E-6224928C5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FA73AF-B471-4610-92F3-C956E2CB16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29EDB63B-3139-4D11-8D8C-EEA77E4155CB}"/>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8" name="Footer Placeholder 7">
            <a:extLst>
              <a:ext uri="{FF2B5EF4-FFF2-40B4-BE49-F238E27FC236}">
                <a16:creationId xmlns:a16="http://schemas.microsoft.com/office/drawing/2014/main" id="{6228781D-E173-4A5D-9B95-802605CE9FBA}"/>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42E0F603-E9AE-42B8-9FED-7F390BDA7FE6}"/>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36911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2D82-4237-4444-901E-E416C0887B4B}"/>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id="{0E2E6E04-3867-474E-AC97-3FA65C3D549C}"/>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4" name="Footer Placeholder 3">
            <a:extLst>
              <a:ext uri="{FF2B5EF4-FFF2-40B4-BE49-F238E27FC236}">
                <a16:creationId xmlns:a16="http://schemas.microsoft.com/office/drawing/2014/main" id="{03F80C86-13A7-400C-B8A3-1F95EB5F9869}"/>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230535DD-2B5A-4654-9CC6-6544A54B8807}"/>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367499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8E75B-C52A-4861-B0E1-E2369055248F}"/>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3" name="Footer Placeholder 2">
            <a:extLst>
              <a:ext uri="{FF2B5EF4-FFF2-40B4-BE49-F238E27FC236}">
                <a16:creationId xmlns:a16="http://schemas.microsoft.com/office/drawing/2014/main" id="{BE4DB35C-A8A5-4E3D-AA8F-64ADBF56A644}"/>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549DDCDD-6743-47C9-A679-D15C38F51D39}"/>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71653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49C1-11FF-4111-A8F1-FAD71C7A2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503C2BAD-D582-4E62-BC5F-2F1BFCDB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56B359EC-459E-4C7D-A14C-1EF2AE240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AB9D71-AEEE-4BBF-A0F3-531EC6B0FF89}"/>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6" name="Footer Placeholder 5">
            <a:extLst>
              <a:ext uri="{FF2B5EF4-FFF2-40B4-BE49-F238E27FC236}">
                <a16:creationId xmlns:a16="http://schemas.microsoft.com/office/drawing/2014/main" id="{3BACA289-EC05-4EBA-B93B-370992938B8A}"/>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585A2CCE-4640-4E2D-A47B-8E94182288A3}"/>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93577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61EE-48E7-4C0E-9FC1-6B8321C43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id="{064B7F61-8F6E-41B8-860C-6224F8F33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id="{FBDF8B71-32A0-46AF-9AC8-668A23810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4A6852-659C-4F23-B6A4-AB476CBFDD88}"/>
              </a:ext>
            </a:extLst>
          </p:cNvPr>
          <p:cNvSpPr>
            <a:spLocks noGrp="1"/>
          </p:cNvSpPr>
          <p:nvPr>
            <p:ph type="dt" sz="half" idx="10"/>
          </p:nvPr>
        </p:nvSpPr>
        <p:spPr/>
        <p:txBody>
          <a:bodyPr/>
          <a:lstStyle/>
          <a:p>
            <a:fld id="{CD1CC7BC-C353-445C-8C58-8FBB084B86CF}" type="datetimeFigureOut">
              <a:rPr lang="ru-RU" smtClean="0"/>
              <a:t>20.06.2019</a:t>
            </a:fld>
            <a:endParaRPr lang="ru-RU"/>
          </a:p>
        </p:txBody>
      </p:sp>
      <p:sp>
        <p:nvSpPr>
          <p:cNvPr id="6" name="Footer Placeholder 5">
            <a:extLst>
              <a:ext uri="{FF2B5EF4-FFF2-40B4-BE49-F238E27FC236}">
                <a16:creationId xmlns:a16="http://schemas.microsoft.com/office/drawing/2014/main" id="{65E1A2E8-AB7E-4AD1-AA3D-92AC7D4C4FDF}"/>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96CF050A-A3D0-40B8-B020-87A5C37B4EB8}"/>
              </a:ext>
            </a:extLst>
          </p:cNvPr>
          <p:cNvSpPr>
            <a:spLocks noGrp="1"/>
          </p:cNvSpPr>
          <p:nvPr>
            <p:ph type="sldNum" sz="quarter" idx="12"/>
          </p:nvPr>
        </p:nvSpPr>
        <p:spPr/>
        <p:txBody>
          <a:bodyPr/>
          <a:lstStyle/>
          <a:p>
            <a:fld id="{BE1D83D8-ECF0-4C18-84B5-BB06871936C2}" type="slidenum">
              <a:rPr lang="ru-RU" smtClean="0"/>
              <a:t>‹#›</a:t>
            </a:fld>
            <a:endParaRPr lang="ru-RU"/>
          </a:p>
        </p:txBody>
      </p:sp>
    </p:spTree>
    <p:extLst>
      <p:ext uri="{BB962C8B-B14F-4D97-AF65-F5344CB8AC3E}">
        <p14:creationId xmlns:p14="http://schemas.microsoft.com/office/powerpoint/2010/main" val="161638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40164-4FAD-4236-A55A-1C11DC823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56860876-9D50-4D99-A092-8E4CBEDCC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561A8293-8B53-4147-959B-D569B9F9D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CC7BC-C353-445C-8C58-8FBB084B86CF}" type="datetimeFigureOut">
              <a:rPr lang="ru-RU" smtClean="0"/>
              <a:t>20.06.2019</a:t>
            </a:fld>
            <a:endParaRPr lang="ru-RU"/>
          </a:p>
        </p:txBody>
      </p:sp>
      <p:sp>
        <p:nvSpPr>
          <p:cNvPr id="5" name="Footer Placeholder 4">
            <a:extLst>
              <a:ext uri="{FF2B5EF4-FFF2-40B4-BE49-F238E27FC236}">
                <a16:creationId xmlns:a16="http://schemas.microsoft.com/office/drawing/2014/main" id="{CE075AB4-230A-48CF-B15D-C5082C927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A331F967-27F7-4113-A34E-2F9744AEE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D83D8-ECF0-4C18-84B5-BB06871936C2}" type="slidenum">
              <a:rPr lang="ru-RU" smtClean="0"/>
              <a:t>‹#›</a:t>
            </a:fld>
            <a:endParaRPr lang="ru-RU"/>
          </a:p>
        </p:txBody>
      </p:sp>
    </p:spTree>
    <p:extLst>
      <p:ext uri="{BB962C8B-B14F-4D97-AF65-F5344CB8AC3E}">
        <p14:creationId xmlns:p14="http://schemas.microsoft.com/office/powerpoint/2010/main" val="156583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77">
            <a:extLst>
              <a:ext uri="{FF2B5EF4-FFF2-40B4-BE49-F238E27FC236}">
                <a16:creationId xmlns:a16="http://schemas.microsoft.com/office/drawing/2014/main" id="{9467E112-9E2F-4DD8-AE22-51BD839EA9EC}"/>
              </a:ext>
            </a:extLst>
          </p:cNvPr>
          <p:cNvSpPr txBox="1">
            <a:spLocks/>
          </p:cNvSpPr>
          <p:nvPr/>
        </p:nvSpPr>
        <p:spPr>
          <a:xfrm>
            <a:off x="2950767" y="2417229"/>
            <a:ext cx="6906638" cy="1410365"/>
          </a:xfrm>
          <a:prstGeom prst="rect">
            <a:avLst/>
          </a:prstGeom>
          <a:noFill/>
          <a:ln>
            <a:noFill/>
          </a:ln>
        </p:spPr>
        <p:txBody>
          <a:bodyPr lIns="0" tIns="0" rIns="0" bIns="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ct val="25000"/>
              <a:buFont typeface="Calibri"/>
              <a:buNone/>
            </a:pPr>
            <a:r>
              <a:rPr lang="ru-RU"/>
              <a:t>Рекомендации по внешнему виду для сотрудников ресепшн</a:t>
            </a:r>
            <a:endParaRPr lang="en-GB" b="1" dirty="0">
              <a:sym typeface="Calibri"/>
            </a:endParaRPr>
          </a:p>
        </p:txBody>
      </p:sp>
    </p:spTree>
    <p:extLst>
      <p:ext uri="{BB962C8B-B14F-4D97-AF65-F5344CB8AC3E}">
        <p14:creationId xmlns:p14="http://schemas.microsoft.com/office/powerpoint/2010/main" val="49025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03C4C4-F43E-4719-B89F-CAF303177212}"/>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ea typeface="Calibri"/>
                <a:cs typeface="Calibri"/>
              </a:rPr>
              <a:t>Принты</a:t>
            </a:r>
            <a:endParaRPr lang="en-US" sz="2800" dirty="0">
              <a:solidFill>
                <a:srgbClr val="384F66"/>
              </a:solidFill>
              <a:ea typeface="Calibri"/>
              <a:cs typeface="Calibri"/>
            </a:endParaRPr>
          </a:p>
        </p:txBody>
      </p:sp>
      <p:sp>
        <p:nvSpPr>
          <p:cNvPr id="3" name="Rectangle 2">
            <a:extLst>
              <a:ext uri="{FF2B5EF4-FFF2-40B4-BE49-F238E27FC236}">
                <a16:creationId xmlns:a16="http://schemas.microsoft.com/office/drawing/2014/main" id="{A0E76DCB-2D62-4CF5-BD11-2D72357DBF9D}"/>
              </a:ext>
            </a:extLst>
          </p:cNvPr>
          <p:cNvSpPr/>
          <p:nvPr/>
        </p:nvSpPr>
        <p:spPr>
          <a:xfrm>
            <a:off x="599207" y="672144"/>
            <a:ext cx="11101381" cy="4154984"/>
          </a:xfrm>
          <a:prstGeom prst="rect">
            <a:avLst/>
          </a:prstGeom>
        </p:spPr>
        <p:txBody>
          <a:bodyPr wrap="square">
            <a:spAutoFit/>
          </a:bodyPr>
          <a:lstStyle/>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В офисе уместны геометрические </a:t>
            </a:r>
            <a:r>
              <a:rPr lang="ru-RU" sz="2400" dirty="0" err="1">
                <a:solidFill>
                  <a:schemeClr val="tx2"/>
                </a:solidFill>
                <a:latin typeface="+mn-lt"/>
                <a:ea typeface="Times New Roman" panose="02020603050405020304" pitchFamily="18" charset="0"/>
              </a:rPr>
              <a:t>принты</a:t>
            </a:r>
            <a:r>
              <a:rPr lang="ru-RU" sz="2400" dirty="0">
                <a:solidFill>
                  <a:schemeClr val="tx2"/>
                </a:solidFill>
                <a:latin typeface="+mn-lt"/>
                <a:ea typeface="Times New Roman" panose="02020603050405020304" pitchFamily="18" charset="0"/>
              </a:rPr>
              <a:t>: полоска, клетка, ромб, «гусиная лапка». В одном комплекте одежды желательно использовать не более одного вида </a:t>
            </a:r>
            <a:r>
              <a:rPr lang="ru-RU" sz="2400" dirty="0" err="1">
                <a:solidFill>
                  <a:schemeClr val="tx2"/>
                </a:solidFill>
                <a:latin typeface="+mn-lt"/>
                <a:ea typeface="Times New Roman" panose="02020603050405020304" pitchFamily="18" charset="0"/>
              </a:rPr>
              <a:t>принта</a:t>
            </a:r>
            <a:r>
              <a:rPr lang="ru-RU" sz="2400" dirty="0">
                <a:solidFill>
                  <a:schemeClr val="tx2"/>
                </a:solidFill>
                <a:latin typeface="+mn-lt"/>
                <a:ea typeface="Times New Roman" panose="02020603050405020304" pitchFamily="18" charset="0"/>
              </a:rPr>
              <a:t> (остальные части комплекта должны быть однотонными).</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Присутствие </a:t>
            </a:r>
            <a:r>
              <a:rPr lang="ru-RU" sz="2400" dirty="0" err="1">
                <a:solidFill>
                  <a:schemeClr val="tx2"/>
                </a:solidFill>
                <a:latin typeface="+mn-lt"/>
                <a:ea typeface="Times New Roman" panose="02020603050405020304" pitchFamily="18" charset="0"/>
              </a:rPr>
              <a:t>флоральных</a:t>
            </a:r>
            <a:r>
              <a:rPr lang="ru-RU" sz="2400" dirty="0">
                <a:solidFill>
                  <a:schemeClr val="tx2"/>
                </a:solidFill>
                <a:latin typeface="+mn-lt"/>
                <a:ea typeface="Times New Roman" panose="02020603050405020304" pitchFamily="18" charset="0"/>
              </a:rPr>
              <a:t> (цветочных) </a:t>
            </a:r>
            <a:r>
              <a:rPr lang="ru-RU" sz="2400" dirty="0" err="1">
                <a:solidFill>
                  <a:schemeClr val="tx2"/>
                </a:solidFill>
                <a:latin typeface="+mn-lt"/>
                <a:ea typeface="Times New Roman" panose="02020603050405020304" pitchFamily="18" charset="0"/>
              </a:rPr>
              <a:t>принтов</a:t>
            </a:r>
            <a:r>
              <a:rPr lang="ru-RU" sz="2400" dirty="0">
                <a:solidFill>
                  <a:schemeClr val="tx2"/>
                </a:solidFill>
                <a:latin typeface="+mn-lt"/>
                <a:ea typeface="Times New Roman" panose="02020603050405020304" pitchFamily="18" charset="0"/>
              </a:rPr>
              <a:t> не рекомендуется.</a:t>
            </a:r>
          </a:p>
          <a:p>
            <a:pPr marL="342900" indent="-342900">
              <a:buFontTx/>
              <a:buChar char="-"/>
            </a:pPr>
            <a:endParaRPr lang="ru-RU" sz="1800" dirty="0">
              <a:solidFill>
                <a:schemeClr val="tx2"/>
              </a:solidFill>
              <a:latin typeface="+mn-lt"/>
              <a:ea typeface="Times New Roman" panose="02020603050405020304" pitchFamily="18" charset="0"/>
            </a:endParaRPr>
          </a:p>
        </p:txBody>
      </p:sp>
      <p:pic>
        <p:nvPicPr>
          <p:cNvPr id="4" name="Picture 6" descr="http://cs413529.vk.me/v413529365/5a69/HOMAtKFBGrM.jpg">
            <a:extLst>
              <a:ext uri="{FF2B5EF4-FFF2-40B4-BE49-F238E27FC236}">
                <a16:creationId xmlns:a16="http://schemas.microsoft.com/office/drawing/2014/main" id="{23A7F4F6-2D42-4ACA-B381-124A8F334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200" y="4698674"/>
            <a:ext cx="2028909" cy="202891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31D0981C-349A-46D3-B857-EBDABEC419CE}"/>
              </a:ext>
            </a:extLst>
          </p:cNvPr>
          <p:cNvCxnSpPr/>
          <p:nvPr/>
        </p:nvCxnSpPr>
        <p:spPr>
          <a:xfrm flipV="1">
            <a:off x="5333733" y="4698674"/>
            <a:ext cx="1993376" cy="202891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Lst>
        </p:spPr>
      </p:cxnSp>
      <p:pic>
        <p:nvPicPr>
          <p:cNvPr id="6" name="Picture 2" descr="http://www.tereshkina.ru/admin/pictures/24704b.jpg">
            <a:extLst>
              <a:ext uri="{FF2B5EF4-FFF2-40B4-BE49-F238E27FC236}">
                <a16:creationId xmlns:a16="http://schemas.microsoft.com/office/drawing/2014/main" id="{05B057A5-ED7E-4B90-8C91-858EB3962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547" y="2040296"/>
            <a:ext cx="1836000" cy="183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s418717.vk.me/v418717834/7f74/7FQXhFg49XY.jpg">
            <a:extLst>
              <a:ext uri="{FF2B5EF4-FFF2-40B4-BE49-F238E27FC236}">
                <a16:creationId xmlns:a16="http://schemas.microsoft.com/office/drawing/2014/main" id="{0C2DA203-C6FB-487D-911A-CE41C89E3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995" y="2024280"/>
            <a:ext cx="1836000" cy="183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novyeoboi.ru/upload/iblock/34b/34b306dc6d7a4b4c01096e7330c21adc.jpg">
            <a:extLst>
              <a:ext uri="{FF2B5EF4-FFF2-40B4-BE49-F238E27FC236}">
                <a16:creationId xmlns:a16="http://schemas.microsoft.com/office/drawing/2014/main" id="{A17E387A-A411-434A-AFE2-3E43F4A36B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993971" y="2040500"/>
            <a:ext cx="1930272" cy="1836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D0AD627C-E27F-41AC-A3AF-1CE69FE07079}"/>
              </a:ext>
            </a:extLst>
          </p:cNvPr>
          <p:cNvCxnSpPr/>
          <p:nvPr/>
        </p:nvCxnSpPr>
        <p:spPr>
          <a:xfrm flipH="1" flipV="1">
            <a:off x="5298200" y="4681828"/>
            <a:ext cx="2028910" cy="202891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7122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25D968-DD54-4F57-8F93-FD4999D461B7}"/>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Аксессуары и украшения</a:t>
            </a:r>
            <a:endParaRPr lang="en-US" sz="2800" dirty="0">
              <a:solidFill>
                <a:srgbClr val="384F66"/>
              </a:solidFill>
              <a:latin typeface="+mn-lt"/>
              <a:ea typeface="Calibri"/>
              <a:cs typeface="Calibri"/>
            </a:endParaRPr>
          </a:p>
        </p:txBody>
      </p:sp>
      <p:sp>
        <p:nvSpPr>
          <p:cNvPr id="3" name="Rectangle 2">
            <a:extLst>
              <a:ext uri="{FF2B5EF4-FFF2-40B4-BE49-F238E27FC236}">
                <a16:creationId xmlns:a16="http://schemas.microsoft.com/office/drawing/2014/main" id="{F5DEB2A2-48B7-43B8-ABA4-9253A8DB6A7C}"/>
              </a:ext>
            </a:extLst>
          </p:cNvPr>
          <p:cNvSpPr/>
          <p:nvPr/>
        </p:nvSpPr>
        <p:spPr>
          <a:xfrm>
            <a:off x="635211" y="1261939"/>
            <a:ext cx="11225356" cy="5585825"/>
          </a:xfrm>
          <a:prstGeom prst="rect">
            <a:avLst/>
          </a:prstGeom>
        </p:spPr>
        <p:txBody>
          <a:bodyPr wrap="square">
            <a:spAutoFit/>
          </a:bodyPr>
          <a:lstStyle/>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В аксессуарах отдавать предпочтение не количеству, а качеству. Предпочтительны украшения из благородных металлов. Бижутерию тоже можно использовать, но обязательно очень высокого качества.</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Выбранные украшения не должны быть броскими, а наоборот – скромными и стильными, некрупными, близкими к классическому стилю. </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Неуместны объемные, тяжелые, звенящие, броские украшения и аксессуары: крупные, чрезмерно декорированные пояса, яркие платки, украшенные ободки для волос, украшения в этническом стиле, в стилистике различных субкультур. </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Общее количество украшений не должно превышать 3 предмета (например, пара серег, кольцо, кулон).</a:t>
            </a:r>
          </a:p>
          <a:p>
            <a:pPr>
              <a:lnSpc>
                <a:spcPct val="107000"/>
              </a:lnSpc>
              <a:spcAft>
                <a:spcPts val="800"/>
              </a:spcAft>
            </a:pPr>
            <a:endParaRPr lang="ru-RU" b="1" dirty="0">
              <a:solidFill>
                <a:schemeClr val="tx2"/>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390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36F6C-308E-46FA-A221-B93446891185}"/>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Прическа и макияж</a:t>
            </a:r>
            <a:endParaRPr lang="en-US" sz="2800" dirty="0">
              <a:solidFill>
                <a:srgbClr val="384F66"/>
              </a:solidFill>
              <a:latin typeface="+mn-lt"/>
              <a:ea typeface="Calibri"/>
              <a:cs typeface="Calibri"/>
            </a:endParaRPr>
          </a:p>
        </p:txBody>
      </p:sp>
      <p:sp>
        <p:nvSpPr>
          <p:cNvPr id="3" name="Rectangle 2">
            <a:extLst>
              <a:ext uri="{FF2B5EF4-FFF2-40B4-BE49-F238E27FC236}">
                <a16:creationId xmlns:a16="http://schemas.microsoft.com/office/drawing/2014/main" id="{2A129652-1101-4AD8-8153-31B35D9B0DD7}"/>
              </a:ext>
            </a:extLst>
          </p:cNvPr>
          <p:cNvSpPr/>
          <p:nvPr/>
        </p:nvSpPr>
        <p:spPr>
          <a:xfrm>
            <a:off x="635211" y="1081919"/>
            <a:ext cx="10710451" cy="3637984"/>
          </a:xfrm>
          <a:prstGeom prst="rect">
            <a:avLst/>
          </a:prstGeom>
        </p:spPr>
        <p:txBody>
          <a:bodyPr wrap="square">
            <a:spAutoFit/>
          </a:bodyPr>
          <a:lstStyle/>
          <a:p>
            <a:pPr marL="342900" lvl="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Макияж должен быть аккуратным и неброским. Чрезмерное количество макияжа недопустимо, как и его полное отсутствие.</a:t>
            </a:r>
          </a:p>
          <a:p>
            <a:pPr marL="342900" lvl="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lvl="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В маникюре и прическе, как и в макияже, следует избегать всего чересчур яркого, чрезмерно креативного, искусственного.</a:t>
            </a:r>
          </a:p>
          <a:p>
            <a:pPr marL="342900" lvl="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lvl="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Сдержанный дневной визаж, ухоженная опрятная прическа с классическим маникюром идеально поддержат образ. </a:t>
            </a:r>
          </a:p>
          <a:p>
            <a:pPr>
              <a:lnSpc>
                <a:spcPct val="107000"/>
              </a:lnSpc>
              <a:spcAft>
                <a:spcPts val="800"/>
              </a:spcAft>
            </a:pPr>
            <a:endParaRPr lang="ru-RU" b="1" dirty="0">
              <a:solidFill>
                <a:schemeClr val="tx2"/>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461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38E51C-BDFB-4043-A11B-FD3DA36FD436}"/>
              </a:ext>
            </a:extLst>
          </p:cNvPr>
          <p:cNvSpPr txBox="1">
            <a:spLocks/>
          </p:cNvSpPr>
          <p:nvPr/>
        </p:nvSpPr>
        <p:spPr>
          <a:xfrm>
            <a:off x="239333" y="181819"/>
            <a:ext cx="11712699"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Какая одежда и обувь неуместны на рабочем месте</a:t>
            </a:r>
            <a:endParaRPr lang="en-US" sz="2800" dirty="0">
              <a:solidFill>
                <a:srgbClr val="384F66"/>
              </a:solidFill>
              <a:latin typeface="+mn-lt"/>
              <a:ea typeface="Calibri"/>
              <a:cs typeface="Calibri"/>
            </a:endParaRPr>
          </a:p>
        </p:txBody>
      </p:sp>
      <p:sp>
        <p:nvSpPr>
          <p:cNvPr id="3" name="Rectangle 2">
            <a:extLst>
              <a:ext uri="{FF2B5EF4-FFF2-40B4-BE49-F238E27FC236}">
                <a16:creationId xmlns:a16="http://schemas.microsoft.com/office/drawing/2014/main" id="{CD215937-E1B2-40D8-A054-ED760E1C2B14}"/>
              </a:ext>
            </a:extLst>
          </p:cNvPr>
          <p:cNvSpPr/>
          <p:nvPr/>
        </p:nvSpPr>
        <p:spPr>
          <a:xfrm>
            <a:off x="485770" y="569617"/>
            <a:ext cx="11596739" cy="6032421"/>
          </a:xfrm>
          <a:prstGeom prst="rect">
            <a:avLst/>
          </a:prstGeom>
        </p:spPr>
        <p:txBody>
          <a:bodyPr wrap="square">
            <a:spAutoFit/>
          </a:bodyPr>
          <a:lstStyle/>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Прозрачная одежда</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Брюки с низкой посадкой, </a:t>
            </a:r>
            <a:r>
              <a:rPr lang="ru-RU" sz="2400" dirty="0" err="1">
                <a:solidFill>
                  <a:schemeClr val="tx2"/>
                </a:solidFill>
                <a:latin typeface="+mn-lt"/>
                <a:ea typeface="Times New Roman" panose="02020603050405020304" pitchFamily="18" charset="0"/>
              </a:rPr>
              <a:t>капри</a:t>
            </a:r>
            <a:r>
              <a:rPr lang="ru-RU" sz="2400" dirty="0">
                <a:solidFill>
                  <a:schemeClr val="tx2"/>
                </a:solidFill>
                <a:latin typeface="+mn-lt"/>
                <a:ea typeface="Times New Roman" panose="02020603050405020304" pitchFamily="18" charset="0"/>
              </a:rPr>
              <a:t>, бриджи, шорты</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Одежда и обувь спортивного стиля</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Бретели бюстгальтера не должны быть видны, нижнее белье не должно быть заметно под одеждой</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Слишком открытая одежда – глубокие вырезы очень короткие юбки, платья с открытыми плечами, одежда, открывающая живот, топы и майки на бретелях</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Открытая обувь не строгого стиля: шлепанцы, сланцы, вьетнамки, сабо, сандалии и пр.</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Слишком высокие шпильки, туфли на огромной платформе</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Не приемлемо посещать рабочее место в одном комплекте подряд пару дней.</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Недопустимо обилие украшений (более 3х предметов)</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Не приемлемо использование чрезмерно ярких </a:t>
            </a:r>
            <a:r>
              <a:rPr lang="ru-RU" sz="2400" dirty="0" err="1">
                <a:solidFill>
                  <a:schemeClr val="tx2"/>
                </a:solidFill>
                <a:latin typeface="+mn-lt"/>
                <a:ea typeface="Times New Roman" panose="02020603050405020304" pitchFamily="18" charset="0"/>
              </a:rPr>
              <a:t>принтов</a:t>
            </a:r>
            <a:r>
              <a:rPr lang="ru-RU" sz="2400" dirty="0">
                <a:solidFill>
                  <a:schemeClr val="tx2"/>
                </a:solidFill>
                <a:latin typeface="+mn-lt"/>
                <a:ea typeface="Times New Roman" panose="02020603050405020304" pitchFamily="18" charset="0"/>
              </a:rPr>
              <a:t>, кричащих аксессуаров</a:t>
            </a: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Неопрятный внешний вид, неаккуратная прическа, слишком броский макияж</a:t>
            </a:r>
          </a:p>
        </p:txBody>
      </p:sp>
    </p:spTree>
    <p:extLst>
      <p:ext uri="{BB962C8B-B14F-4D97-AF65-F5344CB8AC3E}">
        <p14:creationId xmlns:p14="http://schemas.microsoft.com/office/powerpoint/2010/main" val="151943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28908-BB6B-417C-B635-62A93AB267A4}"/>
              </a:ext>
            </a:extLst>
          </p:cNvPr>
          <p:cNvGrpSpPr/>
          <p:nvPr/>
        </p:nvGrpSpPr>
        <p:grpSpPr>
          <a:xfrm>
            <a:off x="104755" y="1310929"/>
            <a:ext cx="5587979" cy="1058889"/>
            <a:chOff x="272481" y="1190845"/>
            <a:chExt cx="3801885" cy="720000"/>
          </a:xfrm>
        </p:grpSpPr>
        <p:sp>
          <p:nvSpPr>
            <p:cNvPr id="3" name="Oval 2">
              <a:extLst>
                <a:ext uri="{FF2B5EF4-FFF2-40B4-BE49-F238E27FC236}">
                  <a16:creationId xmlns:a16="http://schemas.microsoft.com/office/drawing/2014/main" id="{7AD0AE41-BC0C-4A82-9E8B-32EEC61C3C54}"/>
                </a:ext>
              </a:extLst>
            </p:cNvPr>
            <p:cNvSpPr/>
            <p:nvPr/>
          </p:nvSpPr>
          <p:spPr>
            <a:xfrm>
              <a:off x="272481" y="1190845"/>
              <a:ext cx="720000" cy="720000"/>
            </a:xfrm>
            <a:prstGeom prst="ellipse">
              <a:avLst/>
            </a:prstGeom>
            <a:solidFill>
              <a:srgbClr val="418FAB"/>
            </a:solidFill>
            <a:ln w="25400" cap="flat" cmpd="sng" algn="ctr">
              <a:noFill/>
              <a:prstDash val="solid"/>
            </a:ln>
            <a:effectLst/>
          </p:spPr>
          <p:txBody>
            <a:bodyPr rtlCol="0" anchor="ctr"/>
            <a:lstStyle/>
            <a:p>
              <a:pPr marL="0" marR="0" lvl="0" indent="0" algn="ctr" defTabSz="1358787"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prstClr val="white"/>
                  </a:solidFill>
                  <a:effectLst/>
                  <a:uLnTx/>
                  <a:uFillTx/>
                  <a:latin typeface="Calibri"/>
                  <a:ea typeface="+mn-ea"/>
                  <a:cs typeface="+mn-cs"/>
                </a:rPr>
                <a:t>03</a:t>
              </a:r>
              <a:endParaRPr kumimoji="0" lang="en-GB" sz="29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33A3E68E-4CBA-43A4-9F96-F4ECA1A4061C}"/>
                </a:ext>
              </a:extLst>
            </p:cNvPr>
            <p:cNvGrpSpPr/>
            <p:nvPr/>
          </p:nvGrpSpPr>
          <p:grpSpPr>
            <a:xfrm>
              <a:off x="1161413" y="1304068"/>
              <a:ext cx="2912953" cy="493554"/>
              <a:chOff x="1161413" y="1276518"/>
              <a:chExt cx="2912953" cy="493554"/>
            </a:xfrm>
          </p:grpSpPr>
          <p:sp>
            <p:nvSpPr>
              <p:cNvPr id="5" name="TextBox 4">
                <a:extLst>
                  <a:ext uri="{FF2B5EF4-FFF2-40B4-BE49-F238E27FC236}">
                    <a16:creationId xmlns:a16="http://schemas.microsoft.com/office/drawing/2014/main" id="{7B6BB444-B4BA-447D-8C33-AE752B152DD8}"/>
                  </a:ext>
                </a:extLst>
              </p:cNvPr>
              <p:cNvSpPr txBox="1"/>
              <p:nvPr/>
            </p:nvSpPr>
            <p:spPr>
              <a:xfrm>
                <a:off x="1161414" y="1427298"/>
                <a:ext cx="2912952" cy="197765"/>
              </a:xfrm>
              <a:prstGeom prst="rect">
                <a:avLst/>
              </a:prstGeom>
              <a:noFill/>
            </p:spPr>
            <p:txBody>
              <a:bodyPr wrap="square" lIns="0" tIns="0" rIns="0" bIns="0" rtlCol="0" anchor="ctr">
                <a:spAutoFit/>
              </a:bodyPr>
              <a:lstStyle/>
              <a:p>
                <a:pPr marL="0" marR="0" lvl="0" indent="0" defTabSz="1358787" eaLnBrk="1" fontAlgn="auto" latinLnBrk="0" hangingPunct="1">
                  <a:lnSpc>
                    <a:spcPct val="90000"/>
                  </a:lnSpc>
                  <a:spcBef>
                    <a:spcPts val="0"/>
                  </a:spcBef>
                  <a:spcAft>
                    <a:spcPts val="0"/>
                  </a:spcAft>
                  <a:buClrTx/>
                  <a:buSzTx/>
                  <a:buFontTx/>
                  <a:buNone/>
                  <a:tabLst/>
                  <a:defRPr/>
                </a:pPr>
                <a:r>
                  <a:rPr kumimoji="0" lang="ru-RU" sz="2100" b="0" i="0" u="none" strike="noStrike" kern="1200" cap="none" spc="0" normalizeH="0" baseline="0" noProof="0" dirty="0">
                    <a:ln>
                      <a:noFill/>
                    </a:ln>
                    <a:solidFill>
                      <a:srgbClr val="222223"/>
                    </a:solidFill>
                    <a:effectLst/>
                    <a:uLnTx/>
                    <a:uFillTx/>
                    <a:latin typeface="Calibri" panose="020F0502020204030204" pitchFamily="34" charset="0"/>
                    <a:ea typeface="+mn-ea"/>
                    <a:cs typeface="Calibri" panose="020F0502020204030204" pitchFamily="34" charset="0"/>
                  </a:rPr>
                  <a:t>Фасоны</a:t>
                </a:r>
              </a:p>
            </p:txBody>
          </p:sp>
          <p:cxnSp>
            <p:nvCxnSpPr>
              <p:cNvPr id="6" name="Straight Connector 5">
                <a:extLst>
                  <a:ext uri="{FF2B5EF4-FFF2-40B4-BE49-F238E27FC236}">
                    <a16:creationId xmlns:a16="http://schemas.microsoft.com/office/drawing/2014/main" id="{EBD404A0-3C4C-4FF7-8A1E-304DE921B0C8}"/>
                  </a:ext>
                </a:extLst>
              </p:cNvPr>
              <p:cNvCxnSpPr/>
              <p:nvPr/>
            </p:nvCxnSpPr>
            <p:spPr>
              <a:xfrm>
                <a:off x="1161413" y="1276518"/>
                <a:ext cx="2912952" cy="0"/>
              </a:xfrm>
              <a:prstGeom prst="line">
                <a:avLst/>
              </a:prstGeom>
              <a:noFill/>
              <a:ln w="9525" cap="flat" cmpd="sng" algn="ctr">
                <a:solidFill>
                  <a:srgbClr val="888B8D"/>
                </a:solidFill>
                <a:prstDash val="solid"/>
              </a:ln>
              <a:effectLst/>
            </p:spPr>
          </p:cxnSp>
          <p:cxnSp>
            <p:nvCxnSpPr>
              <p:cNvPr id="7" name="Straight Connector 6">
                <a:extLst>
                  <a:ext uri="{FF2B5EF4-FFF2-40B4-BE49-F238E27FC236}">
                    <a16:creationId xmlns:a16="http://schemas.microsoft.com/office/drawing/2014/main" id="{EEF68FED-7E79-4717-9F47-5AB78C3231AC}"/>
                  </a:ext>
                </a:extLst>
              </p:cNvPr>
              <p:cNvCxnSpPr/>
              <p:nvPr/>
            </p:nvCxnSpPr>
            <p:spPr>
              <a:xfrm>
                <a:off x="1161413" y="1770072"/>
                <a:ext cx="2912952" cy="0"/>
              </a:xfrm>
              <a:prstGeom prst="line">
                <a:avLst/>
              </a:prstGeom>
              <a:noFill/>
              <a:ln w="9525" cap="flat" cmpd="sng" algn="ctr">
                <a:solidFill>
                  <a:srgbClr val="888B8D"/>
                </a:solidFill>
                <a:prstDash val="solid"/>
              </a:ln>
              <a:effectLst/>
            </p:spPr>
          </p:cxnSp>
        </p:grpSp>
      </p:grpSp>
      <p:grpSp>
        <p:nvGrpSpPr>
          <p:cNvPr id="8" name="Group 7">
            <a:extLst>
              <a:ext uri="{FF2B5EF4-FFF2-40B4-BE49-F238E27FC236}">
                <a16:creationId xmlns:a16="http://schemas.microsoft.com/office/drawing/2014/main" id="{67A16060-B957-4FDF-B88D-BCC0ACBC0175}"/>
              </a:ext>
            </a:extLst>
          </p:cNvPr>
          <p:cNvGrpSpPr/>
          <p:nvPr/>
        </p:nvGrpSpPr>
        <p:grpSpPr>
          <a:xfrm>
            <a:off x="104755" y="2574707"/>
            <a:ext cx="5587979" cy="1058889"/>
            <a:chOff x="272481" y="1190845"/>
            <a:chExt cx="3801885" cy="720000"/>
          </a:xfrm>
        </p:grpSpPr>
        <p:sp>
          <p:nvSpPr>
            <p:cNvPr id="9" name="Oval 8">
              <a:extLst>
                <a:ext uri="{FF2B5EF4-FFF2-40B4-BE49-F238E27FC236}">
                  <a16:creationId xmlns:a16="http://schemas.microsoft.com/office/drawing/2014/main" id="{40898BEE-FBF3-4736-9987-D6F923FE48F7}"/>
                </a:ext>
              </a:extLst>
            </p:cNvPr>
            <p:cNvSpPr/>
            <p:nvPr/>
          </p:nvSpPr>
          <p:spPr>
            <a:xfrm>
              <a:off x="272481" y="1190845"/>
              <a:ext cx="720000" cy="720000"/>
            </a:xfrm>
            <a:prstGeom prst="ellipse">
              <a:avLst/>
            </a:prstGeom>
            <a:solidFill>
              <a:schemeClr val="bg1">
                <a:lumMod val="65000"/>
              </a:schemeClr>
            </a:solidFill>
            <a:ln w="25400" cap="flat" cmpd="sng" algn="ctr">
              <a:noFill/>
              <a:prstDash val="solid"/>
            </a:ln>
            <a:effectLst/>
          </p:spPr>
          <p:txBody>
            <a:bodyPr rtlCol="0" anchor="ctr"/>
            <a:lstStyle/>
            <a:p>
              <a:pPr marL="0" marR="0" lvl="0" indent="0" algn="ctr" defTabSz="1358787" eaLnBrk="1" fontAlgn="auto" latinLnBrk="0" hangingPunct="1">
                <a:lnSpc>
                  <a:spcPct val="100000"/>
                </a:lnSpc>
                <a:spcBef>
                  <a:spcPts val="0"/>
                </a:spcBef>
                <a:spcAft>
                  <a:spcPts val="0"/>
                </a:spcAft>
                <a:buClrTx/>
                <a:buSzTx/>
                <a:buFontTx/>
                <a:buNone/>
                <a:tabLst/>
                <a:defRPr/>
              </a:pPr>
              <a:r>
                <a:rPr kumimoji="0" lang="ru-RU" sz="3500" b="1" i="0" u="none" strike="noStrike" kern="1200" cap="none" spc="0" normalizeH="0" baseline="0" noProof="0" dirty="0">
                  <a:ln>
                    <a:noFill/>
                  </a:ln>
                  <a:solidFill>
                    <a:prstClr val="white"/>
                  </a:solidFill>
                  <a:effectLst/>
                  <a:uLnTx/>
                  <a:uFillTx/>
                  <a:latin typeface="Calibri"/>
                  <a:ea typeface="+mn-ea"/>
                  <a:cs typeface="+mn-cs"/>
                </a:rPr>
                <a:t>0</a:t>
              </a:r>
              <a:r>
                <a:rPr kumimoji="0" lang="en-US" sz="3500" b="1" i="0" u="none" strike="noStrike" kern="1200" cap="none" spc="0" normalizeH="0" baseline="0" noProof="0" dirty="0">
                  <a:ln>
                    <a:noFill/>
                  </a:ln>
                  <a:solidFill>
                    <a:prstClr val="white"/>
                  </a:solidFill>
                  <a:effectLst/>
                  <a:uLnTx/>
                  <a:uFillTx/>
                  <a:latin typeface="Calibri"/>
                  <a:ea typeface="+mn-ea"/>
                  <a:cs typeface="+mn-cs"/>
                </a:rPr>
                <a:t>4</a:t>
              </a:r>
              <a:endParaRPr kumimoji="0" lang="en-GB" sz="29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ADE91C94-80EA-44F0-91AA-4C01589727F1}"/>
                </a:ext>
              </a:extLst>
            </p:cNvPr>
            <p:cNvGrpSpPr/>
            <p:nvPr/>
          </p:nvGrpSpPr>
          <p:grpSpPr>
            <a:xfrm>
              <a:off x="1161413" y="1304068"/>
              <a:ext cx="2912953" cy="493554"/>
              <a:chOff x="1161413" y="1276518"/>
              <a:chExt cx="2912953" cy="493554"/>
            </a:xfrm>
          </p:grpSpPr>
          <p:sp>
            <p:nvSpPr>
              <p:cNvPr id="11" name="TextBox 10">
                <a:extLst>
                  <a:ext uri="{FF2B5EF4-FFF2-40B4-BE49-F238E27FC236}">
                    <a16:creationId xmlns:a16="http://schemas.microsoft.com/office/drawing/2014/main" id="{7F7D9719-4E2C-4BC8-AF62-EEC942B068E2}"/>
                  </a:ext>
                </a:extLst>
              </p:cNvPr>
              <p:cNvSpPr txBox="1"/>
              <p:nvPr/>
            </p:nvSpPr>
            <p:spPr>
              <a:xfrm>
                <a:off x="1161414" y="1427298"/>
                <a:ext cx="2912952" cy="197765"/>
              </a:xfrm>
              <a:prstGeom prst="rect">
                <a:avLst/>
              </a:prstGeom>
              <a:noFill/>
            </p:spPr>
            <p:txBody>
              <a:bodyPr wrap="square" lIns="0" tIns="0" rIns="0" bIns="0" rtlCol="0" anchor="ctr">
                <a:spAutoFit/>
              </a:bodyPr>
              <a:lstStyle/>
              <a:p>
                <a:pPr marL="0" marR="0" lvl="0" indent="0" defTabSz="1358787" eaLnBrk="1" fontAlgn="auto" latinLnBrk="0" hangingPunct="1">
                  <a:lnSpc>
                    <a:spcPct val="90000"/>
                  </a:lnSpc>
                  <a:spcBef>
                    <a:spcPts val="0"/>
                  </a:spcBef>
                  <a:spcAft>
                    <a:spcPts val="0"/>
                  </a:spcAft>
                  <a:buClrTx/>
                  <a:buSzTx/>
                  <a:buFontTx/>
                  <a:buNone/>
                  <a:tabLst/>
                  <a:defRPr/>
                </a:pPr>
                <a:r>
                  <a:rPr kumimoji="0" lang="ru-RU" sz="2100" b="0" i="0" u="none" strike="noStrike" kern="1200" cap="none" spc="0" normalizeH="0" baseline="0" noProof="0" dirty="0">
                    <a:ln>
                      <a:noFill/>
                    </a:ln>
                    <a:solidFill>
                      <a:srgbClr val="222223"/>
                    </a:solidFill>
                    <a:effectLst/>
                    <a:uLnTx/>
                    <a:uFillTx/>
                    <a:latin typeface="Calibri" panose="020F0502020204030204" pitchFamily="34" charset="0"/>
                    <a:ea typeface="+mn-ea"/>
                    <a:cs typeface="Calibri" panose="020F0502020204030204" pitchFamily="34" charset="0"/>
                  </a:rPr>
                  <a:t>Предметы одежды</a:t>
                </a:r>
              </a:p>
            </p:txBody>
          </p:sp>
          <p:cxnSp>
            <p:nvCxnSpPr>
              <p:cNvPr id="12" name="Straight Connector 11">
                <a:extLst>
                  <a:ext uri="{FF2B5EF4-FFF2-40B4-BE49-F238E27FC236}">
                    <a16:creationId xmlns:a16="http://schemas.microsoft.com/office/drawing/2014/main" id="{762FC4F7-D05A-4F59-8A60-B0C734D16094}"/>
                  </a:ext>
                </a:extLst>
              </p:cNvPr>
              <p:cNvCxnSpPr/>
              <p:nvPr/>
            </p:nvCxnSpPr>
            <p:spPr>
              <a:xfrm>
                <a:off x="1161413" y="1276518"/>
                <a:ext cx="2912952" cy="0"/>
              </a:xfrm>
              <a:prstGeom prst="line">
                <a:avLst/>
              </a:prstGeom>
              <a:noFill/>
              <a:ln w="9525" cap="flat" cmpd="sng" algn="ctr">
                <a:solidFill>
                  <a:srgbClr val="888B8D"/>
                </a:solidFill>
                <a:prstDash val="solid"/>
              </a:ln>
              <a:effectLst/>
            </p:spPr>
          </p:cxnSp>
          <p:cxnSp>
            <p:nvCxnSpPr>
              <p:cNvPr id="13" name="Straight Connector 12">
                <a:extLst>
                  <a:ext uri="{FF2B5EF4-FFF2-40B4-BE49-F238E27FC236}">
                    <a16:creationId xmlns:a16="http://schemas.microsoft.com/office/drawing/2014/main" id="{AAA19EA9-A1F5-4BC7-8070-04F729AC6D65}"/>
                  </a:ext>
                </a:extLst>
              </p:cNvPr>
              <p:cNvCxnSpPr/>
              <p:nvPr/>
            </p:nvCxnSpPr>
            <p:spPr>
              <a:xfrm>
                <a:off x="1161413" y="1770072"/>
                <a:ext cx="2912952" cy="0"/>
              </a:xfrm>
              <a:prstGeom prst="line">
                <a:avLst/>
              </a:prstGeom>
              <a:noFill/>
              <a:ln w="9525" cap="flat" cmpd="sng" algn="ctr">
                <a:solidFill>
                  <a:srgbClr val="888B8D"/>
                </a:solidFill>
                <a:prstDash val="solid"/>
              </a:ln>
              <a:effectLst/>
            </p:spPr>
          </p:cxnSp>
        </p:grpSp>
      </p:grpSp>
      <p:grpSp>
        <p:nvGrpSpPr>
          <p:cNvPr id="14" name="Group 13">
            <a:extLst>
              <a:ext uri="{FF2B5EF4-FFF2-40B4-BE49-F238E27FC236}">
                <a16:creationId xmlns:a16="http://schemas.microsoft.com/office/drawing/2014/main" id="{E523CC14-3EE5-48EA-BA23-067613949C2B}"/>
              </a:ext>
            </a:extLst>
          </p:cNvPr>
          <p:cNvGrpSpPr/>
          <p:nvPr/>
        </p:nvGrpSpPr>
        <p:grpSpPr>
          <a:xfrm>
            <a:off x="104755" y="5029543"/>
            <a:ext cx="5587979" cy="1058889"/>
            <a:chOff x="272481" y="1190845"/>
            <a:chExt cx="3801885" cy="720000"/>
          </a:xfrm>
        </p:grpSpPr>
        <p:sp>
          <p:nvSpPr>
            <p:cNvPr id="15" name="Oval 14">
              <a:extLst>
                <a:ext uri="{FF2B5EF4-FFF2-40B4-BE49-F238E27FC236}">
                  <a16:creationId xmlns:a16="http://schemas.microsoft.com/office/drawing/2014/main" id="{1194E173-04B4-4A0E-98B9-790B62AF00F6}"/>
                </a:ext>
              </a:extLst>
            </p:cNvPr>
            <p:cNvSpPr/>
            <p:nvPr/>
          </p:nvSpPr>
          <p:spPr>
            <a:xfrm>
              <a:off x="272481" y="1190845"/>
              <a:ext cx="720000" cy="720000"/>
            </a:xfrm>
            <a:prstGeom prst="ellipse">
              <a:avLst/>
            </a:prstGeom>
            <a:solidFill>
              <a:srgbClr val="418FAB"/>
            </a:solidFill>
            <a:ln w="25400" cap="flat" cmpd="sng" algn="ctr">
              <a:noFill/>
              <a:prstDash val="solid"/>
            </a:ln>
            <a:effectLst/>
          </p:spPr>
          <p:txBody>
            <a:bodyPr rtlCol="0" anchor="ctr"/>
            <a:lstStyle/>
            <a:p>
              <a:pPr marL="0" marR="0" lvl="0" indent="0" algn="ctr" defTabSz="1358787" eaLnBrk="1" fontAlgn="auto" latinLnBrk="0" hangingPunct="1">
                <a:lnSpc>
                  <a:spcPct val="100000"/>
                </a:lnSpc>
                <a:spcBef>
                  <a:spcPts val="0"/>
                </a:spcBef>
                <a:spcAft>
                  <a:spcPts val="0"/>
                </a:spcAft>
                <a:buClrTx/>
                <a:buSzTx/>
                <a:buFontTx/>
                <a:buNone/>
                <a:tabLst/>
                <a:defRPr/>
              </a:pPr>
              <a:r>
                <a:rPr kumimoji="0" lang="ru-RU" sz="3500" b="1" i="0" u="none" strike="noStrike" kern="1200" cap="none" spc="0" normalizeH="0" baseline="0" noProof="0" dirty="0">
                  <a:ln>
                    <a:noFill/>
                  </a:ln>
                  <a:solidFill>
                    <a:prstClr val="white"/>
                  </a:solidFill>
                  <a:effectLst/>
                  <a:uLnTx/>
                  <a:uFillTx/>
                  <a:latin typeface="Calibri"/>
                  <a:ea typeface="+mn-ea"/>
                  <a:cs typeface="+mn-cs"/>
                </a:rPr>
                <a:t>12</a:t>
              </a:r>
              <a:endParaRPr kumimoji="0" lang="en-GB" sz="29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17B1A897-B3AF-4DA2-8438-5F2D103A7292}"/>
                </a:ext>
              </a:extLst>
            </p:cNvPr>
            <p:cNvGrpSpPr/>
            <p:nvPr/>
          </p:nvGrpSpPr>
          <p:grpSpPr>
            <a:xfrm>
              <a:off x="1161413" y="1304068"/>
              <a:ext cx="2912953" cy="493554"/>
              <a:chOff x="1161413" y="1276518"/>
              <a:chExt cx="2912953" cy="493554"/>
            </a:xfrm>
          </p:grpSpPr>
          <p:sp>
            <p:nvSpPr>
              <p:cNvPr id="17" name="TextBox 16">
                <a:extLst>
                  <a:ext uri="{FF2B5EF4-FFF2-40B4-BE49-F238E27FC236}">
                    <a16:creationId xmlns:a16="http://schemas.microsoft.com/office/drawing/2014/main" id="{71A162B2-5CB9-4C69-B9A0-DC0D57002A14}"/>
                  </a:ext>
                </a:extLst>
              </p:cNvPr>
              <p:cNvSpPr txBox="1"/>
              <p:nvPr/>
            </p:nvSpPr>
            <p:spPr>
              <a:xfrm>
                <a:off x="1161414" y="1427299"/>
                <a:ext cx="2912952" cy="197765"/>
              </a:xfrm>
              <a:prstGeom prst="rect">
                <a:avLst/>
              </a:prstGeom>
              <a:noFill/>
            </p:spPr>
            <p:txBody>
              <a:bodyPr wrap="square" lIns="0" tIns="0" rIns="0" bIns="0" rtlCol="0" anchor="ctr">
                <a:spAutoFit/>
              </a:bodyPr>
              <a:lstStyle/>
              <a:p>
                <a:pPr marL="0" marR="0" lvl="0" indent="0" defTabSz="1358787" eaLnBrk="1" fontAlgn="auto" latinLnBrk="0" hangingPunct="1">
                  <a:lnSpc>
                    <a:spcPct val="90000"/>
                  </a:lnSpc>
                  <a:spcBef>
                    <a:spcPts val="0"/>
                  </a:spcBef>
                  <a:spcAft>
                    <a:spcPts val="0"/>
                  </a:spcAft>
                  <a:buClrTx/>
                  <a:buSzTx/>
                  <a:buFontTx/>
                  <a:buNone/>
                  <a:tabLst/>
                  <a:defRPr/>
                </a:pPr>
                <a:r>
                  <a:rPr kumimoji="0" lang="ru-RU" sz="2100" b="0" i="0" u="none" strike="noStrike" kern="1200" cap="none" spc="0" normalizeH="0" baseline="0" noProof="0" dirty="0" err="1">
                    <a:ln>
                      <a:noFill/>
                    </a:ln>
                    <a:solidFill>
                      <a:srgbClr val="222223"/>
                    </a:solidFill>
                    <a:effectLst/>
                    <a:uLnTx/>
                    <a:uFillTx/>
                    <a:latin typeface="Calibri" panose="020F0502020204030204" pitchFamily="34" charset="0"/>
                    <a:cs typeface="Calibri" panose="020F0502020204030204" pitchFamily="34" charset="0"/>
                  </a:rPr>
                  <a:t>Принты</a:t>
                </a:r>
                <a:endParaRPr kumimoji="0" lang="en-US" sz="2100" b="0" i="0" u="none" strike="noStrike" kern="1200" cap="none" spc="0" normalizeH="0" baseline="0" noProof="0" dirty="0">
                  <a:ln>
                    <a:noFill/>
                  </a:ln>
                  <a:solidFill>
                    <a:srgbClr val="222223"/>
                  </a:solidFill>
                  <a:effectLst/>
                  <a:uLnTx/>
                  <a:uFillTx/>
                  <a:latin typeface="Calibri" panose="020F0502020204030204" pitchFamily="34" charset="0"/>
                  <a:ea typeface="+mn-ea"/>
                  <a:cs typeface="Calibri" panose="020F0502020204030204" pitchFamily="34" charset="0"/>
                </a:endParaRPr>
              </a:p>
            </p:txBody>
          </p:sp>
          <p:cxnSp>
            <p:nvCxnSpPr>
              <p:cNvPr id="18" name="Straight Connector 17">
                <a:extLst>
                  <a:ext uri="{FF2B5EF4-FFF2-40B4-BE49-F238E27FC236}">
                    <a16:creationId xmlns:a16="http://schemas.microsoft.com/office/drawing/2014/main" id="{CE78C5AE-354F-4851-A77B-FE70CAFBD6A1}"/>
                  </a:ext>
                </a:extLst>
              </p:cNvPr>
              <p:cNvCxnSpPr/>
              <p:nvPr/>
            </p:nvCxnSpPr>
            <p:spPr>
              <a:xfrm>
                <a:off x="1161413" y="1276518"/>
                <a:ext cx="2912952" cy="0"/>
              </a:xfrm>
              <a:prstGeom prst="line">
                <a:avLst/>
              </a:prstGeom>
              <a:noFill/>
              <a:ln w="9525" cap="flat" cmpd="sng" algn="ctr">
                <a:solidFill>
                  <a:srgbClr val="888B8D"/>
                </a:solidFill>
                <a:prstDash val="solid"/>
              </a:ln>
              <a:effectLst/>
            </p:spPr>
          </p:cxnSp>
          <p:cxnSp>
            <p:nvCxnSpPr>
              <p:cNvPr id="19" name="Straight Connector 18">
                <a:extLst>
                  <a:ext uri="{FF2B5EF4-FFF2-40B4-BE49-F238E27FC236}">
                    <a16:creationId xmlns:a16="http://schemas.microsoft.com/office/drawing/2014/main" id="{E0762D0E-89ED-497D-90A0-959936FFC355}"/>
                  </a:ext>
                </a:extLst>
              </p:cNvPr>
              <p:cNvCxnSpPr/>
              <p:nvPr/>
            </p:nvCxnSpPr>
            <p:spPr>
              <a:xfrm>
                <a:off x="1161413" y="1770072"/>
                <a:ext cx="2912952" cy="0"/>
              </a:xfrm>
              <a:prstGeom prst="line">
                <a:avLst/>
              </a:prstGeom>
              <a:noFill/>
              <a:ln w="9525" cap="flat" cmpd="sng" algn="ctr">
                <a:solidFill>
                  <a:srgbClr val="888B8D"/>
                </a:solidFill>
                <a:prstDash val="solid"/>
              </a:ln>
              <a:effectLst/>
            </p:spPr>
          </p:cxnSp>
        </p:grpSp>
      </p:grpSp>
      <p:grpSp>
        <p:nvGrpSpPr>
          <p:cNvPr id="20" name="Group 19">
            <a:extLst>
              <a:ext uri="{FF2B5EF4-FFF2-40B4-BE49-F238E27FC236}">
                <a16:creationId xmlns:a16="http://schemas.microsoft.com/office/drawing/2014/main" id="{D8093EF5-9A3E-4959-BAA3-492FFB54EADB}"/>
              </a:ext>
            </a:extLst>
          </p:cNvPr>
          <p:cNvGrpSpPr/>
          <p:nvPr/>
        </p:nvGrpSpPr>
        <p:grpSpPr>
          <a:xfrm>
            <a:off x="6124626" y="1315698"/>
            <a:ext cx="5587979" cy="1058889"/>
            <a:chOff x="272481" y="1190845"/>
            <a:chExt cx="3801885" cy="720000"/>
          </a:xfrm>
        </p:grpSpPr>
        <p:sp>
          <p:nvSpPr>
            <p:cNvPr id="21" name="Oval 20">
              <a:extLst>
                <a:ext uri="{FF2B5EF4-FFF2-40B4-BE49-F238E27FC236}">
                  <a16:creationId xmlns:a16="http://schemas.microsoft.com/office/drawing/2014/main" id="{CC315DE3-DDE5-41BE-908D-E7C2D34E1633}"/>
                </a:ext>
              </a:extLst>
            </p:cNvPr>
            <p:cNvSpPr/>
            <p:nvPr/>
          </p:nvSpPr>
          <p:spPr>
            <a:xfrm>
              <a:off x="272481" y="1190845"/>
              <a:ext cx="720000" cy="720000"/>
            </a:xfrm>
            <a:prstGeom prst="ellipse">
              <a:avLst/>
            </a:prstGeom>
            <a:solidFill>
              <a:srgbClr val="418FAB"/>
            </a:solidFill>
            <a:ln w="25400" cap="flat" cmpd="sng" algn="ctr">
              <a:noFill/>
              <a:prstDash val="solid"/>
            </a:ln>
            <a:effectLst/>
          </p:spPr>
          <p:txBody>
            <a:bodyPr rtlCol="0" anchor="ctr"/>
            <a:lstStyle/>
            <a:p>
              <a:pPr marL="0" marR="0" lvl="0" indent="0" algn="ctr" defTabSz="1358787"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Calibri"/>
                  <a:ea typeface="+mn-ea"/>
                  <a:cs typeface="+mn-cs"/>
                </a:rPr>
                <a:t>1</a:t>
              </a:r>
              <a:r>
                <a:rPr kumimoji="0" lang="ru-RU" sz="3500" b="1" i="0" u="none" strike="noStrike" kern="1200" cap="none" spc="0" normalizeH="0" baseline="0" noProof="0" dirty="0">
                  <a:ln>
                    <a:noFill/>
                  </a:ln>
                  <a:solidFill>
                    <a:prstClr val="white"/>
                  </a:solidFill>
                  <a:effectLst/>
                  <a:uLnTx/>
                  <a:uFillTx/>
                  <a:latin typeface="Calibri"/>
                  <a:ea typeface="+mn-ea"/>
                  <a:cs typeface="+mn-cs"/>
                </a:rPr>
                <a:t>3</a:t>
              </a:r>
              <a:endParaRPr kumimoji="0" lang="en-GB" sz="35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DF7FED8D-AB63-471C-BB48-DC68EF5A4FA9}"/>
                </a:ext>
              </a:extLst>
            </p:cNvPr>
            <p:cNvGrpSpPr/>
            <p:nvPr/>
          </p:nvGrpSpPr>
          <p:grpSpPr>
            <a:xfrm>
              <a:off x="1161413" y="1304068"/>
              <a:ext cx="2912953" cy="493554"/>
              <a:chOff x="1161413" y="1276518"/>
              <a:chExt cx="2912953" cy="493554"/>
            </a:xfrm>
          </p:grpSpPr>
          <p:sp>
            <p:nvSpPr>
              <p:cNvPr id="23" name="TextBox 22">
                <a:extLst>
                  <a:ext uri="{FF2B5EF4-FFF2-40B4-BE49-F238E27FC236}">
                    <a16:creationId xmlns:a16="http://schemas.microsoft.com/office/drawing/2014/main" id="{BB671211-3DAC-4972-8547-0F652CBB1E59}"/>
                  </a:ext>
                </a:extLst>
              </p:cNvPr>
              <p:cNvSpPr txBox="1"/>
              <p:nvPr/>
            </p:nvSpPr>
            <p:spPr>
              <a:xfrm>
                <a:off x="1161414" y="1416311"/>
                <a:ext cx="2912952" cy="219738"/>
              </a:xfrm>
              <a:prstGeom prst="rect">
                <a:avLst/>
              </a:prstGeom>
              <a:noFill/>
            </p:spPr>
            <p:txBody>
              <a:bodyPr wrap="square" lIns="0" tIns="0" rIns="0" bIns="0" rtlCol="0" anchor="ctr">
                <a:spAutoFit/>
              </a:bodyPr>
              <a:lstStyle>
                <a:defPPr>
                  <a:defRPr lang="en-US"/>
                </a:defPPr>
                <a:lvl1pPr>
                  <a:lnSpc>
                    <a:spcPct val="90000"/>
                  </a:lnSpc>
                  <a:defRPr sz="2100">
                    <a:latin typeface="Calibri" panose="020F0502020204030204" pitchFamily="34" charset="0"/>
                    <a:cs typeface="Calibri" panose="020F0502020204030204" pitchFamily="34" charset="0"/>
                  </a:defRPr>
                </a:lvl1pPr>
              </a:lstStyle>
              <a:p>
                <a:pPr marL="0" marR="0" lvl="0" indent="0" defTabSz="1358787" eaLnBrk="1" fontAlgn="auto" latinLnBrk="0" hangingPunct="1">
                  <a:lnSpc>
                    <a:spcPct val="100000"/>
                  </a:lnSpc>
                  <a:spcBef>
                    <a:spcPts val="0"/>
                  </a:spcBef>
                  <a:spcAft>
                    <a:spcPts val="0"/>
                  </a:spcAft>
                  <a:buClrTx/>
                  <a:buSzTx/>
                  <a:buFontTx/>
                  <a:buNone/>
                  <a:tabLst/>
                  <a:defRPr/>
                </a:pPr>
                <a:r>
                  <a:rPr kumimoji="0" lang="ru-RU" sz="2100" b="0" i="0" u="none" strike="noStrike" kern="1200" cap="none" spc="0" normalizeH="0" baseline="0" noProof="0" dirty="0">
                    <a:ln>
                      <a:noFill/>
                    </a:ln>
                    <a:solidFill>
                      <a:srgbClr val="222223"/>
                    </a:solidFill>
                    <a:effectLst/>
                    <a:uLnTx/>
                    <a:uFillTx/>
                    <a:latin typeface="Calibri" panose="020F0502020204030204" pitchFamily="34" charset="0"/>
                    <a:ea typeface="+mn-ea"/>
                  </a:rPr>
                  <a:t>Аксессуары и украшения</a:t>
                </a:r>
              </a:p>
            </p:txBody>
          </p:sp>
          <p:cxnSp>
            <p:nvCxnSpPr>
              <p:cNvPr id="24" name="Straight Connector 23">
                <a:extLst>
                  <a:ext uri="{FF2B5EF4-FFF2-40B4-BE49-F238E27FC236}">
                    <a16:creationId xmlns:a16="http://schemas.microsoft.com/office/drawing/2014/main" id="{A8455863-8C00-47E7-9A18-4B6E0BB11201}"/>
                  </a:ext>
                </a:extLst>
              </p:cNvPr>
              <p:cNvCxnSpPr/>
              <p:nvPr/>
            </p:nvCxnSpPr>
            <p:spPr>
              <a:xfrm>
                <a:off x="1161413" y="1276518"/>
                <a:ext cx="2912952" cy="0"/>
              </a:xfrm>
              <a:prstGeom prst="line">
                <a:avLst/>
              </a:prstGeom>
              <a:noFill/>
              <a:ln w="9525" cap="flat" cmpd="sng" algn="ctr">
                <a:solidFill>
                  <a:srgbClr val="888B8D"/>
                </a:solidFill>
                <a:prstDash val="solid"/>
              </a:ln>
              <a:effectLst/>
            </p:spPr>
          </p:cxnSp>
          <p:cxnSp>
            <p:nvCxnSpPr>
              <p:cNvPr id="25" name="Straight Connector 24">
                <a:extLst>
                  <a:ext uri="{FF2B5EF4-FFF2-40B4-BE49-F238E27FC236}">
                    <a16:creationId xmlns:a16="http://schemas.microsoft.com/office/drawing/2014/main" id="{4F428AA0-0D6F-4228-9518-A422266C730C}"/>
                  </a:ext>
                </a:extLst>
              </p:cNvPr>
              <p:cNvCxnSpPr/>
              <p:nvPr/>
            </p:nvCxnSpPr>
            <p:spPr>
              <a:xfrm>
                <a:off x="1161413" y="1770072"/>
                <a:ext cx="2912952" cy="0"/>
              </a:xfrm>
              <a:prstGeom prst="line">
                <a:avLst/>
              </a:prstGeom>
              <a:noFill/>
              <a:ln w="9525" cap="flat" cmpd="sng" algn="ctr">
                <a:solidFill>
                  <a:srgbClr val="888B8D"/>
                </a:solidFill>
                <a:prstDash val="solid"/>
              </a:ln>
              <a:effectLst/>
            </p:spPr>
          </p:cxnSp>
        </p:grpSp>
      </p:grpSp>
      <p:grpSp>
        <p:nvGrpSpPr>
          <p:cNvPr id="26" name="Group 25">
            <a:extLst>
              <a:ext uri="{FF2B5EF4-FFF2-40B4-BE49-F238E27FC236}">
                <a16:creationId xmlns:a16="http://schemas.microsoft.com/office/drawing/2014/main" id="{F1472FB9-4BC0-4704-BF46-AF5A5B3239E7}"/>
              </a:ext>
            </a:extLst>
          </p:cNvPr>
          <p:cNvGrpSpPr/>
          <p:nvPr/>
        </p:nvGrpSpPr>
        <p:grpSpPr>
          <a:xfrm>
            <a:off x="86999" y="3814029"/>
            <a:ext cx="7172532" cy="1188849"/>
            <a:chOff x="272481" y="1190845"/>
            <a:chExt cx="4879968" cy="808367"/>
          </a:xfrm>
        </p:grpSpPr>
        <p:sp>
          <p:nvSpPr>
            <p:cNvPr id="27" name="Oval 26">
              <a:extLst>
                <a:ext uri="{FF2B5EF4-FFF2-40B4-BE49-F238E27FC236}">
                  <a16:creationId xmlns:a16="http://schemas.microsoft.com/office/drawing/2014/main" id="{F9AEF93F-C91B-4608-949D-A452853E0F0B}"/>
                </a:ext>
              </a:extLst>
            </p:cNvPr>
            <p:cNvSpPr/>
            <p:nvPr/>
          </p:nvSpPr>
          <p:spPr>
            <a:xfrm>
              <a:off x="272481" y="1190845"/>
              <a:ext cx="720000" cy="720000"/>
            </a:xfrm>
            <a:prstGeom prst="ellipse">
              <a:avLst/>
            </a:prstGeom>
            <a:solidFill>
              <a:srgbClr val="CB333B"/>
            </a:solidFill>
            <a:ln w="25400" cap="flat" cmpd="sng" algn="ctr">
              <a:noFill/>
              <a:prstDash val="solid"/>
            </a:ln>
            <a:effectLst/>
          </p:spPr>
          <p:txBody>
            <a:bodyPr rtlCol="0" anchor="ctr"/>
            <a:lstStyle/>
            <a:p>
              <a:pPr marL="0" marR="0" lvl="0" indent="0" algn="ctr" defTabSz="1358787" eaLnBrk="1" fontAlgn="auto" latinLnBrk="0" hangingPunct="1">
                <a:lnSpc>
                  <a:spcPct val="100000"/>
                </a:lnSpc>
                <a:spcBef>
                  <a:spcPts val="0"/>
                </a:spcBef>
                <a:spcAft>
                  <a:spcPts val="0"/>
                </a:spcAft>
                <a:buClrTx/>
                <a:buSzTx/>
                <a:buFontTx/>
                <a:buNone/>
                <a:tabLst/>
                <a:defRPr/>
              </a:pPr>
              <a:r>
                <a:rPr kumimoji="0" lang="ru-RU" sz="3500" b="1" i="0" u="none" strike="noStrike" kern="1200" cap="none" spc="0" normalizeH="0" baseline="0" noProof="0" dirty="0">
                  <a:ln>
                    <a:noFill/>
                  </a:ln>
                  <a:solidFill>
                    <a:prstClr val="white"/>
                  </a:solidFill>
                  <a:effectLst/>
                  <a:uLnTx/>
                  <a:uFillTx/>
                  <a:latin typeface="Calibri"/>
                  <a:ea typeface="+mn-ea"/>
                  <a:cs typeface="+mn-cs"/>
                </a:rPr>
                <a:t>07</a:t>
              </a:r>
              <a:endParaRPr kumimoji="0" lang="en-GB" sz="29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A0EFB7A6-D59F-4A58-B76D-F269B795B98F}"/>
                </a:ext>
              </a:extLst>
            </p:cNvPr>
            <p:cNvGrpSpPr/>
            <p:nvPr/>
          </p:nvGrpSpPr>
          <p:grpSpPr>
            <a:xfrm>
              <a:off x="1161413" y="1304068"/>
              <a:ext cx="3227629" cy="493554"/>
              <a:chOff x="1161413" y="1276518"/>
              <a:chExt cx="3227629" cy="493554"/>
            </a:xfrm>
          </p:grpSpPr>
          <p:sp>
            <p:nvSpPr>
              <p:cNvPr id="30" name="TextBox 29">
                <a:extLst>
                  <a:ext uri="{FF2B5EF4-FFF2-40B4-BE49-F238E27FC236}">
                    <a16:creationId xmlns:a16="http://schemas.microsoft.com/office/drawing/2014/main" id="{7E52FFF9-8802-4095-B2D1-332F04095A9F}"/>
                  </a:ext>
                </a:extLst>
              </p:cNvPr>
              <p:cNvSpPr txBox="1"/>
              <p:nvPr/>
            </p:nvSpPr>
            <p:spPr>
              <a:xfrm>
                <a:off x="1161414" y="1427298"/>
                <a:ext cx="3227628" cy="197765"/>
              </a:xfrm>
              <a:prstGeom prst="rect">
                <a:avLst/>
              </a:prstGeom>
              <a:noFill/>
            </p:spPr>
            <p:txBody>
              <a:bodyPr wrap="square" lIns="0" tIns="0" rIns="0" bIns="0" rtlCol="0" anchor="ctr">
                <a:spAutoFit/>
              </a:bodyPr>
              <a:lstStyle/>
              <a:p>
                <a:pPr marL="0" marR="0" lvl="0" indent="0" defTabSz="1358787" eaLnBrk="1" fontAlgn="auto" latinLnBrk="0" hangingPunct="1">
                  <a:lnSpc>
                    <a:spcPct val="90000"/>
                  </a:lnSpc>
                  <a:spcBef>
                    <a:spcPts val="0"/>
                  </a:spcBef>
                  <a:spcAft>
                    <a:spcPts val="0"/>
                  </a:spcAft>
                  <a:buClrTx/>
                  <a:buSzTx/>
                  <a:buFontTx/>
                  <a:buNone/>
                  <a:tabLst/>
                  <a:defRPr/>
                </a:pPr>
                <a:r>
                  <a:rPr kumimoji="0" lang="ru-RU" sz="2100" b="0" i="0" u="none" strike="noStrike" kern="1200" cap="none" spc="0" normalizeH="0" baseline="0" noProof="0" dirty="0">
                    <a:ln>
                      <a:noFill/>
                    </a:ln>
                    <a:solidFill>
                      <a:srgbClr val="222223"/>
                    </a:solidFill>
                    <a:effectLst/>
                    <a:uLnTx/>
                    <a:uFillTx/>
                    <a:latin typeface="Calibri" panose="020F0502020204030204" pitchFamily="34" charset="0"/>
                    <a:cs typeface="Calibri" panose="020F0502020204030204" pitchFamily="34" charset="0"/>
                  </a:rPr>
                  <a:t>Цвет</a:t>
                </a:r>
                <a:endParaRPr kumimoji="0" lang="en-US" sz="2100" b="0" i="0" u="none" strike="noStrike" kern="1200" cap="none" spc="0" normalizeH="0" baseline="0" noProof="0" dirty="0">
                  <a:ln>
                    <a:noFill/>
                  </a:ln>
                  <a:solidFill>
                    <a:srgbClr val="222223"/>
                  </a:solidFill>
                  <a:effectLst/>
                  <a:uLnTx/>
                  <a:uFillTx/>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8E73479D-B602-4233-A489-64A384F32A91}"/>
                  </a:ext>
                </a:extLst>
              </p:cNvPr>
              <p:cNvCxnSpPr/>
              <p:nvPr/>
            </p:nvCxnSpPr>
            <p:spPr>
              <a:xfrm>
                <a:off x="1161413" y="1276518"/>
                <a:ext cx="2912952" cy="0"/>
              </a:xfrm>
              <a:prstGeom prst="line">
                <a:avLst/>
              </a:prstGeom>
              <a:noFill/>
              <a:ln w="9525" cap="flat" cmpd="sng" algn="ctr">
                <a:solidFill>
                  <a:srgbClr val="888B8D"/>
                </a:solidFill>
                <a:prstDash val="solid"/>
              </a:ln>
              <a:effectLst/>
            </p:spPr>
          </p:cxnSp>
          <p:cxnSp>
            <p:nvCxnSpPr>
              <p:cNvPr id="32" name="Straight Connector 31">
                <a:extLst>
                  <a:ext uri="{FF2B5EF4-FFF2-40B4-BE49-F238E27FC236}">
                    <a16:creationId xmlns:a16="http://schemas.microsoft.com/office/drawing/2014/main" id="{DECDED91-4070-47BA-A22B-8A3F4B70A2DD}"/>
                  </a:ext>
                </a:extLst>
              </p:cNvPr>
              <p:cNvCxnSpPr/>
              <p:nvPr/>
            </p:nvCxnSpPr>
            <p:spPr>
              <a:xfrm>
                <a:off x="1161413" y="1770072"/>
                <a:ext cx="2912952" cy="0"/>
              </a:xfrm>
              <a:prstGeom prst="line">
                <a:avLst/>
              </a:prstGeom>
              <a:noFill/>
              <a:ln w="9525" cap="flat" cmpd="sng" algn="ctr">
                <a:solidFill>
                  <a:srgbClr val="888B8D"/>
                </a:solidFill>
                <a:prstDash val="solid"/>
              </a:ln>
              <a:effectLst/>
            </p:spPr>
          </p:cxnSp>
        </p:grpSp>
        <p:sp>
          <p:nvSpPr>
            <p:cNvPr id="29" name="Oval 28">
              <a:extLst>
                <a:ext uri="{FF2B5EF4-FFF2-40B4-BE49-F238E27FC236}">
                  <a16:creationId xmlns:a16="http://schemas.microsoft.com/office/drawing/2014/main" id="{145600E6-8B52-4CCF-A356-F0995089A54A}"/>
                </a:ext>
              </a:extLst>
            </p:cNvPr>
            <p:cNvSpPr/>
            <p:nvPr/>
          </p:nvSpPr>
          <p:spPr>
            <a:xfrm>
              <a:off x="4432449" y="1279212"/>
              <a:ext cx="720000" cy="720000"/>
            </a:xfrm>
            <a:prstGeom prst="ellipse">
              <a:avLst/>
            </a:prstGeom>
            <a:solidFill>
              <a:srgbClr val="CB333B"/>
            </a:solidFill>
            <a:ln w="25400" cap="flat" cmpd="sng" algn="ctr">
              <a:noFill/>
              <a:prstDash val="solid"/>
            </a:ln>
            <a:effectLst/>
          </p:spPr>
          <p:txBody>
            <a:bodyPr rtlCol="0" anchor="ctr"/>
            <a:lstStyle/>
            <a:p>
              <a:pPr marL="0" marR="0" lvl="0" indent="0" algn="ctr" defTabSz="1358787" eaLnBrk="1" fontAlgn="auto" latinLnBrk="0" hangingPunct="1">
                <a:lnSpc>
                  <a:spcPct val="100000"/>
                </a:lnSpc>
                <a:spcBef>
                  <a:spcPts val="0"/>
                </a:spcBef>
                <a:spcAft>
                  <a:spcPts val="0"/>
                </a:spcAft>
                <a:buClrTx/>
                <a:buSzTx/>
                <a:buFontTx/>
                <a:buNone/>
                <a:tabLst/>
                <a:defRPr/>
              </a:pPr>
              <a:r>
                <a:rPr kumimoji="0" lang="ru-RU" sz="3500" b="1" i="0" u="none" strike="noStrike" kern="1200" cap="none" spc="0" normalizeH="0" baseline="0" noProof="0" dirty="0">
                  <a:ln>
                    <a:noFill/>
                  </a:ln>
                  <a:solidFill>
                    <a:prstClr val="white"/>
                  </a:solidFill>
                  <a:effectLst/>
                  <a:uLnTx/>
                  <a:uFillTx/>
                  <a:latin typeface="Calibri"/>
                  <a:ea typeface="+mn-ea"/>
                  <a:cs typeface="+mn-cs"/>
                </a:rPr>
                <a:t>15</a:t>
              </a:r>
              <a:endParaRPr kumimoji="0" lang="en-GB" sz="35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B5236798-CBB8-4C87-96C8-056CD76F154E}"/>
              </a:ext>
            </a:extLst>
          </p:cNvPr>
          <p:cNvGrpSpPr/>
          <p:nvPr/>
        </p:nvGrpSpPr>
        <p:grpSpPr>
          <a:xfrm>
            <a:off x="6154443" y="2649943"/>
            <a:ext cx="5587979" cy="1058889"/>
            <a:chOff x="272481" y="1190845"/>
            <a:chExt cx="3801885" cy="720000"/>
          </a:xfrm>
        </p:grpSpPr>
        <p:sp>
          <p:nvSpPr>
            <p:cNvPr id="34" name="Oval 33">
              <a:extLst>
                <a:ext uri="{FF2B5EF4-FFF2-40B4-BE49-F238E27FC236}">
                  <a16:creationId xmlns:a16="http://schemas.microsoft.com/office/drawing/2014/main" id="{13977DA6-9959-4275-BBF1-A815D3889165}"/>
                </a:ext>
              </a:extLst>
            </p:cNvPr>
            <p:cNvSpPr/>
            <p:nvPr/>
          </p:nvSpPr>
          <p:spPr>
            <a:xfrm>
              <a:off x="272481" y="1190845"/>
              <a:ext cx="720000" cy="720000"/>
            </a:xfrm>
            <a:prstGeom prst="ellipse">
              <a:avLst/>
            </a:prstGeom>
            <a:solidFill>
              <a:schemeClr val="bg1">
                <a:lumMod val="65000"/>
              </a:schemeClr>
            </a:solidFill>
            <a:ln w="25400" cap="flat" cmpd="sng" algn="ctr">
              <a:noFill/>
              <a:prstDash val="solid"/>
            </a:ln>
            <a:effectLst/>
          </p:spPr>
          <p:txBody>
            <a:bodyPr rtlCol="0" anchor="ctr"/>
            <a:lstStyle/>
            <a:p>
              <a:pPr marL="0" marR="0" lvl="0" indent="0" algn="ctr" defTabSz="1358787" eaLnBrk="1" fontAlgn="auto" latinLnBrk="0" hangingPunct="1">
                <a:lnSpc>
                  <a:spcPct val="100000"/>
                </a:lnSpc>
                <a:spcBef>
                  <a:spcPts val="0"/>
                </a:spcBef>
                <a:spcAft>
                  <a:spcPts val="0"/>
                </a:spcAft>
                <a:buClrTx/>
                <a:buSzTx/>
                <a:buFontTx/>
                <a:buNone/>
                <a:tabLst/>
                <a:defRPr/>
              </a:pPr>
              <a:r>
                <a:rPr kumimoji="0" lang="ru-RU" sz="3500" b="1" i="0" u="none" strike="noStrike" kern="1200" cap="none" spc="0" normalizeH="0" baseline="0" noProof="0" dirty="0">
                  <a:ln>
                    <a:noFill/>
                  </a:ln>
                  <a:solidFill>
                    <a:prstClr val="white"/>
                  </a:solidFill>
                  <a:effectLst/>
                  <a:uLnTx/>
                  <a:uFillTx/>
                  <a:latin typeface="Calibri"/>
                  <a:ea typeface="+mn-ea"/>
                  <a:cs typeface="+mn-cs"/>
                </a:rPr>
                <a:t>14</a:t>
              </a:r>
              <a:endParaRPr kumimoji="0" lang="en-GB" sz="35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1E409D5B-E1B9-42E0-932F-0DA99939A08B}"/>
                </a:ext>
              </a:extLst>
            </p:cNvPr>
            <p:cNvGrpSpPr/>
            <p:nvPr/>
          </p:nvGrpSpPr>
          <p:grpSpPr>
            <a:xfrm>
              <a:off x="1161413" y="1304068"/>
              <a:ext cx="2912953" cy="493554"/>
              <a:chOff x="1161413" y="1276518"/>
              <a:chExt cx="2912953" cy="493554"/>
            </a:xfrm>
          </p:grpSpPr>
          <p:sp>
            <p:nvSpPr>
              <p:cNvPr id="36" name="TextBox 35">
                <a:extLst>
                  <a:ext uri="{FF2B5EF4-FFF2-40B4-BE49-F238E27FC236}">
                    <a16:creationId xmlns:a16="http://schemas.microsoft.com/office/drawing/2014/main" id="{BE4F1F34-BF79-4411-AD4A-46D669806C3A}"/>
                  </a:ext>
                </a:extLst>
              </p:cNvPr>
              <p:cNvSpPr txBox="1"/>
              <p:nvPr/>
            </p:nvSpPr>
            <p:spPr>
              <a:xfrm>
                <a:off x="1161414" y="1427296"/>
                <a:ext cx="2912952" cy="197765"/>
              </a:xfrm>
              <a:prstGeom prst="rect">
                <a:avLst/>
              </a:prstGeom>
              <a:noFill/>
            </p:spPr>
            <p:txBody>
              <a:bodyPr wrap="square" lIns="0" tIns="0" rIns="0" bIns="0" rtlCol="0" anchor="ctr">
                <a:spAutoFit/>
              </a:bodyPr>
              <a:lstStyle>
                <a:defPPr>
                  <a:defRPr lang="en-US"/>
                </a:defPPr>
                <a:lvl1pPr>
                  <a:lnSpc>
                    <a:spcPct val="90000"/>
                  </a:lnSpc>
                  <a:defRPr sz="2100">
                    <a:latin typeface="Calibri" panose="020F0502020204030204" pitchFamily="34" charset="0"/>
                    <a:cs typeface="Calibri" panose="020F0502020204030204" pitchFamily="34" charset="0"/>
                  </a:defRPr>
                </a:lvl1pPr>
              </a:lstStyle>
              <a:p>
                <a:pPr marL="0" marR="0" lvl="0" indent="0" defTabSz="1358787" eaLnBrk="1" fontAlgn="auto" latinLnBrk="0" hangingPunct="1">
                  <a:lnSpc>
                    <a:spcPct val="90000"/>
                  </a:lnSpc>
                  <a:spcBef>
                    <a:spcPts val="0"/>
                  </a:spcBef>
                  <a:spcAft>
                    <a:spcPts val="0"/>
                  </a:spcAft>
                  <a:buClrTx/>
                  <a:buSzTx/>
                  <a:buFontTx/>
                  <a:buNone/>
                  <a:tabLst/>
                  <a:defRPr/>
                </a:pPr>
                <a:r>
                  <a:rPr kumimoji="0" lang="ru-RU" sz="2100" b="0" i="0" u="none" strike="noStrike" kern="1200" cap="none" spc="0" normalizeH="0" baseline="0" noProof="0" dirty="0">
                    <a:ln>
                      <a:noFill/>
                    </a:ln>
                    <a:solidFill>
                      <a:srgbClr val="222223"/>
                    </a:solidFill>
                    <a:effectLst/>
                    <a:uLnTx/>
                    <a:uFillTx/>
                    <a:latin typeface="Calibri" panose="020F0502020204030204" pitchFamily="34" charset="0"/>
                    <a:ea typeface="+mn-ea"/>
                  </a:rPr>
                  <a:t>Прическа и макияж</a:t>
                </a:r>
                <a:endParaRPr kumimoji="0" lang="en-US" sz="2100" b="0" i="0" u="none" strike="noStrike" kern="1200" cap="none" spc="0" normalizeH="0" baseline="0" noProof="0" dirty="0">
                  <a:ln>
                    <a:noFill/>
                  </a:ln>
                  <a:solidFill>
                    <a:srgbClr val="222223"/>
                  </a:solidFill>
                  <a:effectLst/>
                  <a:uLnTx/>
                  <a:uFillTx/>
                  <a:latin typeface="Calibri" panose="020F0502020204030204" pitchFamily="34" charset="0"/>
                  <a:ea typeface="+mn-ea"/>
                </a:endParaRPr>
              </a:p>
            </p:txBody>
          </p:sp>
          <p:cxnSp>
            <p:nvCxnSpPr>
              <p:cNvPr id="37" name="Straight Connector 36">
                <a:extLst>
                  <a:ext uri="{FF2B5EF4-FFF2-40B4-BE49-F238E27FC236}">
                    <a16:creationId xmlns:a16="http://schemas.microsoft.com/office/drawing/2014/main" id="{FCB52224-130A-425B-90DE-F15246AAD4E4}"/>
                  </a:ext>
                </a:extLst>
              </p:cNvPr>
              <p:cNvCxnSpPr/>
              <p:nvPr/>
            </p:nvCxnSpPr>
            <p:spPr>
              <a:xfrm>
                <a:off x="1161413" y="1276518"/>
                <a:ext cx="2912952" cy="0"/>
              </a:xfrm>
              <a:prstGeom prst="line">
                <a:avLst/>
              </a:prstGeom>
              <a:noFill/>
              <a:ln w="9525" cap="flat" cmpd="sng" algn="ctr">
                <a:solidFill>
                  <a:srgbClr val="888B8D"/>
                </a:solidFill>
                <a:prstDash val="solid"/>
              </a:ln>
              <a:effectLst/>
            </p:spPr>
          </p:cxnSp>
          <p:cxnSp>
            <p:nvCxnSpPr>
              <p:cNvPr id="38" name="Straight Connector 37">
                <a:extLst>
                  <a:ext uri="{FF2B5EF4-FFF2-40B4-BE49-F238E27FC236}">
                    <a16:creationId xmlns:a16="http://schemas.microsoft.com/office/drawing/2014/main" id="{FF34F428-4809-415D-B78C-35D339AFB43F}"/>
                  </a:ext>
                </a:extLst>
              </p:cNvPr>
              <p:cNvCxnSpPr/>
              <p:nvPr/>
            </p:nvCxnSpPr>
            <p:spPr>
              <a:xfrm>
                <a:off x="1161413" y="1770072"/>
                <a:ext cx="2912952" cy="0"/>
              </a:xfrm>
              <a:prstGeom prst="line">
                <a:avLst/>
              </a:prstGeom>
              <a:noFill/>
              <a:ln w="9525" cap="flat" cmpd="sng" algn="ctr">
                <a:solidFill>
                  <a:srgbClr val="888B8D"/>
                </a:solidFill>
                <a:prstDash val="solid"/>
              </a:ln>
              <a:effectLst/>
            </p:spPr>
          </p:cxnSp>
        </p:grpSp>
      </p:grpSp>
      <p:grpSp>
        <p:nvGrpSpPr>
          <p:cNvPr id="39" name="Group 38">
            <a:extLst>
              <a:ext uri="{FF2B5EF4-FFF2-40B4-BE49-F238E27FC236}">
                <a16:creationId xmlns:a16="http://schemas.microsoft.com/office/drawing/2014/main" id="{F8464619-24F0-4F2A-85CA-A2D2AD8518C1}"/>
              </a:ext>
            </a:extLst>
          </p:cNvPr>
          <p:cNvGrpSpPr/>
          <p:nvPr/>
        </p:nvGrpSpPr>
        <p:grpSpPr>
          <a:xfrm>
            <a:off x="7431169" y="4037622"/>
            <a:ext cx="4281434" cy="725862"/>
            <a:chOff x="1161413" y="1276518"/>
            <a:chExt cx="2912953" cy="493554"/>
          </a:xfrm>
        </p:grpSpPr>
        <p:sp>
          <p:nvSpPr>
            <p:cNvPr id="40" name="TextBox 39">
              <a:extLst>
                <a:ext uri="{FF2B5EF4-FFF2-40B4-BE49-F238E27FC236}">
                  <a16:creationId xmlns:a16="http://schemas.microsoft.com/office/drawing/2014/main" id="{1B14948D-BB54-420F-88B8-AF3FE15C934E}"/>
                </a:ext>
              </a:extLst>
            </p:cNvPr>
            <p:cNvSpPr txBox="1"/>
            <p:nvPr/>
          </p:nvSpPr>
          <p:spPr>
            <a:xfrm>
              <a:off x="1161414" y="1330532"/>
              <a:ext cx="2912952" cy="395529"/>
            </a:xfrm>
            <a:prstGeom prst="rect">
              <a:avLst/>
            </a:prstGeom>
            <a:noFill/>
          </p:spPr>
          <p:txBody>
            <a:bodyPr wrap="square" lIns="0" tIns="0" rIns="0" bIns="0" rtlCol="0" anchor="ctr">
              <a:spAutoFit/>
            </a:bodyPr>
            <a:lstStyle>
              <a:defPPr>
                <a:defRPr lang="en-US"/>
              </a:defPPr>
              <a:lvl1pPr>
                <a:lnSpc>
                  <a:spcPct val="90000"/>
                </a:lnSpc>
                <a:defRPr sz="2100">
                  <a:latin typeface="Calibri" panose="020F0502020204030204" pitchFamily="34" charset="0"/>
                  <a:cs typeface="Calibri" panose="020F0502020204030204" pitchFamily="34" charset="0"/>
                </a:defRPr>
              </a:lvl1pPr>
            </a:lstStyle>
            <a:p>
              <a:pPr marL="0" marR="0" lvl="0" indent="0" defTabSz="1358787" eaLnBrk="1" fontAlgn="auto" latinLnBrk="0" hangingPunct="1">
                <a:lnSpc>
                  <a:spcPct val="90000"/>
                </a:lnSpc>
                <a:spcBef>
                  <a:spcPts val="0"/>
                </a:spcBef>
                <a:spcAft>
                  <a:spcPts val="0"/>
                </a:spcAft>
                <a:buClrTx/>
                <a:buSzTx/>
                <a:buFontTx/>
                <a:buNone/>
                <a:tabLst/>
                <a:defRPr/>
              </a:pPr>
              <a:r>
                <a:rPr kumimoji="0" lang="ru-RU" sz="2100" b="0" i="0" u="none" strike="noStrike" kern="1200" cap="none" spc="0" normalizeH="0" baseline="0" noProof="0" dirty="0">
                  <a:ln>
                    <a:noFill/>
                  </a:ln>
                  <a:solidFill>
                    <a:srgbClr val="222223"/>
                  </a:solidFill>
                  <a:effectLst/>
                  <a:uLnTx/>
                  <a:uFillTx/>
                  <a:latin typeface="Calibri" panose="020F0502020204030204" pitchFamily="34" charset="0"/>
                </a:rPr>
                <a:t>Какая одежда и обувь неуместны на рабочем месте</a:t>
              </a:r>
              <a:endParaRPr kumimoji="0" lang="en-US" sz="2100" b="0" i="0" u="none" strike="noStrike" kern="1200" cap="none" spc="0" normalizeH="0" baseline="0" noProof="0" dirty="0">
                <a:ln>
                  <a:noFill/>
                </a:ln>
                <a:solidFill>
                  <a:srgbClr val="222223"/>
                </a:solidFill>
                <a:effectLst/>
                <a:uLnTx/>
                <a:uFillTx/>
                <a:latin typeface="Calibri" panose="020F0502020204030204" pitchFamily="34" charset="0"/>
              </a:endParaRPr>
            </a:p>
          </p:txBody>
        </p:sp>
        <p:cxnSp>
          <p:nvCxnSpPr>
            <p:cNvPr id="41" name="Straight Connector 40">
              <a:extLst>
                <a:ext uri="{FF2B5EF4-FFF2-40B4-BE49-F238E27FC236}">
                  <a16:creationId xmlns:a16="http://schemas.microsoft.com/office/drawing/2014/main" id="{F13CD27B-96A8-4074-84E1-126AC1A246EC}"/>
                </a:ext>
              </a:extLst>
            </p:cNvPr>
            <p:cNvCxnSpPr/>
            <p:nvPr/>
          </p:nvCxnSpPr>
          <p:spPr>
            <a:xfrm>
              <a:off x="1161413" y="1276518"/>
              <a:ext cx="2912953" cy="0"/>
            </a:xfrm>
            <a:prstGeom prst="line">
              <a:avLst/>
            </a:prstGeom>
            <a:noFill/>
            <a:ln w="9525" cap="flat" cmpd="sng" algn="ctr">
              <a:solidFill>
                <a:srgbClr val="888B8D"/>
              </a:solidFill>
              <a:prstDash val="solid"/>
            </a:ln>
            <a:effectLst/>
          </p:spPr>
        </p:cxnSp>
        <p:cxnSp>
          <p:nvCxnSpPr>
            <p:cNvPr id="42" name="Straight Connector 41">
              <a:extLst>
                <a:ext uri="{FF2B5EF4-FFF2-40B4-BE49-F238E27FC236}">
                  <a16:creationId xmlns:a16="http://schemas.microsoft.com/office/drawing/2014/main" id="{B38CB17F-7870-4E16-8984-C1D1054D3105}"/>
                </a:ext>
              </a:extLst>
            </p:cNvPr>
            <p:cNvCxnSpPr/>
            <p:nvPr/>
          </p:nvCxnSpPr>
          <p:spPr>
            <a:xfrm>
              <a:off x="1161413" y="1770072"/>
              <a:ext cx="2912952" cy="0"/>
            </a:xfrm>
            <a:prstGeom prst="line">
              <a:avLst/>
            </a:prstGeom>
            <a:noFill/>
            <a:ln w="9525" cap="flat" cmpd="sng" algn="ctr">
              <a:solidFill>
                <a:srgbClr val="888B8D"/>
              </a:solidFill>
              <a:prstDash val="solid"/>
            </a:ln>
            <a:effectLst/>
          </p:spPr>
        </p:cxnSp>
      </p:grpSp>
    </p:spTree>
    <p:extLst>
      <p:ext uri="{BB962C8B-B14F-4D97-AF65-F5344CB8AC3E}">
        <p14:creationId xmlns:p14="http://schemas.microsoft.com/office/powerpoint/2010/main" val="275133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790064-D5DE-4E8F-B776-7454A189031A}"/>
              </a:ext>
            </a:extLst>
          </p:cNvPr>
          <p:cNvSpPr txBox="1">
            <a:spLocks/>
          </p:cNvSpPr>
          <p:nvPr/>
        </p:nvSpPr>
        <p:spPr>
          <a:xfrm>
            <a:off x="230455" y="155186"/>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Фасоны</a:t>
            </a:r>
            <a:endParaRPr lang="en-US" sz="2800" dirty="0">
              <a:solidFill>
                <a:srgbClr val="384F66"/>
              </a:solidFill>
              <a:latin typeface="+mn-lt"/>
              <a:ea typeface="Calibri"/>
              <a:cs typeface="Calibri"/>
            </a:endParaRPr>
          </a:p>
        </p:txBody>
      </p:sp>
      <p:sp>
        <p:nvSpPr>
          <p:cNvPr id="3" name="Rectangle 2">
            <a:extLst>
              <a:ext uri="{FF2B5EF4-FFF2-40B4-BE49-F238E27FC236}">
                <a16:creationId xmlns:a16="http://schemas.microsoft.com/office/drawing/2014/main" id="{ADB94C49-C38B-4F69-B936-A605BFFD1287}"/>
              </a:ext>
            </a:extLst>
          </p:cNvPr>
          <p:cNvSpPr/>
          <p:nvPr/>
        </p:nvSpPr>
        <p:spPr>
          <a:xfrm>
            <a:off x="69507" y="778115"/>
            <a:ext cx="11845316" cy="5924699"/>
          </a:xfrm>
          <a:prstGeom prst="rect">
            <a:avLst/>
          </a:prstGeom>
        </p:spPr>
        <p:txBody>
          <a:bodyPr wrap="square">
            <a:spAutoFit/>
          </a:bodyPr>
          <a:lstStyle/>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Главным правилом является гармоничность и опрятность одежды. Недопустимо присутствие на рабочем месте два дня подряд в одном и том же комплекте одежды.</a:t>
            </a:r>
          </a:p>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Рекомендуется прямой или слегка приталенный крой. Сильно облегающие фигуру, </a:t>
            </a:r>
            <a:r>
              <a:rPr lang="ru-RU" sz="2200" dirty="0" err="1">
                <a:solidFill>
                  <a:schemeClr val="tx2"/>
                </a:solidFill>
                <a:latin typeface="+mn-lt"/>
                <a:ea typeface="Times New Roman" panose="02020603050405020304" pitchFamily="18" charset="0"/>
              </a:rPr>
              <a:t>ультраобтягивающие</a:t>
            </a:r>
            <a:r>
              <a:rPr lang="ru-RU" sz="2200" dirty="0">
                <a:solidFill>
                  <a:schemeClr val="tx2"/>
                </a:solidFill>
                <a:latin typeface="+mn-lt"/>
                <a:ea typeface="Times New Roman" panose="02020603050405020304" pitchFamily="18" charset="0"/>
              </a:rPr>
              <a:t> и расклешенные фасоны следует исключить.</a:t>
            </a:r>
          </a:p>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Рукава должны быть удлиненными, а плечи — закрытыми. Не должно быть глубоких вырезов горловины.</a:t>
            </a:r>
          </a:p>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Минимальная длина юбки — 7 см выше колена, идеальная — 3 см выше или ниже колена, модели не должны иметь откровенных разрезов; не рекомендуется также длина юбки «в пол».</a:t>
            </a:r>
          </a:p>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Допустимо использование моделей брюк классических фасонов со средней или высокой посадкой, сочетающихся по цвету с основным нарядом. Джинсы не рекомендуются.</a:t>
            </a:r>
          </a:p>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На рабочем месте стоит отказаться от вещей с кружевом, оборками, бисером, </a:t>
            </a:r>
            <a:r>
              <a:rPr lang="ru-RU" sz="2200" dirty="0" err="1">
                <a:solidFill>
                  <a:schemeClr val="tx2"/>
                </a:solidFill>
                <a:latin typeface="+mn-lt"/>
                <a:ea typeface="Times New Roman" panose="02020603050405020304" pitchFamily="18" charset="0"/>
              </a:rPr>
              <a:t>пайетками</a:t>
            </a:r>
            <a:r>
              <a:rPr lang="ru-RU" sz="2200" dirty="0">
                <a:solidFill>
                  <a:schemeClr val="tx2"/>
                </a:solidFill>
                <a:latin typeface="+mn-lt"/>
                <a:ea typeface="Times New Roman" panose="02020603050405020304" pitchFamily="18" charset="0"/>
              </a:rPr>
              <a:t>, стразами, металлическими заклепками и прозрачными вставками.</a:t>
            </a:r>
          </a:p>
          <a:p>
            <a:pPr marL="342900" indent="-342900">
              <a:spcBef>
                <a:spcPts val="600"/>
              </a:spcBef>
              <a:buFont typeface="Arial" panose="020B0604020202020204" pitchFamily="34" charset="0"/>
              <a:buChar char="•"/>
            </a:pPr>
            <a:r>
              <a:rPr lang="ru-RU" sz="2200" dirty="0">
                <a:solidFill>
                  <a:schemeClr val="tx2"/>
                </a:solidFill>
                <a:latin typeface="+mn-lt"/>
              </a:rPr>
              <a:t>Все детали образа должны быть сдержанными, лаконичными. Важно, чтобы одежда держала форму, а силуэтные линии не слишком выделялись. </a:t>
            </a:r>
          </a:p>
          <a:p>
            <a:pPr marL="342900" indent="-342900">
              <a:spcBef>
                <a:spcPts val="600"/>
              </a:spcBef>
              <a:buFont typeface="Arial" panose="020B0604020202020204" pitchFamily="34" charset="0"/>
              <a:buChar char="•"/>
            </a:pPr>
            <a:endParaRPr lang="ru-RU" dirty="0">
              <a:latin typeface="+mn-lt"/>
            </a:endParaRPr>
          </a:p>
        </p:txBody>
      </p:sp>
    </p:spTree>
    <p:extLst>
      <p:ext uri="{BB962C8B-B14F-4D97-AF65-F5344CB8AC3E}">
        <p14:creationId xmlns:p14="http://schemas.microsoft.com/office/powerpoint/2010/main" val="63125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278E7-95A2-4BD8-A618-D010E5D2B783}"/>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Предметы одежды</a:t>
            </a:r>
            <a:endParaRPr lang="en-US" sz="2800" dirty="0">
              <a:solidFill>
                <a:srgbClr val="384F66"/>
              </a:solidFill>
              <a:latin typeface="+mn-lt"/>
              <a:ea typeface="Calibri"/>
              <a:cs typeface="Calibri"/>
            </a:endParaRPr>
          </a:p>
        </p:txBody>
      </p:sp>
      <p:sp>
        <p:nvSpPr>
          <p:cNvPr id="3" name="Rectangle 2">
            <a:extLst>
              <a:ext uri="{FF2B5EF4-FFF2-40B4-BE49-F238E27FC236}">
                <a16:creationId xmlns:a16="http://schemas.microsoft.com/office/drawing/2014/main" id="{7C91913F-F7D4-4657-B2C7-3C31DE7686F7}"/>
              </a:ext>
            </a:extLst>
          </p:cNvPr>
          <p:cNvSpPr/>
          <p:nvPr/>
        </p:nvSpPr>
        <p:spPr>
          <a:xfrm>
            <a:off x="239333" y="989078"/>
            <a:ext cx="11656745" cy="5524589"/>
          </a:xfrm>
          <a:prstGeom prst="rect">
            <a:avLst/>
          </a:prstGeom>
        </p:spPr>
        <p:txBody>
          <a:bodyPr wrap="square">
            <a:spAutoFit/>
          </a:bodyPr>
          <a:lstStyle/>
          <a:p>
            <a:pPr>
              <a:spcBef>
                <a:spcPts val="600"/>
              </a:spcBef>
            </a:pPr>
            <a:r>
              <a:rPr lang="ru-RU" sz="2200" dirty="0">
                <a:solidFill>
                  <a:schemeClr val="tx2"/>
                </a:solidFill>
                <a:latin typeface="+mj-lt"/>
                <a:ea typeface="Times New Roman" panose="02020603050405020304" pitchFamily="18" charset="0"/>
              </a:rPr>
              <a:t>Для того, чтобы выглядеть всегда свежо, не затрачивать на составление комплектов одежды много времени, можно обзавестись базовыми вещами для офисного </a:t>
            </a:r>
            <a:r>
              <a:rPr lang="ru-RU" sz="2200" dirty="0" err="1">
                <a:solidFill>
                  <a:schemeClr val="tx2"/>
                </a:solidFill>
                <a:latin typeface="+mj-lt"/>
                <a:ea typeface="Times New Roman" panose="02020603050405020304" pitchFamily="18" charset="0"/>
              </a:rPr>
              <a:t>дресс</a:t>
            </a:r>
            <a:r>
              <a:rPr lang="ru-RU" sz="2200" dirty="0">
                <a:solidFill>
                  <a:schemeClr val="tx2"/>
                </a:solidFill>
                <a:latin typeface="+mj-lt"/>
                <a:ea typeface="Times New Roman" panose="02020603050405020304" pitchFamily="18" charset="0"/>
              </a:rPr>
              <a:t>-кода:</a:t>
            </a:r>
          </a:p>
          <a:p>
            <a:pPr marL="342900" lvl="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платьем-футляр, которое хорошо комбинируется с разными вещами;</a:t>
            </a:r>
          </a:p>
          <a:p>
            <a:pPr marL="342900" lvl="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несколькими блузками — они могут иметь отложной воротник, воротник-стойку, </a:t>
            </a:r>
            <a:r>
              <a:rPr lang="ru-RU" sz="2200" dirty="0" err="1">
                <a:solidFill>
                  <a:schemeClr val="tx2"/>
                </a:solidFill>
                <a:latin typeface="+mn-lt"/>
                <a:ea typeface="Times New Roman" panose="02020603050405020304" pitchFamily="18" charset="0"/>
              </a:rPr>
              <a:t>защипы</a:t>
            </a:r>
            <a:r>
              <a:rPr lang="ru-RU" sz="2200" dirty="0">
                <a:solidFill>
                  <a:schemeClr val="tx2"/>
                </a:solidFill>
                <a:latin typeface="+mn-lt"/>
                <a:ea typeface="Times New Roman" panose="02020603050405020304" pitchFamily="18" charset="0"/>
              </a:rPr>
              <a:t>;</a:t>
            </a:r>
          </a:p>
          <a:p>
            <a:pPr marL="342900" lvl="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парой светлых рубашек, сочетающихся как с брюками, так и со строгими юбками;</a:t>
            </a:r>
          </a:p>
          <a:p>
            <a:pPr marL="342900" lvl="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юбкой-карандаш и плиссированной юбкой приемлемой длины;</a:t>
            </a:r>
          </a:p>
          <a:p>
            <a:pPr marL="342900" lvl="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костюмом-двойкой с прямыми или немного зауженными брюками;</a:t>
            </a:r>
          </a:p>
          <a:p>
            <a:pPr marL="342900" lvl="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легким пиджаком или кардиганом.</a:t>
            </a:r>
          </a:p>
          <a:p>
            <a:pPr marL="342900" indent="-342900">
              <a:spcBef>
                <a:spcPts val="600"/>
              </a:spcBef>
              <a:buFont typeface="Arial" panose="020B0604020202020204" pitchFamily="34" charset="0"/>
              <a:buChar char="•"/>
            </a:pPr>
            <a:endParaRPr lang="ru-RU" sz="22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Офисный </a:t>
            </a:r>
            <a:r>
              <a:rPr lang="ru-RU" sz="2200" dirty="0" err="1">
                <a:solidFill>
                  <a:schemeClr val="tx2"/>
                </a:solidFill>
                <a:latin typeface="+mn-lt"/>
                <a:ea typeface="Times New Roman" panose="02020603050405020304" pitchFamily="18" charset="0"/>
              </a:rPr>
              <a:t>дресс</a:t>
            </a:r>
            <a:r>
              <a:rPr lang="ru-RU" sz="2200" dirty="0">
                <a:solidFill>
                  <a:schemeClr val="tx2"/>
                </a:solidFill>
                <a:latin typeface="+mn-lt"/>
                <a:ea typeface="Times New Roman" panose="02020603050405020304" pitchFamily="18" charset="0"/>
              </a:rPr>
              <a:t>-код не должен ограничиваться черно-серой цветовой гаммой. Вполне допустимы белый, жемчужный, бежевый, персиковый, светло-голубой, светло-сиреневый, розовый цвета.</a:t>
            </a:r>
          </a:p>
          <a:p>
            <a:pPr marL="342900" indent="-342900">
              <a:spcBef>
                <a:spcPts val="600"/>
              </a:spcBef>
              <a:buFont typeface="Arial" panose="020B0604020202020204" pitchFamily="34" charset="0"/>
              <a:buChar char="•"/>
            </a:pPr>
            <a:r>
              <a:rPr lang="ru-RU" sz="2200" dirty="0">
                <a:solidFill>
                  <a:schemeClr val="tx2"/>
                </a:solidFill>
                <a:latin typeface="+mn-lt"/>
                <a:ea typeface="Times New Roman" panose="02020603050405020304" pitchFamily="18" charset="0"/>
              </a:rPr>
              <a:t>Из обуви  отличным вариантом могут стать туфли-лодочки на невысоком каблуке в спокойной цветовой гамме без излишней фурнитуры.</a:t>
            </a:r>
          </a:p>
        </p:txBody>
      </p:sp>
    </p:spTree>
    <p:extLst>
      <p:ext uri="{BB962C8B-B14F-4D97-AF65-F5344CB8AC3E}">
        <p14:creationId xmlns:p14="http://schemas.microsoft.com/office/powerpoint/2010/main" val="26930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D8D09C-CB27-4316-9CC0-A1F9EA99A18B}"/>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Фасоны (1/2)</a:t>
            </a:r>
            <a:endParaRPr lang="en-US" sz="2800" dirty="0">
              <a:solidFill>
                <a:srgbClr val="384F66"/>
              </a:solidFill>
              <a:latin typeface="+mn-lt"/>
              <a:ea typeface="Calibri"/>
              <a:cs typeface="Calibri"/>
            </a:endParaRPr>
          </a:p>
        </p:txBody>
      </p:sp>
      <p:grpSp>
        <p:nvGrpSpPr>
          <p:cNvPr id="3" name="Group 2">
            <a:extLst>
              <a:ext uri="{FF2B5EF4-FFF2-40B4-BE49-F238E27FC236}">
                <a16:creationId xmlns:a16="http://schemas.microsoft.com/office/drawing/2014/main" id="{D3EFC809-6FD0-473F-B74E-C7C04334C809}"/>
              </a:ext>
            </a:extLst>
          </p:cNvPr>
          <p:cNvGrpSpPr/>
          <p:nvPr/>
        </p:nvGrpSpPr>
        <p:grpSpPr>
          <a:xfrm>
            <a:off x="239333" y="743302"/>
            <a:ext cx="10967339" cy="6114698"/>
            <a:chOff x="374576" y="966781"/>
            <a:chExt cx="10967339" cy="6114698"/>
          </a:xfrm>
        </p:grpSpPr>
        <p:pic>
          <p:nvPicPr>
            <p:cNvPr id="4" name="Picture 2" descr="Outfit Posts: outfit post: pink cardigan, colorblocked sheath dress, brown mary janes: ">
              <a:extLst>
                <a:ext uri="{FF2B5EF4-FFF2-40B4-BE49-F238E27FC236}">
                  <a16:creationId xmlns:a16="http://schemas.microsoft.com/office/drawing/2014/main" id="{D5956857-C769-4623-81F3-8634B24AA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76" y="970985"/>
              <a:ext cx="2505075" cy="6096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ime + navy: ">
              <a:extLst>
                <a:ext uri="{FF2B5EF4-FFF2-40B4-BE49-F238E27FC236}">
                  <a16:creationId xmlns:a16="http://schemas.microsoft.com/office/drawing/2014/main" id="{A1F1AC6E-FACF-4BEC-822E-7D1D820B3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459" y="966781"/>
              <a:ext cx="2246352" cy="6091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ork Outfit Ideas: outfit post: navy silk blouse, polka dot pencil skirt, black pumps: ">
              <a:extLst>
                <a:ext uri="{FF2B5EF4-FFF2-40B4-BE49-F238E27FC236}">
                  <a16:creationId xmlns:a16="http://schemas.microsoft.com/office/drawing/2014/main" id="{4472950B-3C60-4B2E-9160-906AF1B3A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707" y="973907"/>
              <a:ext cx="2326099" cy="6079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zul + bege, um clássico que sempre dá muito certo! A calça de algodão é mais despojada do que a tradicional social de crepe e a camisetinha tira qualquer ar careta! ;): ">
              <a:extLst>
                <a:ext uri="{FF2B5EF4-FFF2-40B4-BE49-F238E27FC236}">
                  <a16:creationId xmlns:a16="http://schemas.microsoft.com/office/drawing/2014/main" id="{989DB428-444E-41E7-87E4-92DED14D1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3963" y="1001508"/>
              <a:ext cx="1991924" cy="6057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 like the style and length of the skirt (pattern and color is just ok) and like the style of the shirt. Cool for summer but can still look professional.: ">
              <a:extLst>
                <a:ext uri="{FF2B5EF4-FFF2-40B4-BE49-F238E27FC236}">
                  <a16:creationId xmlns:a16="http://schemas.microsoft.com/office/drawing/2014/main" id="{A2A37429-2AA9-413D-B018-466CFBAB03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4183" y="973907"/>
              <a:ext cx="1957732" cy="61075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530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F7329-C849-4269-A916-D4A9BFC75426}"/>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Фасоны </a:t>
            </a:r>
            <a:r>
              <a:rPr lang="ru-RU" sz="2800">
                <a:solidFill>
                  <a:srgbClr val="384F66"/>
                </a:solidFill>
                <a:ea typeface="Calibri"/>
                <a:cs typeface="Calibri"/>
              </a:rPr>
              <a:t>(2/2)</a:t>
            </a:r>
            <a:endParaRPr lang="en-US" sz="2800" dirty="0">
              <a:solidFill>
                <a:srgbClr val="384F66"/>
              </a:solidFill>
              <a:latin typeface="+mn-lt"/>
              <a:ea typeface="Calibri"/>
              <a:cs typeface="Calibri"/>
            </a:endParaRPr>
          </a:p>
        </p:txBody>
      </p:sp>
      <p:pic>
        <p:nvPicPr>
          <p:cNvPr id="3" name="Picture 4" descr="http://pst.postris.com/lists/827000727_481945750_l.jpg">
            <a:extLst>
              <a:ext uri="{FF2B5EF4-FFF2-40B4-BE49-F238E27FC236}">
                <a16:creationId xmlns:a16="http://schemas.microsoft.com/office/drawing/2014/main" id="{8C1DE07F-5452-4BDB-AE3F-A800858FBA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83435" y="729073"/>
            <a:ext cx="2157481" cy="4701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pst.postris.com/lists/962289702_346516931_l.jpg">
            <a:extLst>
              <a:ext uri="{FF2B5EF4-FFF2-40B4-BE49-F238E27FC236}">
                <a16:creationId xmlns:a16="http://schemas.microsoft.com/office/drawing/2014/main" id="{2656BFB1-CBB9-4705-AFB7-75CAE2D0A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140916" y="729073"/>
            <a:ext cx="2661370" cy="4708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pst.postris.com/lists/829929202_752927697_l.jpg">
            <a:extLst>
              <a:ext uri="{FF2B5EF4-FFF2-40B4-BE49-F238E27FC236}">
                <a16:creationId xmlns:a16="http://schemas.microsoft.com/office/drawing/2014/main" id="{6BDE4E99-814D-44B9-82A9-DFB7AFBB42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802286" y="736234"/>
            <a:ext cx="2522249" cy="4701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n this post you're going to have a chance to take a look at 15 Modern Combinations With Blazers That You Will Love To Copy. If you lack inspiration for your next street style outfits, this is the perfect place to find it.: ">
            <a:extLst>
              <a:ext uri="{FF2B5EF4-FFF2-40B4-BE49-F238E27FC236}">
                <a16:creationId xmlns:a16="http://schemas.microsoft.com/office/drawing/2014/main" id="{5FA5DDB5-3D00-4623-AF75-F5AED5D31B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324535" y="745634"/>
            <a:ext cx="2385290" cy="469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1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9D421264-C4BD-4110-A26B-545EFF15AAD5}"/>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Цвет</a:t>
            </a:r>
            <a:endParaRPr lang="en-US" sz="2800" dirty="0">
              <a:solidFill>
                <a:srgbClr val="384F66"/>
              </a:solidFill>
              <a:latin typeface="+mn-lt"/>
              <a:ea typeface="Calibri"/>
              <a:cs typeface="Calibri"/>
            </a:endParaRPr>
          </a:p>
        </p:txBody>
      </p:sp>
      <p:sp>
        <p:nvSpPr>
          <p:cNvPr id="6" name="Rectangle 5">
            <a:extLst>
              <a:ext uri="{FF2B5EF4-FFF2-40B4-BE49-F238E27FC236}">
                <a16:creationId xmlns:a16="http://schemas.microsoft.com/office/drawing/2014/main" id="{47D4D143-C042-4A7B-B9D6-CA1E28E30B9C}"/>
              </a:ext>
            </a:extLst>
          </p:cNvPr>
          <p:cNvSpPr/>
          <p:nvPr/>
        </p:nvSpPr>
        <p:spPr>
          <a:xfrm>
            <a:off x="599207" y="1327554"/>
            <a:ext cx="10995030" cy="3724096"/>
          </a:xfrm>
          <a:prstGeom prst="rect">
            <a:avLst/>
          </a:prstGeom>
        </p:spPr>
        <p:txBody>
          <a:bodyPr wrap="square">
            <a:spAutoFit/>
          </a:bodyPr>
          <a:lstStyle/>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Рекомендуется подбирать одежду благородных или нейтральных цветов: бордовый, серый и темно-синий, а также разновидности коричневого. Расцветка не была слишком кричащей и броской. Актуальны сдержанные светлые и пастельные оттенки.</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В одном комплекте желательно сочетать не более 3-х различных цветов.</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Предпочтительно выбирать цвета холодной палитры (создают строгое, интеллектуальное впечатление), не слишком темные, не слишком светлые.</a:t>
            </a:r>
          </a:p>
        </p:txBody>
      </p:sp>
    </p:spTree>
    <p:extLst>
      <p:ext uri="{BB962C8B-B14F-4D97-AF65-F5344CB8AC3E}">
        <p14:creationId xmlns:p14="http://schemas.microsoft.com/office/powerpoint/2010/main" val="279643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662320-92C2-4833-95EB-463C788A2BC9}"/>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latin typeface="+mn-lt"/>
                <a:ea typeface="Calibri"/>
                <a:cs typeface="Calibri"/>
              </a:rPr>
              <a:t>Цвет</a:t>
            </a:r>
            <a:endParaRPr lang="en-US" sz="2800" dirty="0">
              <a:solidFill>
                <a:srgbClr val="384F66"/>
              </a:solidFill>
              <a:latin typeface="+mn-lt"/>
              <a:ea typeface="Calibri"/>
              <a:cs typeface="Calibri"/>
            </a:endParaRPr>
          </a:p>
        </p:txBody>
      </p:sp>
      <p:sp>
        <p:nvSpPr>
          <p:cNvPr id="3" name="Rectangle 2">
            <a:extLst>
              <a:ext uri="{FF2B5EF4-FFF2-40B4-BE49-F238E27FC236}">
                <a16:creationId xmlns:a16="http://schemas.microsoft.com/office/drawing/2014/main" id="{557C87EE-8AF9-4F2E-9F84-7D51C3AEF520}"/>
              </a:ext>
            </a:extLst>
          </p:cNvPr>
          <p:cNvSpPr/>
          <p:nvPr/>
        </p:nvSpPr>
        <p:spPr>
          <a:xfrm>
            <a:off x="599207" y="901899"/>
            <a:ext cx="8563454" cy="5509200"/>
          </a:xfrm>
          <a:prstGeom prst="rect">
            <a:avLst/>
          </a:prstGeom>
        </p:spPr>
        <p:txBody>
          <a:bodyPr wrap="square">
            <a:spAutoFit/>
          </a:bodyPr>
          <a:lstStyle/>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Предпочтительнее подбирать цветовые сочетания невысокой контрастности в одном комплекте одежды. Такие сочетания создают располагающее к общению впечатление.</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Пример невысокого цветового контраста (располагающее впечатление):</a:t>
            </a: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endParaRPr lang="ru-RU" sz="2400" dirty="0">
              <a:solidFill>
                <a:schemeClr val="tx2"/>
              </a:solidFill>
              <a:latin typeface="+mn-lt"/>
              <a:ea typeface="Times New Roman" panose="02020603050405020304" pitchFamily="18" charset="0"/>
            </a:endParaRPr>
          </a:p>
          <a:p>
            <a:pPr marL="342900" indent="-342900">
              <a:spcBef>
                <a:spcPts val="600"/>
              </a:spcBef>
              <a:buFont typeface="Arial" panose="020B0604020202020204" pitchFamily="34" charset="0"/>
              <a:buChar char="•"/>
            </a:pPr>
            <a:r>
              <a:rPr lang="ru-RU" sz="2400" dirty="0">
                <a:solidFill>
                  <a:schemeClr val="tx2"/>
                </a:solidFill>
                <a:latin typeface="+mn-lt"/>
                <a:ea typeface="Times New Roman" panose="02020603050405020304" pitchFamily="18" charset="0"/>
              </a:rPr>
              <a:t>Пример высокого цветового контраста (более строгое впечатление):</a:t>
            </a:r>
          </a:p>
        </p:txBody>
      </p:sp>
      <p:pic>
        <p:nvPicPr>
          <p:cNvPr id="4" name="Рисунок 11">
            <a:extLst>
              <a:ext uri="{FF2B5EF4-FFF2-40B4-BE49-F238E27FC236}">
                <a16:creationId xmlns:a16="http://schemas.microsoft.com/office/drawing/2014/main" id="{CD3864C1-CCA1-4006-BE15-FB0AD74D3682}"/>
              </a:ext>
            </a:extLst>
          </p:cNvPr>
          <p:cNvPicPr/>
          <p:nvPr/>
        </p:nvPicPr>
        <p:blipFill rotWithShape="1">
          <a:blip r:embed="rId2" cstate="screen">
            <a:extLst>
              <a:ext uri="{28A0092B-C50C-407E-A947-70E740481C1C}">
                <a14:useLocalDpi xmlns:a14="http://schemas.microsoft.com/office/drawing/2010/main" val="0"/>
              </a:ext>
            </a:extLst>
          </a:blip>
          <a:srcRect l="30232" t="69977" r="46937" b="11948"/>
          <a:stretch/>
        </p:blipFill>
        <p:spPr bwMode="auto">
          <a:xfrm rot="-60000">
            <a:off x="3472617" y="2992634"/>
            <a:ext cx="2230552" cy="2179615"/>
          </a:xfrm>
          <a:prstGeom prst="rect">
            <a:avLst/>
          </a:prstGeom>
          <a:noFill/>
          <a:ln>
            <a:noFill/>
          </a:ln>
        </p:spPr>
      </p:pic>
      <p:pic>
        <p:nvPicPr>
          <p:cNvPr id="5" name="Рисунок 11">
            <a:extLst>
              <a:ext uri="{FF2B5EF4-FFF2-40B4-BE49-F238E27FC236}">
                <a16:creationId xmlns:a16="http://schemas.microsoft.com/office/drawing/2014/main" id="{4E35D98D-740E-4ADB-A891-CBFB9961A7FA}"/>
              </a:ext>
            </a:extLst>
          </p:cNvPr>
          <p:cNvPicPr/>
          <p:nvPr/>
        </p:nvPicPr>
        <p:blipFill rotWithShape="1">
          <a:blip r:embed="rId2" cstate="screen">
            <a:extLst>
              <a:ext uri="{28A0092B-C50C-407E-A947-70E740481C1C}">
                <a14:useLocalDpi xmlns:a14="http://schemas.microsoft.com/office/drawing/2010/main" val="0"/>
              </a:ext>
            </a:extLst>
          </a:blip>
          <a:srcRect l="74398" t="24652" r="1572" b="56440"/>
          <a:stretch/>
        </p:blipFill>
        <p:spPr bwMode="auto">
          <a:xfrm rot="-60000">
            <a:off x="8291389" y="4447709"/>
            <a:ext cx="1945718" cy="1946559"/>
          </a:xfrm>
          <a:prstGeom prst="rect">
            <a:avLst/>
          </a:prstGeom>
          <a:noFill/>
          <a:ln>
            <a:noFill/>
          </a:ln>
        </p:spPr>
      </p:pic>
    </p:spTree>
    <p:extLst>
      <p:ext uri="{BB962C8B-B14F-4D97-AF65-F5344CB8AC3E}">
        <p14:creationId xmlns:p14="http://schemas.microsoft.com/office/powerpoint/2010/main" val="16590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484205-CAE7-442B-B009-BFC098D3ED4D}"/>
              </a:ext>
            </a:extLst>
          </p:cNvPr>
          <p:cNvSpPr txBox="1">
            <a:spLocks/>
          </p:cNvSpPr>
          <p:nvPr/>
        </p:nvSpPr>
        <p:spPr>
          <a:xfrm>
            <a:off x="239333" y="181819"/>
            <a:ext cx="12709246" cy="3877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solidFill>
                  <a:srgbClr val="384F66"/>
                </a:solidFill>
                <a:ea typeface="Calibri"/>
                <a:cs typeface="Calibri"/>
              </a:rPr>
              <a:t>Образцы</a:t>
            </a:r>
            <a:r>
              <a:rPr lang="en-US" sz="2800">
                <a:solidFill>
                  <a:srgbClr val="384F66"/>
                </a:solidFill>
                <a:ea typeface="Calibri"/>
                <a:cs typeface="Calibri"/>
              </a:rPr>
              <a:t> </a:t>
            </a:r>
            <a:r>
              <a:rPr lang="ru-RU" sz="2800">
                <a:solidFill>
                  <a:srgbClr val="384F66"/>
                </a:solidFill>
                <a:ea typeface="Calibri"/>
                <a:cs typeface="Calibri"/>
              </a:rPr>
              <a:t>рекомендуемых цветов</a:t>
            </a:r>
            <a:endParaRPr lang="en-US" sz="2800" dirty="0">
              <a:solidFill>
                <a:srgbClr val="384F66"/>
              </a:solidFill>
              <a:ea typeface="Calibri"/>
              <a:cs typeface="Calibri"/>
            </a:endParaRPr>
          </a:p>
        </p:txBody>
      </p:sp>
      <p:grpSp>
        <p:nvGrpSpPr>
          <p:cNvPr id="3" name="Group 2">
            <a:extLst>
              <a:ext uri="{FF2B5EF4-FFF2-40B4-BE49-F238E27FC236}">
                <a16:creationId xmlns:a16="http://schemas.microsoft.com/office/drawing/2014/main" id="{7A7158AF-6A42-42EB-8220-E9DA286B495E}"/>
              </a:ext>
            </a:extLst>
          </p:cNvPr>
          <p:cNvGrpSpPr/>
          <p:nvPr/>
        </p:nvGrpSpPr>
        <p:grpSpPr>
          <a:xfrm>
            <a:off x="851235" y="763680"/>
            <a:ext cx="4937006" cy="5131094"/>
            <a:chOff x="3425630" y="829891"/>
            <a:chExt cx="4917650" cy="5816212"/>
          </a:xfrm>
        </p:grpSpPr>
        <p:pic>
          <p:nvPicPr>
            <p:cNvPr id="4" name="Picture 2" descr="www.inventyourimage.com Copyright © 2011 No part of these materials may be  reproduced, distributed or transmitted in any form or by any means  unless prior written permission is given by  Lisa K. Ford- CEO and Founder of  Invent Your Image, LLC: ">
              <a:extLst>
                <a:ext uri="{FF2B5EF4-FFF2-40B4-BE49-F238E27FC236}">
                  <a16:creationId xmlns:a16="http://schemas.microsoft.com/office/drawing/2014/main" id="{7C56A9C1-AD24-491E-BDD1-E50C50F64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415631" y="1765995"/>
              <a:ext cx="3927649" cy="4880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ww.inventyourimage.com Copyright © 2011 No part of these materials may be  reproduced, distributed or transmitted in any form or by any means  unless prior written permission is given by  Lisa K. Ford- CEO and Founder of  Invent Your Image, LLC: ">
              <a:extLst>
                <a:ext uri="{FF2B5EF4-FFF2-40B4-BE49-F238E27FC236}">
                  <a16:creationId xmlns:a16="http://schemas.microsoft.com/office/drawing/2014/main" id="{F048D8CB-C487-4860-ADA1-E52132E538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16200000">
              <a:off x="1952398" y="4182871"/>
              <a:ext cx="3936464" cy="99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ww.inventyourimage.com Copyright © 2011 No part of these materials may be  reproduced, distributed or transmitted in any form or by any means  unless prior written permission is given by  Lisa K. Ford- CEO and Founder of  Invent Your Image, LLC: ">
              <a:extLst>
                <a:ext uri="{FF2B5EF4-FFF2-40B4-BE49-F238E27FC236}">
                  <a16:creationId xmlns:a16="http://schemas.microsoft.com/office/drawing/2014/main" id="{6DC09EAE-2FAC-4CC5-95C8-048D383E09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339849" y="829891"/>
              <a:ext cx="2997569" cy="9354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ww.inventyourimage.com Copyright © 2011 No part of these materials may be  reproduced, distributed or transmitted in any form or by any means  unless prior written permission is given by  Lisa K. Ford- CEO and Founder of  Invent Your Image, LLC: ">
              <a:extLst>
                <a:ext uri="{FF2B5EF4-FFF2-40B4-BE49-F238E27FC236}">
                  <a16:creationId xmlns:a16="http://schemas.microsoft.com/office/drawing/2014/main" id="{D9D082B0-A870-41E0-BD26-3DA2D39754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79527" y="865895"/>
              <a:ext cx="939037" cy="95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ww.inventyourimage.com Copyright © 2011 No part of these materials may be  reproduced, distributed or transmitted in any form or by any means  unless prior written permission is given by  Lisa K. Ford- CEO and Founder of  Invent Your Image, LLC: ">
              <a:extLst>
                <a:ext uri="{FF2B5EF4-FFF2-40B4-BE49-F238E27FC236}">
                  <a16:creationId xmlns:a16="http://schemas.microsoft.com/office/drawing/2014/main" id="{066D343C-A2FF-4321-8C9A-C75A4B7F52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3479527" y="1765995"/>
              <a:ext cx="972108" cy="944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ww.inventyourimage.com Copyright © 2011 No part of these materials may be  reproduced, distributed or transmitted in any form or by any means  unless prior written permission is given by  Lisa K. Ford- CEO and Founder of  Invent Your Image, LLC: ">
              <a:extLst>
                <a:ext uri="{FF2B5EF4-FFF2-40B4-BE49-F238E27FC236}">
                  <a16:creationId xmlns:a16="http://schemas.microsoft.com/office/drawing/2014/main" id="{F047FCB6-5C63-4505-99F6-8FA179B606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4402168" y="830003"/>
              <a:ext cx="985571" cy="100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111D3848-2640-4BE7-8FA7-D0E857155B1D}"/>
              </a:ext>
            </a:extLst>
          </p:cNvPr>
          <p:cNvGrpSpPr/>
          <p:nvPr/>
        </p:nvGrpSpPr>
        <p:grpSpPr>
          <a:xfrm>
            <a:off x="6611875" y="793887"/>
            <a:ext cx="4154115" cy="5086837"/>
            <a:chOff x="6611875" y="762211"/>
            <a:chExt cx="4680520" cy="6336704"/>
          </a:xfrm>
        </p:grpSpPr>
        <p:pic>
          <p:nvPicPr>
            <p:cNvPr id="11" name="Picture 2" descr="Colors for a Soft Autumn Man www.inventyourimage.com: ">
              <a:extLst>
                <a:ext uri="{FF2B5EF4-FFF2-40B4-BE49-F238E27FC236}">
                  <a16:creationId xmlns:a16="http://schemas.microsoft.com/office/drawing/2014/main" id="{EAE07281-B02B-4714-B4C4-47AA31AC42C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755891" y="762211"/>
              <a:ext cx="453650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ww.inventyourimage.com Copyright © 2011 No part of these materials may be  reproduced, distributed or transmitted in any form or by any means  unless prior written permission is given by  Lisa K. Ford- CEO and Founder of  Invent Your Image, LLC: ">
              <a:extLst>
                <a:ext uri="{FF2B5EF4-FFF2-40B4-BE49-F238E27FC236}">
                  <a16:creationId xmlns:a16="http://schemas.microsoft.com/office/drawing/2014/main" id="{0FF98D7B-7671-4F64-8D04-139082137E9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6611875" y="3498515"/>
              <a:ext cx="385242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oft Summer Color Palette (linked from http://expressingyourtruth.blogspot.co.uk/2013/02/invent-your-image.html): ">
              <a:extLst>
                <a:ext uri="{FF2B5EF4-FFF2-40B4-BE49-F238E27FC236}">
                  <a16:creationId xmlns:a16="http://schemas.microsoft.com/office/drawing/2014/main" id="{7C36FE4E-8BD3-4F55-B5FB-A369FBD0584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10383294" y="3494187"/>
              <a:ext cx="888310" cy="3604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499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2018-10-05T13:47:51Z</dcterms:created>
  <dcterms:modified xsi:type="dcterms:W3CDTF">2019-06-20T10:18:11Z</dcterms:modified>
</cp:coreProperties>
</file>