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4" r:id="rId3"/>
    <p:sldId id="365" r:id="rId4"/>
    <p:sldId id="370" r:id="rId5"/>
    <p:sldId id="369" r:id="rId6"/>
    <p:sldId id="372" r:id="rId7"/>
    <p:sldId id="373" r:id="rId8"/>
    <p:sldId id="374" r:id="rId9"/>
    <p:sldId id="371" r:id="rId10"/>
    <p:sldId id="362" r:id="rId11"/>
    <p:sldId id="363" r:id="rId12"/>
    <p:sldId id="35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53" autoAdjust="0"/>
    <p:restoredTop sz="94687" autoAdjust="0"/>
  </p:normalViewPr>
  <p:slideViewPr>
    <p:cSldViewPr>
      <p:cViewPr varScale="1">
        <p:scale>
          <a:sx n="63" d="100"/>
          <a:sy n="63" d="100"/>
        </p:scale>
        <p:origin x="67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BF7-37E9-4BCE-92AA-9075463C67E2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9A88-489E-4AB1-BA70-A749D1BDA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BF7-37E9-4BCE-92AA-9075463C67E2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9A88-489E-4AB1-BA70-A749D1BDA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BF7-37E9-4BCE-92AA-9075463C67E2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9A88-489E-4AB1-BA70-A749D1BDA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BF7-37E9-4BCE-92AA-9075463C67E2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9A88-489E-4AB1-BA70-A749D1BDA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BF7-37E9-4BCE-92AA-9075463C67E2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9A88-489E-4AB1-BA70-A749D1BDA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BF7-37E9-4BCE-92AA-9075463C67E2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9A88-489E-4AB1-BA70-A749D1BDA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BF7-37E9-4BCE-92AA-9075463C67E2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9A88-489E-4AB1-BA70-A749D1BDA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BF7-37E9-4BCE-92AA-9075463C67E2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9A88-489E-4AB1-BA70-A749D1BDA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BF7-37E9-4BCE-92AA-9075463C67E2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9A88-489E-4AB1-BA70-A749D1BDA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BF7-37E9-4BCE-92AA-9075463C67E2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9A88-489E-4AB1-BA70-A749D1BDA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BF7-37E9-4BCE-92AA-9075463C67E2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9A88-489E-4AB1-BA70-A749D1BDAD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7BF7-37E9-4BCE-92AA-9075463C67E2}" type="datetimeFigureOut">
              <a:rPr lang="ru-RU" smtClean="0"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C9A88-489E-4AB1-BA70-A749D1BDAD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Работа и личное\РАБОТА\Выполненные\ФИРМЕННЫЙ СТИЛЬ W\ГОТОВО\Логотип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1876633"/>
            <a:ext cx="5711848" cy="3671903"/>
          </a:xfrm>
          <a:prstGeom prst="rect">
            <a:avLst/>
          </a:prstGeom>
          <a:noFill/>
        </p:spPr>
      </p:pic>
      <p:pic>
        <p:nvPicPr>
          <p:cNvPr id="1027" name="Picture 3" descr="E:\Работа и личное\РАБОТА\Выполненные\ФИРМЕННЫЙ СТИЛЬ W\1.png"/>
          <p:cNvPicPr>
            <a:picLocks noChangeAspect="1" noChangeArrowheads="1"/>
          </p:cNvPicPr>
          <p:nvPr/>
        </p:nvPicPr>
        <p:blipFill>
          <a:blip r:embed="rId3"/>
          <a:srcRect l="25533" t="34043" r="24315" b="13474"/>
          <a:stretch>
            <a:fillRect/>
          </a:stretch>
        </p:blipFill>
        <p:spPr bwMode="auto">
          <a:xfrm>
            <a:off x="0" y="0"/>
            <a:ext cx="3929058" cy="264318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77898" y="4941168"/>
            <a:ext cx="8229600" cy="839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Эксплуатационные риски в АХО</a:t>
            </a:r>
          </a:p>
          <a:p>
            <a:pPr>
              <a:lnSpc>
                <a:spcPts val="3000"/>
              </a:lnSpc>
            </a:pPr>
            <a:r>
              <a:rPr lang="ru-RU" sz="2200" dirty="0"/>
              <a:t>.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 и личное\РАБОТА\Выполненные\ФИРМЕННЫЙ СТИЛЬ W\1.png"/>
          <p:cNvPicPr>
            <a:picLocks noChangeAspect="1" noChangeArrowheads="1"/>
          </p:cNvPicPr>
          <p:nvPr/>
        </p:nvPicPr>
        <p:blipFill>
          <a:blip r:embed="rId2"/>
          <a:srcRect t="29231" r="24837"/>
          <a:stretch>
            <a:fillRect/>
          </a:stretch>
        </p:blipFill>
        <p:spPr bwMode="auto">
          <a:xfrm>
            <a:off x="6000760" y="0"/>
            <a:ext cx="3143240" cy="190250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98317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2050" name="Picture 2" descr="E:\Работа и личное\РАБОТА\Выполненные\ФИРМЕННЫЙ СТИЛЬ W\ГОТОВО\Логотип\1-(горизонтальный).png"/>
          <p:cNvPicPr>
            <a:picLocks noChangeAspect="1" noChangeArrowheads="1"/>
          </p:cNvPicPr>
          <p:nvPr/>
        </p:nvPicPr>
        <p:blipFill>
          <a:blip r:embed="rId3"/>
          <a:srcRect l="6412" t="36667" r="7321" b="38167"/>
          <a:stretch>
            <a:fillRect/>
          </a:stretch>
        </p:blipFill>
        <p:spPr bwMode="auto">
          <a:xfrm>
            <a:off x="0" y="357166"/>
            <a:ext cx="4952017" cy="92869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8596" y="1641462"/>
            <a:ext cx="8143932" cy="1588"/>
          </a:xfrm>
          <a:prstGeom prst="line">
            <a:avLst/>
          </a:prstGeom>
          <a:ln>
            <a:solidFill>
              <a:srgbClr val="FA9A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500034" y="4429132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8596" y="1556792"/>
            <a:ext cx="814393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FA9A00"/>
                </a:solidFill>
                <a:ea typeface="ＭＳ Ｐゴシック" pitchFamily="34" charset="-128"/>
              </a:rPr>
              <a:t>Вывод:</a:t>
            </a:r>
          </a:p>
          <a:p>
            <a:endParaRPr lang="ru-RU" sz="1000" i="1" dirty="0"/>
          </a:p>
          <a:p>
            <a:r>
              <a:rPr lang="ru-RU" sz="2400" i="1" dirty="0"/>
              <a:t>Важно вести календарь эксплуатации объектов в зоне ответственности АХО компании.</a:t>
            </a:r>
          </a:p>
          <a:p>
            <a:endParaRPr lang="ru-RU" sz="1000" i="1" dirty="0"/>
          </a:p>
          <a:p>
            <a:r>
              <a:rPr lang="ru-RU" sz="2400" i="1" dirty="0"/>
              <a:t>Необходимо создать и регулярно обновлять план реагирования на риски.</a:t>
            </a:r>
          </a:p>
          <a:p>
            <a:endParaRPr lang="ru-RU" sz="1000" i="1" dirty="0"/>
          </a:p>
          <a:p>
            <a:r>
              <a:rPr lang="ru-RU" sz="2400" i="1" dirty="0"/>
              <a:t>С помощью регулярной аналитики чек-листов по эксплуатации можно создать реалистичный бюджет на эксплуатацию, </a:t>
            </a:r>
            <a:r>
              <a:rPr lang="ru-RU" sz="2400" i="1" dirty="0" err="1"/>
              <a:t>забюджетировать</a:t>
            </a:r>
            <a:r>
              <a:rPr lang="ru-RU" sz="2400" i="1" dirty="0"/>
              <a:t> «форс-мажоры» по эксплуатации.</a:t>
            </a:r>
          </a:p>
          <a:p>
            <a:pPr algn="ctr"/>
            <a:r>
              <a:rPr lang="ru-RU" sz="2800" b="1" i="1" dirty="0">
                <a:solidFill>
                  <a:srgbClr val="FA9A00"/>
                </a:solidFill>
              </a:rPr>
              <a:t>Устранить эксплуатационные риски невозможно. </a:t>
            </a:r>
          </a:p>
          <a:p>
            <a:pPr algn="ctr"/>
            <a:r>
              <a:rPr lang="ru-RU" sz="2800" b="1" i="1" dirty="0">
                <a:solidFill>
                  <a:srgbClr val="FA9A00"/>
                </a:solidFill>
              </a:rPr>
              <a:t>Но возможно их минимизировать!</a:t>
            </a:r>
          </a:p>
          <a:p>
            <a:endParaRPr lang="ru-RU" sz="20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1637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 и личное\РАБОТА\Выполненные\ФИРМЕННЫЙ СТИЛЬ W\1.png"/>
          <p:cNvPicPr>
            <a:picLocks noChangeAspect="1" noChangeArrowheads="1"/>
          </p:cNvPicPr>
          <p:nvPr/>
        </p:nvPicPr>
        <p:blipFill>
          <a:blip r:embed="rId2"/>
          <a:srcRect t="29231" r="24837"/>
          <a:stretch>
            <a:fillRect/>
          </a:stretch>
        </p:blipFill>
        <p:spPr bwMode="auto">
          <a:xfrm>
            <a:off x="6000760" y="0"/>
            <a:ext cx="3143240" cy="190250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98317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2050" name="Picture 2" descr="E:\Работа и личное\РАБОТА\Выполненные\ФИРМЕННЫЙ СТИЛЬ W\ГОТОВО\Логотип\1-(горизонтальный).png"/>
          <p:cNvPicPr>
            <a:picLocks noChangeAspect="1" noChangeArrowheads="1"/>
          </p:cNvPicPr>
          <p:nvPr/>
        </p:nvPicPr>
        <p:blipFill>
          <a:blip r:embed="rId3"/>
          <a:srcRect l="6412" t="36667" r="7321" b="38167"/>
          <a:stretch>
            <a:fillRect/>
          </a:stretch>
        </p:blipFill>
        <p:spPr bwMode="auto">
          <a:xfrm>
            <a:off x="0" y="357166"/>
            <a:ext cx="4952017" cy="92869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8596" y="1641462"/>
            <a:ext cx="8143932" cy="1588"/>
          </a:xfrm>
          <a:prstGeom prst="line">
            <a:avLst/>
          </a:prstGeom>
          <a:ln>
            <a:solidFill>
              <a:srgbClr val="FA9A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500034" y="4429132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7274" y="2780928"/>
            <a:ext cx="7600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prstClr val="black"/>
                </a:solidFill>
                <a:ea typeface="ＭＳ Ｐゴシック" pitchFamily="34" charset="-128"/>
              </a:rPr>
              <a:t>Большое спасибо за внимание!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prstClr val="black"/>
                </a:solidFill>
                <a:ea typeface="ＭＳ Ｐゴシック" pitchFamily="34" charset="-128"/>
              </a:rPr>
              <a:t>Готова ответить на </a:t>
            </a:r>
            <a:r>
              <a:rPr lang="ru-RU" sz="2800" b="1">
                <a:solidFill>
                  <a:prstClr val="black"/>
                </a:solidFill>
                <a:ea typeface="ＭＳ Ｐゴシック" pitchFamily="34" charset="-128"/>
              </a:rPr>
              <a:t>ваши вопросы</a:t>
            </a:r>
            <a:r>
              <a:rPr lang="ru-RU" sz="2800" b="1">
                <a:solidFill>
                  <a:prstClr val="black"/>
                </a:solidFill>
                <a:ea typeface="ＭＳ Ｐゴシック" pitchFamily="34" charset="-128"/>
                <a:sym typeface="Wingdings" panose="05000000000000000000" pitchFamily="2" charset="2"/>
              </a:rPr>
              <a:t></a:t>
            </a:r>
            <a:endParaRPr lang="ru-RU" sz="2800" b="1" dirty="0">
              <a:solidFill>
                <a:prstClr val="black"/>
              </a:solidFill>
              <a:ea typeface="ＭＳ Ｐゴシック" pitchFamily="34" charset="-128"/>
            </a:endParaRPr>
          </a:p>
          <a:p>
            <a:endParaRPr lang="ru-RU" sz="20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prstClr val="black"/>
              </a:solidFill>
              <a:ea typeface="ＭＳ Ｐゴシック" pitchFamily="34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9561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 и личное\РАБОТА\Выполненные\ФИРМЕННЫЙ СТИЛЬ W\1.png"/>
          <p:cNvPicPr>
            <a:picLocks noChangeAspect="1" noChangeArrowheads="1"/>
          </p:cNvPicPr>
          <p:nvPr/>
        </p:nvPicPr>
        <p:blipFill>
          <a:blip r:embed="rId2"/>
          <a:srcRect t="29231" r="24837"/>
          <a:stretch>
            <a:fillRect/>
          </a:stretch>
        </p:blipFill>
        <p:spPr bwMode="auto">
          <a:xfrm>
            <a:off x="6000760" y="0"/>
            <a:ext cx="3143240" cy="190250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98317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2050" name="Picture 2" descr="E:\Работа и личное\РАБОТА\Выполненные\ФИРМЕННЫЙ СТИЛЬ W\ГОТОВО\Логотип\1-(горизонтальный).png"/>
          <p:cNvPicPr>
            <a:picLocks noChangeAspect="1" noChangeArrowheads="1"/>
          </p:cNvPicPr>
          <p:nvPr/>
        </p:nvPicPr>
        <p:blipFill>
          <a:blip r:embed="rId3"/>
          <a:srcRect l="6412" t="36667" r="7321" b="38167"/>
          <a:stretch>
            <a:fillRect/>
          </a:stretch>
        </p:blipFill>
        <p:spPr bwMode="auto">
          <a:xfrm>
            <a:off x="0" y="357166"/>
            <a:ext cx="4952017" cy="92869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8596" y="1641462"/>
            <a:ext cx="8143932" cy="1588"/>
          </a:xfrm>
          <a:prstGeom prst="line">
            <a:avLst/>
          </a:prstGeom>
          <a:ln>
            <a:solidFill>
              <a:srgbClr val="FA9A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500034" y="4429132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50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 и личное\РАБОТА\Выполненные\ФИРМЕННЫЙ СТИЛЬ W\1.png"/>
          <p:cNvPicPr>
            <a:picLocks noChangeAspect="1" noChangeArrowheads="1"/>
          </p:cNvPicPr>
          <p:nvPr/>
        </p:nvPicPr>
        <p:blipFill>
          <a:blip r:embed="rId2"/>
          <a:srcRect t="29231" r="24837"/>
          <a:stretch>
            <a:fillRect/>
          </a:stretch>
        </p:blipFill>
        <p:spPr bwMode="auto">
          <a:xfrm>
            <a:off x="6000760" y="0"/>
            <a:ext cx="3143240" cy="1902505"/>
          </a:xfrm>
          <a:prstGeom prst="rect">
            <a:avLst/>
          </a:prstGeom>
          <a:noFill/>
        </p:spPr>
      </p:pic>
      <p:pic>
        <p:nvPicPr>
          <p:cNvPr id="2050" name="Picture 2" descr="E:\Работа и личное\РАБОТА\Выполненные\ФИРМЕННЫЙ СТИЛЬ W\ГОТОВО\Логотип\1-(горизонтальный).png"/>
          <p:cNvPicPr>
            <a:picLocks noChangeAspect="1" noChangeArrowheads="1"/>
          </p:cNvPicPr>
          <p:nvPr/>
        </p:nvPicPr>
        <p:blipFill>
          <a:blip r:embed="rId3"/>
          <a:srcRect l="6412" t="36667" r="7321" b="38167"/>
          <a:stretch>
            <a:fillRect/>
          </a:stretch>
        </p:blipFill>
        <p:spPr bwMode="auto">
          <a:xfrm>
            <a:off x="0" y="357166"/>
            <a:ext cx="4952017" cy="92869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8596" y="1641462"/>
            <a:ext cx="8143932" cy="1588"/>
          </a:xfrm>
          <a:prstGeom prst="line">
            <a:avLst/>
          </a:prstGeom>
          <a:ln>
            <a:solidFill>
              <a:srgbClr val="FA9A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500034" y="4429132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807249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A9A00"/>
                </a:solidFill>
              </a:rPr>
              <a:t>Эксплуатационные риски </a:t>
            </a:r>
            <a:r>
              <a:rPr lang="ru-RU" sz="2800" b="1" dirty="0"/>
              <a:t>- </a:t>
            </a:r>
          </a:p>
          <a:p>
            <a:r>
              <a:rPr lang="ru-RU" sz="2400" i="1" dirty="0"/>
              <a:t> это возможность возникновения убытков в ходе эксплуатации помещений, зданий, оборудования и мебели в помещениях, инженерных, транспортных и тому подобных систем, нарушений инструкций.</a:t>
            </a:r>
          </a:p>
          <a:p>
            <a:endParaRPr lang="ru-RU" sz="1600" i="1" dirty="0"/>
          </a:p>
          <a:p>
            <a:r>
              <a:rPr lang="ru-RU" sz="2400" i="1" dirty="0"/>
              <a:t>Эксплуатационные риски: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400" dirty="0"/>
              <a:t>порча имущества, оборудования, помещений и зданий;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400" dirty="0"/>
              <a:t>экологический ущерб в следствии ненадлежащей эксплуатации, случаи нарушения инструкций;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400" dirty="0"/>
              <a:t>причинение вреда всех видов;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400" dirty="0"/>
              <a:t>несчастные случаи, ЧП;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400" dirty="0"/>
              <a:t>риск повышения эксплуатационных затрат;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400" dirty="0"/>
              <a:t>выход из строя инженерных и\или транспортных систем.</a:t>
            </a:r>
          </a:p>
          <a:p>
            <a:endParaRPr lang="ru-RU" sz="2400" i="1" dirty="0"/>
          </a:p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64029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 и личное\РАБОТА\Выполненные\ФИРМЕННЫЙ СТИЛЬ W\1.png"/>
          <p:cNvPicPr>
            <a:picLocks noChangeAspect="1" noChangeArrowheads="1"/>
          </p:cNvPicPr>
          <p:nvPr/>
        </p:nvPicPr>
        <p:blipFill>
          <a:blip r:embed="rId2"/>
          <a:srcRect t="29231" r="24837"/>
          <a:stretch>
            <a:fillRect/>
          </a:stretch>
        </p:blipFill>
        <p:spPr bwMode="auto">
          <a:xfrm>
            <a:off x="6000760" y="0"/>
            <a:ext cx="3143240" cy="1902505"/>
          </a:xfrm>
          <a:prstGeom prst="rect">
            <a:avLst/>
          </a:prstGeom>
          <a:noFill/>
        </p:spPr>
      </p:pic>
      <p:pic>
        <p:nvPicPr>
          <p:cNvPr id="2050" name="Picture 2" descr="E:\Работа и личное\РАБОТА\Выполненные\ФИРМЕННЫЙ СТИЛЬ W\ГОТОВО\Логотип\1-(горизонтальный).png"/>
          <p:cNvPicPr>
            <a:picLocks noChangeAspect="1" noChangeArrowheads="1"/>
          </p:cNvPicPr>
          <p:nvPr/>
        </p:nvPicPr>
        <p:blipFill>
          <a:blip r:embed="rId3"/>
          <a:srcRect l="6412" t="36667" r="7321" b="38167"/>
          <a:stretch>
            <a:fillRect/>
          </a:stretch>
        </p:blipFill>
        <p:spPr bwMode="auto">
          <a:xfrm>
            <a:off x="0" y="357166"/>
            <a:ext cx="4952017" cy="92869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8596" y="1641462"/>
            <a:ext cx="8143932" cy="1588"/>
          </a:xfrm>
          <a:prstGeom prst="line">
            <a:avLst/>
          </a:prstGeom>
          <a:ln>
            <a:solidFill>
              <a:srgbClr val="FA9A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500034" y="4429132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807249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A9A00"/>
                </a:solidFill>
              </a:rPr>
              <a:t>Риск повышения эксплуатационных затрат </a:t>
            </a:r>
          </a:p>
          <a:p>
            <a:r>
              <a:rPr lang="ru-RU" sz="2400" i="1" dirty="0"/>
              <a:t> </a:t>
            </a:r>
          </a:p>
          <a:p>
            <a:r>
              <a:rPr lang="ru-RU" sz="2400" dirty="0"/>
              <a:t>Факторы риска:</a:t>
            </a:r>
            <a:endParaRPr lang="ru-RU" sz="2200" dirty="0"/>
          </a:p>
          <a:p>
            <a:pPr marL="342900" indent="-342900">
              <a:buFontTx/>
              <a:buChar char="-"/>
            </a:pPr>
            <a:r>
              <a:rPr lang="ru-RU" sz="2200" dirty="0"/>
              <a:t>Управленческие( слабый менеджмент),</a:t>
            </a:r>
          </a:p>
          <a:p>
            <a:pPr marL="342900" indent="-342900">
              <a:buFontTx/>
              <a:buChar char="-"/>
            </a:pPr>
            <a:r>
              <a:rPr lang="ru-RU" sz="2200" dirty="0"/>
              <a:t>пропуск/недооценка конкретной статьи расходов в бюджете; </a:t>
            </a:r>
          </a:p>
          <a:p>
            <a:pPr marL="342900" indent="-342900">
              <a:buFontTx/>
              <a:buChar char="-"/>
            </a:pPr>
            <a:r>
              <a:rPr lang="ru-RU" sz="2200" dirty="0"/>
              <a:t>повышение цен на материалы и/или оборудование,</a:t>
            </a:r>
          </a:p>
          <a:p>
            <a:pPr marL="342900" indent="-342900">
              <a:buFontTx/>
              <a:buChar char="-"/>
            </a:pPr>
            <a:r>
              <a:rPr lang="ru-RU" sz="2200" dirty="0"/>
              <a:t> неблагоприятные погодные/климатические изменения,</a:t>
            </a:r>
          </a:p>
          <a:p>
            <a:pPr marL="342900" indent="-342900">
              <a:buFontTx/>
              <a:buChar char="-"/>
            </a:pPr>
            <a:r>
              <a:rPr lang="ru-RU" sz="2200" dirty="0"/>
              <a:t> недооценка затрат на содержание, ремонт и модернизацию помещений, зданий, оборудования,</a:t>
            </a:r>
          </a:p>
          <a:p>
            <a:pPr marL="342900" indent="-342900">
              <a:buFontTx/>
              <a:buChar char="-"/>
            </a:pPr>
            <a:r>
              <a:rPr lang="ru-RU" sz="2200" dirty="0"/>
              <a:t>увеличение числа офисов в середине бюджетного периода,</a:t>
            </a:r>
          </a:p>
          <a:p>
            <a:pPr marL="342900" indent="-342900">
              <a:buFontTx/>
              <a:buChar char="-"/>
            </a:pPr>
            <a:r>
              <a:rPr lang="ru-RU" sz="2200" dirty="0"/>
              <a:t>изменение законодательной базы относительно  безопасности и качества обслуживания сотрудников, </a:t>
            </a:r>
          </a:p>
          <a:p>
            <a:pPr marL="342900" indent="-342900">
              <a:buFontTx/>
              <a:buChar char="-"/>
            </a:pPr>
            <a:r>
              <a:rPr lang="ru-RU" sz="2200" dirty="0"/>
              <a:t>привлечение к эксплуатационным работам неопытных/недобросовестных подрядчиков.</a:t>
            </a:r>
            <a:endParaRPr lang="ru-RU" sz="2200" i="1" dirty="0"/>
          </a:p>
          <a:p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68910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 и личное\РАБОТА\Выполненные\ФИРМЕННЫЙ СТИЛЬ W\1.png"/>
          <p:cNvPicPr>
            <a:picLocks noChangeAspect="1" noChangeArrowheads="1"/>
          </p:cNvPicPr>
          <p:nvPr/>
        </p:nvPicPr>
        <p:blipFill>
          <a:blip r:embed="rId2"/>
          <a:srcRect t="29231" r="24837"/>
          <a:stretch>
            <a:fillRect/>
          </a:stretch>
        </p:blipFill>
        <p:spPr bwMode="auto">
          <a:xfrm>
            <a:off x="6000760" y="0"/>
            <a:ext cx="3143240" cy="1902505"/>
          </a:xfrm>
          <a:prstGeom prst="rect">
            <a:avLst/>
          </a:prstGeom>
          <a:noFill/>
        </p:spPr>
      </p:pic>
      <p:pic>
        <p:nvPicPr>
          <p:cNvPr id="2050" name="Picture 2" descr="E:\Работа и личное\РАБОТА\Выполненные\ФИРМЕННЫЙ СТИЛЬ W\ГОТОВО\Логотип\1-(горизонтальный).png"/>
          <p:cNvPicPr>
            <a:picLocks noChangeAspect="1" noChangeArrowheads="1"/>
          </p:cNvPicPr>
          <p:nvPr/>
        </p:nvPicPr>
        <p:blipFill>
          <a:blip r:embed="rId3"/>
          <a:srcRect l="6412" t="36667" r="7321" b="38167"/>
          <a:stretch>
            <a:fillRect/>
          </a:stretch>
        </p:blipFill>
        <p:spPr bwMode="auto">
          <a:xfrm>
            <a:off x="0" y="357166"/>
            <a:ext cx="4952017" cy="92869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8596" y="1641462"/>
            <a:ext cx="8143932" cy="1588"/>
          </a:xfrm>
          <a:prstGeom prst="line">
            <a:avLst/>
          </a:prstGeom>
          <a:ln>
            <a:solidFill>
              <a:srgbClr val="FA9A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500034" y="4429132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52718"/>
            <a:ext cx="807249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A9A00"/>
                </a:solidFill>
              </a:rPr>
              <a:t>Пути минимизации рисков</a:t>
            </a:r>
          </a:p>
          <a:p>
            <a:endParaRPr lang="ru-RU" sz="800" i="1" dirty="0"/>
          </a:p>
          <a:p>
            <a:r>
              <a:rPr lang="ru-RU" sz="2400" i="1" dirty="0"/>
              <a:t>Базовые инструменты минимизации эксплуатационных рисков в АХО – это </a:t>
            </a:r>
            <a:r>
              <a:rPr lang="ru-RU" sz="2400" b="1" i="1" dirty="0">
                <a:solidFill>
                  <a:srgbClr val="C00000"/>
                </a:solidFill>
              </a:rPr>
              <a:t>план реагирования на риски </a:t>
            </a:r>
            <a:r>
              <a:rPr lang="ru-RU" sz="2400" i="1" dirty="0"/>
              <a:t>и </a:t>
            </a:r>
            <a:r>
              <a:rPr lang="ru-RU" sz="2400" b="1" i="1" dirty="0">
                <a:solidFill>
                  <a:srgbClr val="00B050"/>
                </a:solidFill>
              </a:rPr>
              <a:t>календарь эксплуатации</a:t>
            </a:r>
            <a:r>
              <a:rPr lang="ru-RU" sz="2400" b="1" i="1" dirty="0"/>
              <a:t>.</a:t>
            </a:r>
          </a:p>
          <a:p>
            <a:endParaRPr lang="ru-RU" sz="800" b="1" i="1" dirty="0"/>
          </a:p>
          <a:p>
            <a:r>
              <a:rPr lang="ru-RU" sz="2400" i="1" u="sng" dirty="0">
                <a:solidFill>
                  <a:srgbClr val="C00000"/>
                </a:solidFill>
              </a:rPr>
              <a:t>План реагирования на риски</a:t>
            </a:r>
            <a:r>
              <a:rPr lang="ru-RU" sz="2400" i="1" u="sng" dirty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оценивает риски и определяет алгоритм действий по уменьшению количества и размера убытков,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000" dirty="0"/>
              <a:t>должен быть реалистичным (в части оценки серьезности рисков), своевременным, 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000" dirty="0"/>
              <a:t>требующим от всех участников осознания своей роли и ответственности,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000" dirty="0"/>
              <a:t>должен быть упреждающим, предполагающим заблаговременную (до наступления события риска) разработку действий.</a:t>
            </a:r>
          </a:p>
          <a:p>
            <a:pPr fontAlgn="base"/>
            <a:r>
              <a:rPr lang="ru-RU" sz="1600" b="1" i="1" dirty="0">
                <a:solidFill>
                  <a:srgbClr val="C00000"/>
                </a:solidFill>
              </a:rPr>
              <a:t>План - это не средство обеспечения полного контроля событий, а способ подготовки к возможным неблагоприятным событиям.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77448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 и личное\РАБОТА\Выполненные\ФИРМЕННЫЙ СТИЛЬ W\1.png"/>
          <p:cNvPicPr>
            <a:picLocks noChangeAspect="1" noChangeArrowheads="1"/>
          </p:cNvPicPr>
          <p:nvPr/>
        </p:nvPicPr>
        <p:blipFill>
          <a:blip r:embed="rId2"/>
          <a:srcRect t="29231" r="24837"/>
          <a:stretch>
            <a:fillRect/>
          </a:stretch>
        </p:blipFill>
        <p:spPr bwMode="auto">
          <a:xfrm>
            <a:off x="6000760" y="0"/>
            <a:ext cx="3143240" cy="1902505"/>
          </a:xfrm>
          <a:prstGeom prst="rect">
            <a:avLst/>
          </a:prstGeom>
          <a:noFill/>
        </p:spPr>
      </p:pic>
      <p:pic>
        <p:nvPicPr>
          <p:cNvPr id="2050" name="Picture 2" descr="E:\Работа и личное\РАБОТА\Выполненные\ФИРМЕННЫЙ СТИЛЬ W\ГОТОВО\Логотип\1-(горизонтальный).png"/>
          <p:cNvPicPr>
            <a:picLocks noChangeAspect="1" noChangeArrowheads="1"/>
          </p:cNvPicPr>
          <p:nvPr/>
        </p:nvPicPr>
        <p:blipFill>
          <a:blip r:embed="rId3"/>
          <a:srcRect l="6412" t="36667" r="7321" b="38167"/>
          <a:stretch>
            <a:fillRect/>
          </a:stretch>
        </p:blipFill>
        <p:spPr bwMode="auto">
          <a:xfrm>
            <a:off x="0" y="357166"/>
            <a:ext cx="4952017" cy="92869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8596" y="1641462"/>
            <a:ext cx="8143932" cy="1588"/>
          </a:xfrm>
          <a:prstGeom prst="line">
            <a:avLst/>
          </a:prstGeom>
          <a:ln>
            <a:solidFill>
              <a:srgbClr val="FA9A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500034" y="4429132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80724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Календарь эксплуатации </a:t>
            </a:r>
          </a:p>
          <a:p>
            <a:endParaRPr lang="ru-RU" sz="800" i="1" dirty="0"/>
          </a:p>
          <a:p>
            <a:r>
              <a:rPr lang="ru-RU" sz="2400" dirty="0"/>
              <a:t>Комплекс предупреждающих мер для:</a:t>
            </a:r>
          </a:p>
          <a:p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 поддержания исправного состояния инженерных систем здания, помещений, транспортных комплектов компании, оборудования, мебели компании,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сохранности и продления сроков эксплуатации строительных конструкций и сооружений, отделочных материалов,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выявления, предупреждения, минимизации  эксплуатационных  рисков,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инструмент для составления полноценного и реалистичного бюджета на эксплуатацию.</a:t>
            </a:r>
            <a:endParaRPr lang="ru-RU" sz="2400" b="1" i="1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64877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 и личное\РАБОТА\Выполненные\ФИРМЕННЫЙ СТИЛЬ W\1.png"/>
          <p:cNvPicPr>
            <a:picLocks noChangeAspect="1" noChangeArrowheads="1"/>
          </p:cNvPicPr>
          <p:nvPr/>
        </p:nvPicPr>
        <p:blipFill>
          <a:blip r:embed="rId2"/>
          <a:srcRect t="29231" r="24837"/>
          <a:stretch>
            <a:fillRect/>
          </a:stretch>
        </p:blipFill>
        <p:spPr bwMode="auto">
          <a:xfrm>
            <a:off x="6000760" y="0"/>
            <a:ext cx="3143240" cy="1902505"/>
          </a:xfrm>
          <a:prstGeom prst="rect">
            <a:avLst/>
          </a:prstGeom>
          <a:noFill/>
        </p:spPr>
      </p:pic>
      <p:pic>
        <p:nvPicPr>
          <p:cNvPr id="2050" name="Picture 2" descr="E:\Работа и личное\РАБОТА\Выполненные\ФИРМЕННЫЙ СТИЛЬ W\ГОТОВО\Логотип\1-(горизонтальный).png"/>
          <p:cNvPicPr>
            <a:picLocks noChangeAspect="1" noChangeArrowheads="1"/>
          </p:cNvPicPr>
          <p:nvPr/>
        </p:nvPicPr>
        <p:blipFill>
          <a:blip r:embed="rId3"/>
          <a:srcRect l="6412" t="36667" r="7321" b="38167"/>
          <a:stretch>
            <a:fillRect/>
          </a:stretch>
        </p:blipFill>
        <p:spPr bwMode="auto">
          <a:xfrm>
            <a:off x="0" y="357166"/>
            <a:ext cx="4952017" cy="92869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8596" y="1641462"/>
            <a:ext cx="8143932" cy="1588"/>
          </a:xfrm>
          <a:prstGeom prst="line">
            <a:avLst/>
          </a:prstGeom>
          <a:ln>
            <a:solidFill>
              <a:srgbClr val="FA9A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500034" y="4429132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807249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Календарь эксплуатации</a:t>
            </a:r>
          </a:p>
          <a:p>
            <a:endParaRPr lang="ru-RU" sz="800" i="1" dirty="0"/>
          </a:p>
          <a:p>
            <a:endParaRPr lang="ru-RU" sz="800" b="1" i="1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3" t="9355" r="7033" b="12559"/>
          <a:stretch/>
        </p:blipFill>
        <p:spPr bwMode="auto">
          <a:xfrm>
            <a:off x="107504" y="2146787"/>
            <a:ext cx="8951750" cy="4594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4043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 и личное\РАБОТА\Выполненные\ФИРМЕННЫЙ СТИЛЬ W\1.png"/>
          <p:cNvPicPr>
            <a:picLocks noChangeAspect="1" noChangeArrowheads="1"/>
          </p:cNvPicPr>
          <p:nvPr/>
        </p:nvPicPr>
        <p:blipFill>
          <a:blip r:embed="rId2"/>
          <a:srcRect t="29231" r="24837"/>
          <a:stretch>
            <a:fillRect/>
          </a:stretch>
        </p:blipFill>
        <p:spPr bwMode="auto">
          <a:xfrm>
            <a:off x="6000760" y="0"/>
            <a:ext cx="3143240" cy="1902505"/>
          </a:xfrm>
          <a:prstGeom prst="rect">
            <a:avLst/>
          </a:prstGeom>
          <a:noFill/>
        </p:spPr>
      </p:pic>
      <p:pic>
        <p:nvPicPr>
          <p:cNvPr id="2050" name="Picture 2" descr="E:\Работа и личное\РАБОТА\Выполненные\ФИРМЕННЫЙ СТИЛЬ W\ГОТОВО\Логотип\1-(горизонтальный).png"/>
          <p:cNvPicPr>
            <a:picLocks noChangeAspect="1" noChangeArrowheads="1"/>
          </p:cNvPicPr>
          <p:nvPr/>
        </p:nvPicPr>
        <p:blipFill>
          <a:blip r:embed="rId3"/>
          <a:srcRect l="6412" t="36667" r="7321" b="38167"/>
          <a:stretch>
            <a:fillRect/>
          </a:stretch>
        </p:blipFill>
        <p:spPr bwMode="auto">
          <a:xfrm>
            <a:off x="0" y="357166"/>
            <a:ext cx="4952017" cy="92869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8596" y="1641462"/>
            <a:ext cx="8143932" cy="1588"/>
          </a:xfrm>
          <a:prstGeom prst="line">
            <a:avLst/>
          </a:prstGeom>
          <a:ln>
            <a:solidFill>
              <a:srgbClr val="FA9A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500034" y="4429132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807249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Календарь эксплуатации</a:t>
            </a:r>
          </a:p>
          <a:p>
            <a:endParaRPr lang="ru-RU" sz="800" i="1" dirty="0"/>
          </a:p>
          <a:p>
            <a:endParaRPr lang="ru-RU" sz="800" b="1" i="1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i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" t="8881" r="12370" b="10897"/>
          <a:stretch/>
        </p:blipFill>
        <p:spPr bwMode="auto">
          <a:xfrm>
            <a:off x="147997" y="2060848"/>
            <a:ext cx="8862125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188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 и личное\РАБОТА\Выполненные\ФИРМЕННЫЙ СТИЛЬ W\1.png"/>
          <p:cNvPicPr>
            <a:picLocks noChangeAspect="1" noChangeArrowheads="1"/>
          </p:cNvPicPr>
          <p:nvPr/>
        </p:nvPicPr>
        <p:blipFill>
          <a:blip r:embed="rId2"/>
          <a:srcRect t="29231" r="24837"/>
          <a:stretch>
            <a:fillRect/>
          </a:stretch>
        </p:blipFill>
        <p:spPr bwMode="auto">
          <a:xfrm>
            <a:off x="6000760" y="0"/>
            <a:ext cx="3143240" cy="1902505"/>
          </a:xfrm>
          <a:prstGeom prst="rect">
            <a:avLst/>
          </a:prstGeom>
          <a:noFill/>
        </p:spPr>
      </p:pic>
      <p:pic>
        <p:nvPicPr>
          <p:cNvPr id="2050" name="Picture 2" descr="E:\Работа и личное\РАБОТА\Выполненные\ФИРМЕННЫЙ СТИЛЬ W\ГОТОВО\Логотип\1-(горизонтальный).png"/>
          <p:cNvPicPr>
            <a:picLocks noChangeAspect="1" noChangeArrowheads="1"/>
          </p:cNvPicPr>
          <p:nvPr/>
        </p:nvPicPr>
        <p:blipFill>
          <a:blip r:embed="rId3"/>
          <a:srcRect l="6412" t="36667" r="7321" b="38167"/>
          <a:stretch>
            <a:fillRect/>
          </a:stretch>
        </p:blipFill>
        <p:spPr bwMode="auto">
          <a:xfrm>
            <a:off x="0" y="357166"/>
            <a:ext cx="4952017" cy="92869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8596" y="1641462"/>
            <a:ext cx="8143932" cy="1588"/>
          </a:xfrm>
          <a:prstGeom prst="line">
            <a:avLst/>
          </a:prstGeom>
          <a:ln>
            <a:solidFill>
              <a:srgbClr val="FA9A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500034" y="4429132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Календарь эксплуатации</a:t>
            </a:r>
          </a:p>
          <a:p>
            <a:endParaRPr lang="ru-RU" sz="800" i="1" dirty="0"/>
          </a:p>
          <a:p>
            <a:endParaRPr lang="ru-RU" sz="800" b="1" i="1" dirty="0"/>
          </a:p>
          <a:p>
            <a:r>
              <a:rPr lang="ru-RU" sz="2000" b="1" dirty="0"/>
              <a:t>Система вентиляции и кондиционирования</a:t>
            </a:r>
          </a:p>
          <a:p>
            <a:r>
              <a:rPr lang="ru-RU" sz="2000" dirty="0"/>
              <a:t>Сентябрь-октябрь</a:t>
            </a:r>
          </a:p>
          <a:p>
            <a:r>
              <a:rPr lang="ru-RU" sz="2000" dirty="0"/>
              <a:t>Подготовка системы к зимнему сезону. Консервация*</a:t>
            </a:r>
          </a:p>
          <a:p>
            <a:r>
              <a:rPr lang="ru-RU" i="1" dirty="0"/>
              <a:t>Работы нужно проводить в том случае, если системы не оснащены зимним комплектом. </a:t>
            </a:r>
          </a:p>
          <a:p>
            <a:endParaRPr lang="ru-RU" sz="2000" dirty="0"/>
          </a:p>
          <a:p>
            <a:r>
              <a:rPr lang="ru-RU" sz="2000" b="1" dirty="0"/>
              <a:t>Выполняются в следующей последовательности: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/>
              <a:t>Проверка работоспособности систем управления клапанами и самих клапанов.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/>
              <a:t>Промывка масляных фильтров и заправка маслом с низкими температурами замерзания.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/>
              <a:t>Тестирование работоспособности калориферов, трубопроводов.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/>
              <a:t>Удаление загрязнений, скопившихся на поверхности калориферов.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/>
              <a:t>Тестовый запуск вентиляционной системы.</a:t>
            </a:r>
          </a:p>
          <a:p>
            <a:endParaRPr lang="ru-RU" sz="2000" dirty="0"/>
          </a:p>
          <a:p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08730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 и личное\РАБОТА\Выполненные\ФИРМЕННЫЙ СТИЛЬ W\1.png"/>
          <p:cNvPicPr>
            <a:picLocks noChangeAspect="1" noChangeArrowheads="1"/>
          </p:cNvPicPr>
          <p:nvPr/>
        </p:nvPicPr>
        <p:blipFill>
          <a:blip r:embed="rId2"/>
          <a:srcRect t="29231" r="24837"/>
          <a:stretch>
            <a:fillRect/>
          </a:stretch>
        </p:blipFill>
        <p:spPr bwMode="auto">
          <a:xfrm>
            <a:off x="6000760" y="0"/>
            <a:ext cx="3143240" cy="1902505"/>
          </a:xfrm>
          <a:prstGeom prst="rect">
            <a:avLst/>
          </a:prstGeom>
          <a:noFill/>
        </p:spPr>
      </p:pic>
      <p:pic>
        <p:nvPicPr>
          <p:cNvPr id="2050" name="Picture 2" descr="E:\Работа и личное\РАБОТА\Выполненные\ФИРМЕННЫЙ СТИЛЬ W\ГОТОВО\Логотип\1-(горизонтальный).png"/>
          <p:cNvPicPr>
            <a:picLocks noChangeAspect="1" noChangeArrowheads="1"/>
          </p:cNvPicPr>
          <p:nvPr/>
        </p:nvPicPr>
        <p:blipFill>
          <a:blip r:embed="rId3"/>
          <a:srcRect l="6412" t="36667" r="7321" b="38167"/>
          <a:stretch>
            <a:fillRect/>
          </a:stretch>
        </p:blipFill>
        <p:spPr bwMode="auto">
          <a:xfrm>
            <a:off x="0" y="357166"/>
            <a:ext cx="4952017" cy="92869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786586"/>
            <a:ext cx="9144000" cy="71414"/>
          </a:xfrm>
          <a:prstGeom prst="rect">
            <a:avLst/>
          </a:prstGeom>
          <a:solidFill>
            <a:srgbClr val="FA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8596" y="1641462"/>
            <a:ext cx="8143932" cy="1588"/>
          </a:xfrm>
          <a:prstGeom prst="line">
            <a:avLst/>
          </a:prstGeom>
          <a:ln>
            <a:solidFill>
              <a:srgbClr val="FA9A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500034" y="4429132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3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51160"/>
            <a:ext cx="855082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A9A00"/>
                </a:solidFill>
              </a:rPr>
              <a:t>Чек-лист эксплуатации </a:t>
            </a:r>
            <a:r>
              <a:rPr lang="ru-RU" sz="2800" b="1" dirty="0"/>
              <a:t>- </a:t>
            </a:r>
          </a:p>
          <a:p>
            <a:r>
              <a:rPr lang="ru-RU" sz="2000" dirty="0"/>
              <a:t>- это инструмент операционного контроля, предупреждения, выявления и минимизации эксплуатационных рисков, анализа и бюджетирования «форс-мажоров».</a:t>
            </a:r>
          </a:p>
          <a:p>
            <a:endParaRPr lang="ru-RU" sz="800" i="1" dirty="0"/>
          </a:p>
          <a:p>
            <a:endParaRPr lang="ru-RU" sz="800" b="1" i="1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36" t="29643" r="9435" b="8984"/>
          <a:stretch/>
        </p:blipFill>
        <p:spPr bwMode="auto">
          <a:xfrm>
            <a:off x="35496" y="2951544"/>
            <a:ext cx="9015366" cy="3861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3279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1611</TotalTime>
  <Words>480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Виктория Тот</cp:lastModifiedBy>
  <cp:revision>210</cp:revision>
  <dcterms:created xsi:type="dcterms:W3CDTF">2019-01-16T14:22:21Z</dcterms:created>
  <dcterms:modified xsi:type="dcterms:W3CDTF">2019-06-17T18:05:41Z</dcterms:modified>
</cp:coreProperties>
</file>