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sldIdLst>
    <p:sldId id="256" r:id="rId5"/>
    <p:sldId id="584" r:id="rId6"/>
    <p:sldId id="587" r:id="rId7"/>
    <p:sldId id="575" r:id="rId8"/>
    <p:sldId id="585" r:id="rId9"/>
    <p:sldId id="576" r:id="rId10"/>
    <p:sldId id="579" r:id="rId11"/>
    <p:sldId id="577" r:id="rId12"/>
    <p:sldId id="581" r:id="rId13"/>
    <p:sldId id="574" r:id="rId14"/>
    <p:sldId id="578" r:id="rId15"/>
    <p:sldId id="580" r:id="rId16"/>
    <p:sldId id="5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4D"/>
    <a:srgbClr val="DBD5BF"/>
    <a:srgbClr val="BFD857"/>
    <a:srgbClr val="3B673D"/>
    <a:srgbClr val="297B52"/>
    <a:srgbClr val="356D60"/>
    <a:srgbClr val="404040"/>
    <a:srgbClr val="007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3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0D97A-832F-494C-930C-12BF00BAF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C714EB-E8A2-4F32-A23D-E44C1F095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BD860F-5E84-4AD9-B289-03C6D248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8BAED5-12F1-418B-A5D7-5C118FE4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BB9AD-A99A-43AD-96BB-AAD11F06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4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27D67-D194-4A40-936F-239A3D5D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E69D1D-9171-451C-9890-0E806BDC8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2593B1-289F-47C3-9E0D-A9E1AD66E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72D1C-81DA-48CF-88C5-282C7F9B8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DD14-4E90-4A38-946D-965F828B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5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55A16F-AF18-4AF1-94E2-A00FEE71F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036537-DD1B-490A-9E30-A45394148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52D7D3-C386-4CAB-A178-8D5A5BB0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16B910-9015-4A87-9F8F-4B3DF72B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E680C-A6AD-4B10-A4E9-09275A54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24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Page heading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24959" y="1927485"/>
            <a:ext cx="3504000" cy="1844608"/>
          </a:xfrm>
        </p:spPr>
        <p:txBody>
          <a:bodyPr wrap="square"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444543" y="1927485"/>
            <a:ext cx="3504000" cy="1844608"/>
          </a:xfrm>
        </p:spPr>
        <p:txBody>
          <a:bodyPr wrap="square"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164125" y="1927483"/>
            <a:ext cx="3504000" cy="1844608"/>
          </a:xfrm>
        </p:spPr>
        <p:txBody>
          <a:bodyPr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70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DB3CD-5ECE-4053-A166-F314C866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0AE1B4-03DF-4F85-BBC0-B4235AD7F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CAFD2-1323-4755-B32E-3676B97C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E8D0FC-9EC6-4A58-AB7A-307E524B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CAF3D8-1F5E-48E2-A562-2F4F1D58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6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99EDB-5B17-4FB9-9C45-6A47F8890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3F2BFD-914B-4E0D-8F3B-BB144C78D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90E95-E329-4E2D-A5DE-C186C1E8C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7910A-D34F-4D42-B471-7775E134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2F53A6-2421-4FCF-9A63-87B46DEE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4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BC668-AC28-4567-B068-2ED53525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70EA08-57C5-4B0C-99AF-2B492BCCE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E801D8-DBC1-4BB9-9DE2-0F648B05E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B0B926-5A07-4E63-BAE3-74B5995F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B0D764-008F-44BA-BEC5-3801C175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3919-30E8-4B7D-B295-CCF6EC99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0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5E537-0173-4EB2-862F-D5DC805B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3F0F2A-D364-4C58-B550-0F627376C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62A37E-FD35-4C45-84FD-C0A585599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C66862-7D7E-4AA6-9265-EBD66BDF3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B35BB2-8407-478C-9AC9-8F81050E7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DC5678-A03B-44BA-BACF-5FFCB9AC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912489-2105-462B-9AED-C45C6617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60A6A3-8DD7-42BA-ACA8-D4FB2A4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4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7E210-1C34-485A-B005-770F771B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2BBFCD-DB32-4FC8-883F-1ADF53A7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37A864-F9A3-443B-B3F7-64F67B70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6A55D5-FC0D-4019-A536-5B3ED25D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BDF703-5842-4799-8196-4549EA3E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FBBFAD-E1F0-4732-B4B4-AE68971B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8A1C82-AE3B-44B8-8985-1306052E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3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1CC0-F731-4406-9026-E7F2181F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F695BE-0617-4289-9A7C-F420E5409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AF379-F3D7-4F30-99DB-3C638FBBA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23DB0A-1356-452F-B433-B667011C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3F4D04-C105-40E6-9BEC-A25D8A85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AF3ECA-2E69-45F9-960F-C497363A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4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FBCA3-DCB8-42FE-850B-B4FAA6E7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38880D-7544-4DB0-A7D7-A802A54DC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62D70-CC2C-4C1F-8893-A38E87392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F7748F-4007-4114-8653-AC16EC91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285750-8F81-40B4-8782-06707BB34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D2243C-D07F-42D0-B77F-E2C25D9F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3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51994-62A2-45D7-9D4E-A91D25BF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BED6-1D17-42B3-838C-2ED2D130C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1DEFD-A069-4AFD-93F9-D503896D4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6968-92C4-46CE-9C85-81D5A95862CC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EE4DFE-2DD9-4A6E-B57F-7F7B65D6A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89616F-B4B1-4B87-B77F-BFB330AD3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394CA-2C6E-40FB-AC32-53F001166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4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F95841-35CB-4EFB-8F7D-A2653C780B90}"/>
              </a:ext>
            </a:extLst>
          </p:cNvPr>
          <p:cNvSpPr txBox="1"/>
          <p:nvPr/>
        </p:nvSpPr>
        <p:spPr>
          <a:xfrm>
            <a:off x="5838638" y="1607611"/>
            <a:ext cx="6283673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CBRE Russia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7A29A-1E7B-4544-A00B-B1EF5A38EF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26315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A4D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A4CC51-751F-438C-9BCB-5B0CFCD28DCC}"/>
              </a:ext>
            </a:extLst>
          </p:cNvPr>
          <p:cNvSpPr/>
          <p:nvPr/>
        </p:nvSpPr>
        <p:spPr>
          <a:xfrm>
            <a:off x="6165669" y="2466266"/>
            <a:ext cx="3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инженерных систем в работающем офисе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917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AA89A-09D0-4FCE-9078-EDC981514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Временные сети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E7416-6C6A-4D11-8F30-E97572436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2A1E2-96A9-4BA6-BBFB-F87C9C4015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4543" y="1927485"/>
            <a:ext cx="6031868" cy="476081"/>
          </a:xfrm>
        </p:spPr>
        <p:txBody>
          <a:bodyPr/>
          <a:lstStyle/>
          <a:p>
            <a:r>
              <a:rPr lang="ru-RU" dirty="0"/>
              <a:t>Пожарный водопровод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D4E0D-C75F-469E-A9C6-9969BC3430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4543" y="2534195"/>
            <a:ext cx="7015938" cy="2544286"/>
          </a:xfrm>
        </p:spPr>
        <p:txBody>
          <a:bodyPr/>
          <a:lstStyle/>
          <a:p>
            <a:r>
              <a:rPr lang="ru-RU" dirty="0"/>
              <a:t>Охранное телевидение</a:t>
            </a:r>
          </a:p>
          <a:p>
            <a:r>
              <a:rPr lang="ru-RU" dirty="0"/>
              <a:t>Вентиляция/кондиционирование</a:t>
            </a:r>
          </a:p>
          <a:p>
            <a:r>
              <a:rPr lang="ru-RU" dirty="0"/>
              <a:t>Электроснабжение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08FCAEFF-F0ED-43A9-A65A-736F5183E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180" y="2574862"/>
            <a:ext cx="4564319" cy="342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7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60AD-23EE-4B3F-97FB-2D441D9F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Электроснабжение/освещение/</a:t>
            </a:r>
            <a:r>
              <a:rPr lang="ru-RU" dirty="0" err="1"/>
              <a:t>экологичность</a:t>
            </a:r>
            <a:br>
              <a:rPr lang="ru-RU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32E42-3091-4097-9537-E1F6A5528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132114"/>
            <a:ext cx="6651171" cy="202824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Я знаю ВСЁ! сказала Википедия </a:t>
            </a:r>
            <a:r>
              <a:rPr lang="en-US" dirty="0">
                <a:highlight>
                  <a:srgbClr val="FFFF00"/>
                </a:highlight>
              </a:rPr>
              <a:t>  </a:t>
            </a:r>
          </a:p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Я всё найду! похвастался </a:t>
            </a:r>
            <a:r>
              <a:rPr lang="ru-RU" dirty="0" err="1">
                <a:highlight>
                  <a:srgbClr val="FFFF00"/>
                </a:highlight>
              </a:rPr>
              <a:t>Google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en-US" dirty="0">
                <a:highlight>
                  <a:srgbClr val="FFFF00"/>
                </a:highlight>
              </a:rPr>
              <a:t>  </a:t>
            </a:r>
          </a:p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Я самый главный в мире! заявил </a:t>
            </a:r>
            <a:r>
              <a:rPr lang="ru-RU" dirty="0" err="1">
                <a:highlight>
                  <a:srgbClr val="FFFF00"/>
                </a:highlight>
              </a:rPr>
              <a:t>Internet</a:t>
            </a:r>
            <a:r>
              <a:rPr lang="ru-RU" dirty="0">
                <a:highlight>
                  <a:srgbClr val="FFFF00"/>
                </a:highlight>
              </a:rPr>
              <a:t> 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ru-RU" dirty="0">
                <a:highlight>
                  <a:srgbClr val="FFFF00"/>
                </a:highlight>
              </a:rPr>
              <a:t>Ну ну...- тихо ответило электричество!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99DA4-41D4-476D-9C38-8FF4BA42D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648891"/>
            <a:ext cx="10829926" cy="202824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Категорийность</a:t>
            </a:r>
            <a:r>
              <a:rPr lang="ru-RU" dirty="0"/>
              <a:t> электроснабжения (наличие резервного питания)</a:t>
            </a:r>
          </a:p>
          <a:p>
            <a:pPr marL="0" indent="0">
              <a:buNone/>
            </a:pPr>
            <a:r>
              <a:rPr lang="en-US" dirty="0"/>
              <a:t>LED - </a:t>
            </a:r>
            <a:r>
              <a:rPr lang="ru-RU" dirty="0"/>
              <a:t>светильники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3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AD31-55A9-450D-A968-E9326F7D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Венитляция</a:t>
            </a:r>
            <a:r>
              <a:rPr lang="ru-RU" dirty="0"/>
              <a:t> /кондиционирование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2BC9B-0E77-4680-8B71-5D5A854AA9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58" y="2159725"/>
            <a:ext cx="4918195" cy="5157953"/>
          </a:xfrm>
        </p:spPr>
        <p:txBody>
          <a:bodyPr/>
          <a:lstStyle/>
          <a:p>
            <a:r>
              <a:rPr lang="ru-RU" dirty="0"/>
              <a:t>Модернизация системы кондиционирования здания (установка </a:t>
            </a:r>
            <a:r>
              <a:rPr lang="ru-RU" dirty="0" err="1"/>
              <a:t>драйкулера</a:t>
            </a:r>
            <a:r>
              <a:rPr lang="ru-RU" dirty="0"/>
              <a:t>).</a:t>
            </a:r>
          </a:p>
          <a:p>
            <a:r>
              <a:rPr lang="ru-RU" dirty="0"/>
              <a:t>Установленное оборудование позволяет охладить воздух в помещениях офиса в зимний период времени.</a:t>
            </a:r>
          </a:p>
          <a:p>
            <a:endParaRPr lang="en-US" dirty="0"/>
          </a:p>
        </p:txBody>
      </p:sp>
      <p:pic>
        <p:nvPicPr>
          <p:cNvPr id="6" name="Picture 2" descr="C:\Users\RUBRUSENSKYA\Desktop\Тетра Пак\Чиллер\20170311_105452.jpg">
            <a:extLst>
              <a:ext uri="{FF2B5EF4-FFF2-40B4-BE49-F238E27FC236}">
                <a16:creationId xmlns:a16="http://schemas.microsoft.com/office/drawing/2014/main" id="{A0A05D47-21E9-4ED2-A479-EB45C03F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2743" y="2159724"/>
            <a:ext cx="5686446" cy="426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25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F143-106D-4259-8F7A-7BDD838F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Резюме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1E2A1-01BE-4240-9782-99DDA8580F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59" y="1310641"/>
            <a:ext cx="11080962" cy="480131"/>
          </a:xfrm>
        </p:spPr>
        <p:txBody>
          <a:bodyPr/>
          <a:lstStyle/>
          <a:p>
            <a:r>
              <a:rPr lang="ru-RU" dirty="0"/>
              <a:t>Для чего нам нужна модернизация систем, и нужна ли она вообще?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B50A1-AEDA-4510-A23E-84D0FF8E7A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4959" y="1828801"/>
            <a:ext cx="10532321" cy="467360"/>
          </a:xfrm>
        </p:spPr>
        <p:txBody>
          <a:bodyPr/>
          <a:lstStyle/>
          <a:p>
            <a:r>
              <a:rPr lang="ru-RU" dirty="0"/>
              <a:t>Предусмотреть возможность увеличения «мощностей» ИС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0C5F4-7351-4A9E-ABA1-61B42B0D41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4960" y="2499360"/>
            <a:ext cx="10943166" cy="2751083"/>
          </a:xfrm>
        </p:spPr>
        <p:txBody>
          <a:bodyPr/>
          <a:lstStyle/>
          <a:p>
            <a:r>
              <a:rPr lang="ru-RU" dirty="0"/>
              <a:t>Сопоставимы ли затраты на модернизацию и ожидаемый эффект</a:t>
            </a:r>
          </a:p>
          <a:p>
            <a:r>
              <a:rPr lang="ru-RU" dirty="0"/>
              <a:t>Максимальная экологическая составляющая при устройстве ИС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07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9D03-121E-4175-AE88-E5F9391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компании Тетра Пак и офиса в Москве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03532-57B9-43F5-AB30-6C76418F5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59" y="1927485"/>
            <a:ext cx="3504000" cy="4483279"/>
          </a:xfrm>
        </p:spPr>
        <p:txBody>
          <a:bodyPr/>
          <a:lstStyle/>
          <a:p>
            <a:r>
              <a:rPr lang="ru-RU" sz="2000" dirty="0"/>
              <a:t>1951 году – основание компании </a:t>
            </a:r>
            <a:r>
              <a:rPr lang="en-US" sz="2000" dirty="0"/>
              <a:t>Tetra Pak </a:t>
            </a:r>
            <a:r>
              <a:rPr lang="ru-RU" sz="2000" dirty="0"/>
              <a:t>в Швеции Рубеном </a:t>
            </a:r>
            <a:r>
              <a:rPr lang="ru-RU" sz="2000" dirty="0" err="1"/>
              <a:t>Раузингом</a:t>
            </a:r>
            <a:r>
              <a:rPr lang="ru-RU" sz="2000" dirty="0"/>
              <a:t>.</a:t>
            </a:r>
          </a:p>
          <a:p>
            <a:r>
              <a:rPr lang="ru-RU" sz="2000" dirty="0"/>
              <a:t>1959 год – компания </a:t>
            </a:r>
            <a:r>
              <a:rPr lang="en-US" sz="2000" dirty="0"/>
              <a:t>Tetra Pak </a:t>
            </a:r>
            <a:r>
              <a:rPr lang="ru-RU" sz="2000" dirty="0"/>
              <a:t>заключила с Советским Союзом первый контракт.</a:t>
            </a:r>
          </a:p>
          <a:p>
            <a:r>
              <a:rPr lang="ru-RU" sz="2000" dirty="0"/>
              <a:t>1994 год – регистрация ЗАО «Тетра Пак» в России и Беларуси.</a:t>
            </a:r>
          </a:p>
          <a:p>
            <a:r>
              <a:rPr lang="ru-RU" sz="2000" dirty="0"/>
              <a:t>198</a:t>
            </a:r>
            <a:r>
              <a:rPr lang="en-US" sz="2000" dirty="0"/>
              <a:t>0 </a:t>
            </a:r>
            <a:r>
              <a:rPr lang="ru-RU" sz="2000" dirty="0"/>
              <a:t>год – к Московской олимпиаде открывается ресторан «Охотничий»</a:t>
            </a:r>
          </a:p>
          <a:p>
            <a:r>
              <a:rPr lang="ru-RU" sz="2000" dirty="0"/>
              <a:t>2000 год – открытие офиса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C478B-1AEE-415C-A885-FC12B711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534" y="1027905"/>
            <a:ext cx="7803456" cy="530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90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A59A-B771-4073-A85A-D338DE75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Офис АО «Тетра Пак»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490CA-5999-4BF6-846B-7D8E70BF2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0" y="1286481"/>
            <a:ext cx="7061201" cy="52959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AC05F7-D2CC-47C8-B911-4824A7EDBD7B}"/>
              </a:ext>
            </a:extLst>
          </p:cNvPr>
          <p:cNvSpPr/>
          <p:nvPr/>
        </p:nvSpPr>
        <p:spPr>
          <a:xfrm>
            <a:off x="548640" y="1690688"/>
            <a:ext cx="35269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Здание состоит из двух блоков: трехэтажный блок имеет уникальную ромбовидную форму с лестницей в ядре здания, площадью 3000 </a:t>
            </a:r>
            <a:r>
              <a:rPr lang="ru-RU" sz="2800" dirty="0" err="1"/>
              <a:t>кв.м</a:t>
            </a:r>
            <a:r>
              <a:rPr lang="ru-RU" sz="2800" dirty="0"/>
              <a:t>., двухэтажный - площадью 2000 </a:t>
            </a:r>
            <a:r>
              <a:rPr lang="ru-RU" sz="2800" dirty="0" err="1"/>
              <a:t>кв.м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457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50D6-2C69-4FEF-8D6A-9C6112B0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Необходимость проведения реконструкции 2016года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29CCD-2D20-44B9-AE2C-BE9E65E888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59" y="1927485"/>
            <a:ext cx="3504000" cy="2159566"/>
          </a:xfrm>
        </p:spPr>
        <p:txBody>
          <a:bodyPr/>
          <a:lstStyle/>
          <a:p>
            <a:r>
              <a:rPr lang="ru-RU" dirty="0"/>
              <a:t>Множество кабинетов.</a:t>
            </a:r>
          </a:p>
          <a:p>
            <a:r>
              <a:rPr lang="ru-RU" dirty="0"/>
              <a:t>Недостаточное количество переговорных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4AA03-951D-47C9-8251-D3909229A0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88229" y="1927483"/>
            <a:ext cx="4160314" cy="3839002"/>
          </a:xfrm>
        </p:spPr>
        <p:txBody>
          <a:bodyPr/>
          <a:lstStyle/>
          <a:p>
            <a:r>
              <a:rPr lang="ru-RU" dirty="0"/>
              <a:t>Некомфортное освещение</a:t>
            </a:r>
            <a:r>
              <a:rPr lang="en-US" dirty="0"/>
              <a:t>/</a:t>
            </a:r>
          </a:p>
          <a:p>
            <a:r>
              <a:rPr lang="ru-RU" dirty="0"/>
              <a:t>Моральное устаревание инженерных систем (СКС, кондиционирование).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2DABF-4EE8-43C3-A648-BB62091E12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64125" y="1927483"/>
            <a:ext cx="3504000" cy="2159566"/>
          </a:xfrm>
        </p:spPr>
        <p:txBody>
          <a:bodyPr/>
          <a:lstStyle/>
          <a:p>
            <a:r>
              <a:rPr lang="ru-RU" dirty="0"/>
              <a:t>Организация принципа </a:t>
            </a:r>
            <a:r>
              <a:rPr lang="en-US" dirty="0"/>
              <a:t>ABW</a:t>
            </a:r>
            <a:r>
              <a:rPr lang="ru-RU" dirty="0"/>
              <a:t> (</a:t>
            </a:r>
            <a:r>
              <a:rPr lang="en-US" dirty="0"/>
              <a:t>Activity based working)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2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B0CD1-26FF-4E38-94E1-78832A4A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Рабочее пространство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D5B52-4171-4E8A-8BB4-BD041C9C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8" y="2029097"/>
            <a:ext cx="5625738" cy="421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CD9596A5-D637-4CC5-B707-3F42AB9E1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012" y="2029096"/>
            <a:ext cx="6384824" cy="421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5370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7043-DE63-4407-BB85-08704C78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80" y="365125"/>
            <a:ext cx="10307320" cy="782955"/>
          </a:xfrm>
        </p:spPr>
        <p:txBody>
          <a:bodyPr/>
          <a:lstStyle/>
          <a:p>
            <a:r>
              <a:rPr lang="ru-RU" dirty="0"/>
              <a:t>Зона </a:t>
            </a:r>
            <a:r>
              <a:rPr lang="ru-RU" dirty="0" err="1"/>
              <a:t>ресепции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CC2D6-50AD-4F47-A49D-D49EE9FDA8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46A4E-9165-42E3-8420-59957C022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EF02D-D480-4738-9013-811135BB5D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7454231-C75B-4DBD-A817-EC38783349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384" y="1604399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AD701121-9626-4398-B170-50FF15D26F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9375" y="1604399"/>
            <a:ext cx="6169794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721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6D8D-648E-472E-8976-EBCFD174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Входная группа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D6B98-C34E-46CB-9465-8FFE4F147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9E6F3C-AB96-499C-A0B3-0B780AE7F4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F3CC2A24-329B-4054-8A08-EE5BCAF6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23" y="1927483"/>
            <a:ext cx="4741870" cy="3556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92F9C74-E321-4A30-8C48-F9F1C512C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82371" y="1894106"/>
            <a:ext cx="6993127" cy="4656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846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7BCB-AB1A-41EC-904E-F20DA5BD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Инженерные системы здания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AFE9C-4C14-4DDE-B35E-997DE9687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58" y="1927484"/>
            <a:ext cx="10786321" cy="4351961"/>
          </a:xfrm>
        </p:spPr>
        <p:txBody>
          <a:bodyPr/>
          <a:lstStyle/>
          <a:p>
            <a:r>
              <a:rPr lang="ru-RU" dirty="0"/>
              <a:t>Электроснабжение/освещение</a:t>
            </a:r>
          </a:p>
          <a:p>
            <a:r>
              <a:rPr lang="ru-RU" dirty="0"/>
              <a:t>Вентиляция </a:t>
            </a:r>
            <a:r>
              <a:rPr lang="ru-RU" dirty="0" err="1"/>
              <a:t>общеобменная</a:t>
            </a:r>
            <a:r>
              <a:rPr lang="ru-RU" dirty="0"/>
              <a:t> и Кондиционирование здания</a:t>
            </a:r>
          </a:p>
          <a:p>
            <a:r>
              <a:rPr lang="ru-RU" dirty="0"/>
              <a:t>ХВС и ГВС</a:t>
            </a:r>
          </a:p>
          <a:p>
            <a:r>
              <a:rPr lang="ru-RU" dirty="0"/>
              <a:t>СКС</a:t>
            </a:r>
          </a:p>
          <a:p>
            <a:r>
              <a:rPr lang="ru-RU" dirty="0"/>
              <a:t>Лифты</a:t>
            </a:r>
          </a:p>
          <a:p>
            <a:r>
              <a:rPr lang="ru-RU" dirty="0"/>
              <a:t>Автоматическая пожарная сигнализация/противопожарная автоматика/противопожарный водопровод/оповещения при пожаре/управление эвакуацией</a:t>
            </a:r>
          </a:p>
          <a:p>
            <a:r>
              <a:rPr lang="ru-RU" dirty="0"/>
              <a:t>Охранное телевидение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77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074B-C848-4367-BD12-675E5033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Проектная работа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D0007-C39B-433D-B3E8-7299692BC1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58" y="1976846"/>
            <a:ext cx="10628842" cy="1643527"/>
          </a:xfrm>
        </p:spPr>
        <p:txBody>
          <a:bodyPr/>
          <a:lstStyle/>
          <a:p>
            <a:r>
              <a:rPr lang="ru-RU" dirty="0"/>
              <a:t>В такие крупные проекты реконструкции можно спокойно идти только при поддержке надёжного и профессионального </a:t>
            </a:r>
            <a:r>
              <a:rPr lang="en-US" dirty="0"/>
              <a:t>FM</a:t>
            </a:r>
            <a:r>
              <a:rPr lang="ru-RU" dirty="0"/>
              <a:t>-оператора, такого, как </a:t>
            </a:r>
            <a:r>
              <a:rPr lang="en-US" dirty="0"/>
              <a:t>Zeppelin</a:t>
            </a:r>
            <a:r>
              <a:rPr lang="ru-RU" dirty="0"/>
              <a:t>, предоставивших предварительную экспертизу здания и выполнившего проекты по большинству ИС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44A92-2834-43D4-A6A2-0614E3CB03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4958" y="3620373"/>
            <a:ext cx="10943167" cy="1865333"/>
          </a:xfrm>
        </p:spPr>
        <p:txBody>
          <a:bodyPr/>
          <a:lstStyle/>
          <a:p>
            <a:r>
              <a:rPr lang="ru-RU" dirty="0"/>
              <a:t>Предусмотреть возможность увеличения мощностей. (Воздух, сила, СКС)</a:t>
            </a:r>
          </a:p>
          <a:p>
            <a:r>
              <a:rPr lang="ru-RU" dirty="0" err="1"/>
              <a:t>Экологичные</a:t>
            </a:r>
            <a:r>
              <a:rPr lang="ru-RU" dirty="0"/>
              <a:t>/энергосберегающие  решения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BEA18-8DD7-4BF7-93C0-0983829A24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4958" y="5425437"/>
            <a:ext cx="10943167" cy="867930"/>
          </a:xfrm>
        </p:spPr>
        <p:txBody>
          <a:bodyPr/>
          <a:lstStyle/>
          <a:p>
            <a:r>
              <a:rPr lang="ru-RU" dirty="0"/>
              <a:t>Предусмотреть возможность устройства временных инженерных сетей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74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2AB81EBE6EC45A52D55D51F4B0FB7" ma:contentTypeVersion="10" ma:contentTypeDescription="Create a new document." ma:contentTypeScope="" ma:versionID="fbea91f3e0571d47dc2d44824f0f3f69">
  <xsd:schema xmlns:xsd="http://www.w3.org/2001/XMLSchema" xmlns:xs="http://www.w3.org/2001/XMLSchema" xmlns:p="http://schemas.microsoft.com/office/2006/metadata/properties" xmlns:ns2="69620a4c-9c17-4c69-a79c-408a81fb7452" xmlns:ns3="b1bb1f02-1a47-46a2-810b-6fb3c9962ca8" targetNamespace="http://schemas.microsoft.com/office/2006/metadata/properties" ma:root="true" ma:fieldsID="abd66e13dce7b1c3cab72877cbeeacd9" ns2:_="" ns3:_="">
    <xsd:import namespace="69620a4c-9c17-4c69-a79c-408a81fb7452"/>
    <xsd:import namespace="b1bb1f02-1a47-46a2-810b-6fb3c9962c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20a4c-9c17-4c69-a79c-408a81fb7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b1f02-1a47-46a2-810b-6fb3c9962ca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74FFC8-D140-40A6-9CDA-738CAEAA57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620a4c-9c17-4c69-a79c-408a81fb7452"/>
    <ds:schemaRef ds:uri="b1bb1f02-1a47-46a2-810b-6fb3c9962c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E77AD0-7273-4FDE-A83A-6D9D1AF833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E14A04-F615-4B1F-BDB6-9EEC9703E67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347</Words>
  <Application>Microsoft Office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PowerPoint Presentation</vt:lpstr>
      <vt:lpstr>История компании Тетра Пак и офиса в Москве</vt:lpstr>
      <vt:lpstr>Офис АО «Тетра Пак»</vt:lpstr>
      <vt:lpstr>Необходимость проведения реконструкции 2016года</vt:lpstr>
      <vt:lpstr>Рабочее пространство</vt:lpstr>
      <vt:lpstr>Зона ресепции</vt:lpstr>
      <vt:lpstr>Входная группа</vt:lpstr>
      <vt:lpstr>Инженерные системы здания</vt:lpstr>
      <vt:lpstr>Проектная работа</vt:lpstr>
      <vt:lpstr>Временные сети</vt:lpstr>
      <vt:lpstr>Электроснабжение/освещение/экологичность </vt:lpstr>
      <vt:lpstr>Венитляция /кондиционирование</vt:lpstr>
      <vt:lpstr>Резюме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Tolkacheva, Lidia</dc:creator>
  <cp:lastModifiedBy>Denisov, Boris</cp:lastModifiedBy>
  <cp:revision>48</cp:revision>
  <dcterms:created xsi:type="dcterms:W3CDTF">2019-05-07T12:27:51Z</dcterms:created>
  <dcterms:modified xsi:type="dcterms:W3CDTF">2019-06-17T09:47:30Z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0x01010052B2AB81EBE6EC45A52D55D51F4B0FB7</vt:lpwstr>
  </property>
</Properties>
</file>