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5" r:id="rId6"/>
    <p:sldId id="266" r:id="rId7"/>
    <p:sldId id="263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59" r:id="rId21"/>
    <p:sldId id="277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94675" autoAdjust="0"/>
  </p:normalViewPr>
  <p:slideViewPr>
    <p:cSldViewPr>
      <p:cViewPr varScale="1">
        <p:scale>
          <a:sx n="63" d="100"/>
          <a:sy n="63" d="100"/>
        </p:scale>
        <p:origin x="1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2B9D-9E45-41BE-8E03-47E9706C6E6A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8764-7205-45C5-AB54-017D36B24905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173286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FA4A-61EF-4AF5-A54A-68040D2828C7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F5D2A-84BB-414D-B7C2-F52CFE39DC36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135219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7815-DD15-47B0-95C3-6AE15AD256D9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AF63A-8CB4-4712-B194-6CDE21788790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300723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3D58C-D478-4752-B824-922EF478FA91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B5731-A1A5-4711-AAD5-354C50978737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52513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36D9-BA53-4510-903B-07BB0732CAF0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B58B3-DC21-4B57-B22F-F82BADC66099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285252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49C5-0795-438C-B269-B29E88E494BA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91B3A-4595-469C-BE5D-1AB5504766B3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293720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3126A-988D-4345-99AF-EE1A41DC6D90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AC147-A165-4E81-9CB5-CEACB48A5269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275109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E9FDA-52DF-4D62-8D2E-5975781D91AB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3F4F-F71E-42B2-9A7E-1ED675736308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270876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0374-9F17-4E33-BF7B-A42CE19CFC6D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2E382-7538-4B3D-A9E4-D0EAAA89EB1C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251235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C3DD-B2BF-40DE-BE15-69BEF3ACB504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7123E-4215-4038-81E7-8A0805078198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15786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B356-6D11-43C1-87CD-D64D53177C30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0023F-2EAD-410A-B92F-72175260CB17}" type="slidenum">
              <a:rPr lang="fr-CA" altLang="ru-RU"/>
              <a:pPr/>
              <a:t>‹#›</a:t>
            </a:fld>
            <a:endParaRPr lang="fr-CA" altLang="ru-RU"/>
          </a:p>
        </p:txBody>
      </p:sp>
    </p:spTree>
    <p:extLst>
      <p:ext uri="{BB962C8B-B14F-4D97-AF65-F5344CB8AC3E}">
        <p14:creationId xmlns:p14="http://schemas.microsoft.com/office/powerpoint/2010/main" val="144620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/>
              <a:t>Cliquez pour modifier le style du titre</a:t>
            </a:r>
            <a:endParaRPr lang="fr-CA" altLang="ru-RU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/>
              <a:t>Cliquez pour modifier les styles du texte du masque</a:t>
            </a:r>
          </a:p>
          <a:p>
            <a:pPr lvl="1"/>
            <a:r>
              <a:rPr lang="fr-FR" altLang="ru-RU"/>
              <a:t>Deuxième niveau</a:t>
            </a:r>
          </a:p>
          <a:p>
            <a:pPr lvl="2"/>
            <a:r>
              <a:rPr lang="fr-FR" altLang="ru-RU"/>
              <a:t>Troisième niveau</a:t>
            </a:r>
          </a:p>
          <a:p>
            <a:pPr lvl="3"/>
            <a:r>
              <a:rPr lang="fr-FR" altLang="ru-RU"/>
              <a:t>Quatrième niveau</a:t>
            </a:r>
          </a:p>
          <a:p>
            <a:pPr lvl="4"/>
            <a:r>
              <a:rPr lang="fr-FR" altLang="ru-RU"/>
              <a:t>Cinquième niveau</a:t>
            </a:r>
            <a:endParaRPr lang="fr-CA" alt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DFEF5B-4EEA-43EA-A598-1A8E8E736018}" type="datetimeFigureOut">
              <a:rPr lang="fr-FR"/>
              <a:pPr>
                <a:defRPr/>
              </a:pPr>
              <a:t>17/06/2019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0BC28B-43AB-441D-B396-F73B5C69AAE1}" type="slidenum">
              <a:rPr lang="fr-CA" altLang="ru-RU"/>
              <a:pPr/>
              <a:t>‹#›</a:t>
            </a:fld>
            <a:endParaRPr lang="fr-C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70170244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887413"/>
            <a:ext cx="7772400" cy="898525"/>
          </a:xfrm>
        </p:spPr>
        <p:txBody>
          <a:bodyPr/>
          <a:lstStyle/>
          <a:p>
            <a:r>
              <a:rPr lang="ru-RU" altLang="ru-RU" sz="3200" dirty="0">
                <a:solidFill>
                  <a:schemeClr val="bg1"/>
                </a:solidFill>
              </a:rPr>
              <a:t>ВЗАИМОДЕЙСТВИЕ С АРЕНДОДАТЕЛЕМ</a:t>
            </a:r>
            <a:endParaRPr lang="fr-CA" altLang="ru-RU" sz="3200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1785938"/>
            <a:ext cx="6368752" cy="500062"/>
          </a:xfrm>
        </p:spPr>
        <p:txBody>
          <a:bodyPr/>
          <a:lstStyle/>
          <a:p>
            <a:r>
              <a:rPr lang="ru-RU" altLang="ru-RU" sz="2800" dirty="0">
                <a:solidFill>
                  <a:schemeClr val="bg1"/>
                </a:solidFill>
              </a:rPr>
              <a:t>СНИМАЕМ РИСКИ</a:t>
            </a:r>
            <a:endParaRPr lang="fr-CA" alt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i="1" u="sng" dirty="0"/>
              <a:t>1.Не работает вентиляция</a:t>
            </a:r>
            <a:r>
              <a:rPr lang="ru-RU" dirty="0"/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Гражданский кодекс. в ст. 767 ГК указывается, что арендодатель обязан передать нанимателю предмет аренды в состоянии, позволяющем использовать его по прямому назначению.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Гражданский кодекс  в ст. 776ГК указывает, что текущий ремонт производится арендатором за свой счет, капитальный ремонт проводится либо арендодателем, либо арендатором за счет арендатора. </a:t>
            </a:r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84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i="1" u="sng" dirty="0"/>
              <a:t>2.Не работает система отопления: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ТК РФ ст. 22, 212  указывает , что работодатель обязан обес­печивать безопасность и условия труда, соответствующие государственным нормативным требованиям охраны труда.  и ответственность за обеспечение безопасных условий труда лежит на работодателе.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9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Гражданский кодекс в  п. 1 ст. 611 ГК РФ указывает, что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400" dirty="0"/>
              <a:t>        Арендодатель обязан предоставить арендатору имущество в состоянии,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400" dirty="0"/>
              <a:t>         соответствующем  условиям догово­ра аренды и назначению имущества 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Гражданский кодекс п. 1 ст. 612 ГК РФ арендодатель отвечает за недостатки сданного в аренду имущества, полностью или частично препятствующие пользованию им, даже если во время заключения договора аренды он не знал об этих недостатках. При обнаружении таких недостатков арендатор вправе по своему выбору: потребовать от арендодателя либо безвозмездного устранения недостатков имущества, либо соразмерного уменьшения арендной платы, либо возмещения своих расходов на устранение недостатков имущества; непосредственно удержать сумму понесенных им расходов на устранение данных недостатков из арендной платы, предварительно уведомив об этом арендодателя; потребовать досрочного растор­жения договора.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Гражданский кодекс ст. 309, 310 ГК  указывает, что  обязательства должны исполняться надлежащим образом в соответствии с условиями обязательства и требованиями закона, односторонний отказ от исполнения обязательства и одностороннее изменение его условий не допус­каются, за исключением случаев, предусмотренных законом.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400" dirty="0"/>
              <a:t>    Поэтому арендатор вправе потребовать от арендодателя исполнения обязательств по                         договору аренды. на рабочих местах.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1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i="1" u="sng" dirty="0"/>
              <a:t>3. Кто отвечает  за ПБ</a:t>
            </a:r>
          </a:p>
          <a:p>
            <a:r>
              <a:rPr lang="ru-RU" dirty="0"/>
              <a:t>Федеральный закон под номером 69 «О пожарной безопасности» и на Постановление Правительства под номером 390 «О противопожарном режиме». </a:t>
            </a:r>
          </a:p>
          <a:p>
            <a:pPr marL="0" indent="0">
              <a:buNone/>
            </a:pPr>
            <a:r>
              <a:rPr lang="ru-RU" dirty="0"/>
              <a:t> «Ответственность за нарушение правил ПБ несет лицо, которое владеет имуществом на законных основаниях, пользуется им или распоряжается. </a:t>
            </a:r>
          </a:p>
          <a:p>
            <a:r>
              <a:rPr lang="ru-RU" dirty="0"/>
              <a:t>владеет недвижимостью арендодатель</a:t>
            </a:r>
          </a:p>
          <a:p>
            <a:r>
              <a:rPr lang="ru-RU" dirty="0"/>
              <a:t>использует арендатор </a:t>
            </a:r>
          </a:p>
          <a:p>
            <a:pPr marL="0" indent="0">
              <a:buNone/>
            </a:pPr>
            <a:r>
              <a:rPr lang="ru-RU" dirty="0"/>
              <a:t>Значит, каждый из них может нести ответственность!!</a:t>
            </a:r>
            <a:br>
              <a:rPr lang="ru-RU" dirty="0"/>
            </a:br>
            <a:endParaRPr lang="ru-RU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85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600" i="1" u="sng" dirty="0"/>
              <a:t>3. Кто отвечает  за ПБ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3400" dirty="0"/>
          </a:p>
          <a:p>
            <a:pPr fontAlgn="auto">
              <a:spcAft>
                <a:spcPts val="0"/>
              </a:spcAft>
              <a:defRPr/>
            </a:pPr>
            <a:r>
              <a:rPr lang="ru-RU" sz="3300" dirty="0"/>
              <a:t>Пропишите в договоре положения в части разграничения ответственности за пожарную безопасность:</a:t>
            </a:r>
          </a:p>
          <a:p>
            <a:pPr marL="0" indent="0">
              <a:buNone/>
            </a:pPr>
            <a:r>
              <a:rPr lang="ru-RU" dirty="0"/>
              <a:t>     1. "Арендатор не несет ответственность за противопожарное состояние помещения, не отвечает за нарушения по установке проводки, оборудования и иного имущества Арендодателем".</a:t>
            </a:r>
          </a:p>
          <a:p>
            <a:pPr marL="0" indent="0">
              <a:buNone/>
            </a:pPr>
            <a:r>
              <a:rPr lang="ru-RU" dirty="0"/>
              <a:t>      2. "Оборудование помещения и выполнение требования по пожарной безопасности возлагается на Арендодателя, Арендодатель несет полную ответственность за подготовку помещения по пожарной безопасности в соответствии с требованиями законодательства и компетентных органов". </a:t>
            </a:r>
          </a:p>
          <a:p>
            <a:pPr marL="0" indent="0">
              <a:buNone/>
            </a:pPr>
            <a:r>
              <a:rPr lang="ru-RU" dirty="0"/>
              <a:t>     3. "Арендатор освобождается от ответственности при возникновение пожара или причинении иных убытков помещению, имуществу третьих лиц по причине нарушений противопожарной безопасности в помещении, во всех случаях, кроме непосредственно доказанной его вины".</a:t>
            </a:r>
          </a:p>
          <a:p>
            <a:pPr marL="0" indent="0">
              <a:buNone/>
            </a:pPr>
            <a:r>
              <a:rPr lang="ru-RU" dirty="0"/>
              <a:t>      4. "Арендодатель обязуется компенсировать прямой доказанный ущерб Арендатору, возникший по причине нарушения пожарной безопасности в помещении при отсутствии доказанной вины Арендатора или третьего лица"</a:t>
            </a:r>
          </a:p>
          <a:p>
            <a:endParaRPr lang="ru-RU" sz="3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14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7200" i="1" u="sng" dirty="0"/>
              <a:t>3. Кто отвечает  за ПБ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7200" dirty="0"/>
          </a:p>
          <a:p>
            <a:pPr marL="0" lvl="0" indent="0">
              <a:buNone/>
            </a:pPr>
            <a:endParaRPr lang="ru-RU" sz="7200" dirty="0"/>
          </a:p>
          <a:p>
            <a:pPr lvl="0"/>
            <a:r>
              <a:rPr lang="ru-RU" sz="7200" dirty="0"/>
              <a:t>В предмете договора  пропишите то, что арендодатель передает по договору аренды помещения (здания) соответствующее требованиям норм пожарной безопасности, с учетом осуществляемым арендатором видом деятельности. ( перечислите  какой вид деятельности или производственные процессы будут осуществляться в помещениях.)</a:t>
            </a:r>
          </a:p>
          <a:p>
            <a:pPr lvl="0"/>
            <a:r>
              <a:rPr lang="ru-RU" sz="7200" dirty="0"/>
              <a:t>При подписании акта приема-передачи помещений в аренду обозначить все конструктивные недостатки в части соответствия помещений требованиям технического регламента и сводам правил. Особое внимание следует уделить путям эвакуации, эвакуационным выходам, наличию систем пожарной сигнализации и оповещения, а также системам внутреннего противопожарного водопровода и пожаротушения.</a:t>
            </a:r>
          </a:p>
          <a:p>
            <a:pPr lvl="0"/>
            <a:r>
              <a:rPr lang="ru-RU" sz="7200" dirty="0"/>
              <a:t>Разграничьте ответственность за соблюдение </a:t>
            </a:r>
            <a:r>
              <a:rPr lang="ru-RU" sz="7200" u="sng" dirty="0">
                <a:hlinkClick r:id="rId3"/>
              </a:rPr>
              <a:t>Постановления Правительства РФ от 25.04.2012 N 390 </a:t>
            </a:r>
            <a:r>
              <a:rPr lang="ru-RU" sz="7200" dirty="0"/>
              <a:t>“О противопожарном режиме” (вместе с “Правилами противопожарного режима в Российской Федерации”) и Федеральный закон от 22.07.2008 N 123-ФЗ Технический регламент о требованиях пожарной безопасности”.</a:t>
            </a:r>
          </a:p>
          <a:p>
            <a:pPr marL="0" indent="0">
              <a:buNone/>
            </a:pPr>
            <a:r>
              <a:rPr lang="ru-RU" sz="7200" dirty="0"/>
              <a:t> 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7200" dirty="0"/>
          </a:p>
          <a:p>
            <a:pPr fontAlgn="auto">
              <a:spcAft>
                <a:spcPts val="0"/>
              </a:spcAft>
              <a:defRPr/>
            </a:pPr>
            <a:endParaRPr lang="ru-RU" sz="7200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44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Ответственность сторон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4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800" i="1" u="sng" dirty="0"/>
              <a:t>4. ТКО (Твердые коммунальные отходы)</a:t>
            </a:r>
          </a:p>
          <a:p>
            <a:pPr marL="0" indent="0">
              <a:buNone/>
            </a:pPr>
            <a:r>
              <a:rPr lang="ru-RU" sz="3800" dirty="0"/>
              <a:t>По возможности передайте права на собственность отходами Арендодателю!</a:t>
            </a:r>
          </a:p>
          <a:p>
            <a:r>
              <a:rPr lang="ru-RU" sz="3800" dirty="0"/>
              <a:t>Согласно пункту 1 статьи 4 Федерального закона от 24.06.98 N 89-ФЗ "Об отходах производства и потребления" (далее - Закон N 89-ФЗ) право собственности на отходы принадлежит собственнику сырья, материалов, полуфабрикатов, иных изделий или продуктов, а также товаров (продукции), в результате использования которых эти отходы образовались. Собственником отходов будет являться именно арендатор.</a:t>
            </a:r>
          </a:p>
          <a:p>
            <a:r>
              <a:rPr lang="ru-RU" sz="3800" dirty="0"/>
              <a:t> Согласно пункту 2 статьи 4 Закона N 89-ФЗ, право собственности на отходы может быть приобретено другим лицом на основании договора купли-продажи, мены, дарения или иной сделки об отчуждении отходов.</a:t>
            </a:r>
          </a:p>
          <a:p>
            <a:r>
              <a:rPr lang="ru-RU" sz="3800" dirty="0"/>
              <a:t>Соответственно , стороны вправе предусмотреть в договоре аренды переход права собственности на образованные арендатором отходы к арендодателю.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800" dirty="0"/>
              <a:t>         В этом случае , обязанность по внесению платежей за НВОС  переходит от           Арендатора к Арендодателю.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3800" dirty="0"/>
              <a:t> Но все это должно быть подкреплено договором аренды он должен принять отходы в свою собственность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7200" dirty="0"/>
          </a:p>
          <a:p>
            <a:pPr fontAlgn="auto">
              <a:spcAft>
                <a:spcPts val="0"/>
              </a:spcAft>
              <a:defRPr/>
            </a:pPr>
            <a:endParaRPr lang="ru-RU" sz="7200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89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СРОК ДЕЙСТВИЯ ДОГОВОРА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Долгосрочный –  от 20 до 50 лет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Среднесрочный – от 1 года до 5 лет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Краткосрочный до 1 года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7200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3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Долгосрочный и среднесрочные договоры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Сведения о долгосрочном договоре аренды вносятся в ЕГРП и фактически являются обременением помещения в пользу арендатора.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Все его инвестиции в помещение будут более защищенными, причем на прогнозируемый для бизнеса срок.</a:t>
            </a:r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4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Краткосрочный </a:t>
            </a:r>
            <a:br>
              <a:rPr lang="ru-RU" dirty="0"/>
            </a:br>
            <a:r>
              <a:rPr lang="ru-RU" dirty="0"/>
              <a:t> договор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Согласно  ст. 651 ГК РФ сделка по аренде нежилого здания или строения, заключенная на срок до года, не подлежит государственной регистрации в компетентных органах 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/>
              <a:t>принято </a:t>
            </a:r>
            <a:r>
              <a:rPr lang="ru-RU" dirty="0"/>
              <a:t>считать, что  краткосрочным будет договор, заключенный на срок до 12 месяцев.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56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Договор всему голова</a:t>
            </a: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/>
              <a:t>Договор</a:t>
            </a:r>
            <a:r>
              <a:rPr lang="ru-RU" dirty="0"/>
              <a:t> </a:t>
            </a:r>
            <a:r>
              <a:rPr lang="ru-RU" b="1" dirty="0"/>
              <a:t>аренды</a:t>
            </a:r>
            <a:r>
              <a:rPr lang="ru-RU" dirty="0"/>
              <a:t> (имущественного найма) - гражданско-правовой </a:t>
            </a:r>
            <a:r>
              <a:rPr lang="ru-RU" b="1" dirty="0"/>
              <a:t>договор</a:t>
            </a:r>
            <a:r>
              <a:rPr lang="ru-RU" dirty="0"/>
              <a:t>, по которому арендодатель (</a:t>
            </a:r>
            <a:r>
              <a:rPr lang="ru-RU" dirty="0" err="1"/>
              <a:t>наймодатель</a:t>
            </a:r>
            <a:r>
              <a:rPr lang="ru-RU" dirty="0"/>
              <a:t>) обязуется предоставить арендатору (нанимателю) имущество за плату во временное владение и пользование или только пользование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ПРИЛОЖЕНИЯ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214563" y="1600200"/>
            <a:ext cx="6472237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Акт приема-передачи нежилого помещения, передаваемого в аренду (приложение к договору аренды нежилого помещения)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 арендуемого имущества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/>
              <a:t>Акт приема-передачи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214563" y="1600200"/>
            <a:ext cx="6472237" cy="4525963"/>
          </a:xfrm>
        </p:spPr>
        <p:txBody>
          <a:bodyPr rtlCol="0">
            <a:normAutofit fontScale="70000" lnSpcReduction="20000"/>
          </a:bodyPr>
          <a:lstStyle/>
          <a:p>
            <a:r>
              <a:rPr lang="ru-RU" dirty="0"/>
              <a:t>Что бы избежать лишних трат, рекомендую при приемке помещений создать сделать следующее:</a:t>
            </a:r>
          </a:p>
          <a:p>
            <a:r>
              <a:rPr lang="ru-RU" dirty="0"/>
              <a:t>1.Создать рабочую группу которая будет вместе с вами проводить осмотр помещений.</a:t>
            </a:r>
          </a:p>
          <a:p>
            <a:r>
              <a:rPr lang="ru-RU" dirty="0"/>
              <a:t>2.Все отклонения (сколы на сантехнике, плохо открывающиеся окна и т.д.) фиксируйте в акте и фотографируйте.</a:t>
            </a:r>
          </a:p>
          <a:p>
            <a:r>
              <a:rPr lang="ru-RU" dirty="0"/>
              <a:t>3. Фотографии отклонений и их описание должны стать приложением к договору и подписаны.</a:t>
            </a:r>
          </a:p>
          <a:p>
            <a:r>
              <a:rPr lang="ru-RU" dirty="0"/>
              <a:t>В этом случае арендодателю нечего будет вам предъявить во время возврата помещений.</a:t>
            </a:r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4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bg1"/>
                </a:solidFill>
              </a:rPr>
              <a:t>СТРУКТУРА ДОГОВОРА АРЕНДЫ</a:t>
            </a: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r>
              <a:rPr lang="ru-RU" dirty="0"/>
              <a:t>1. Преамбула</a:t>
            </a:r>
          </a:p>
          <a:p>
            <a:r>
              <a:rPr lang="ru-RU" dirty="0"/>
              <a:t>2. Предмет договора</a:t>
            </a:r>
          </a:p>
          <a:p>
            <a:r>
              <a:rPr lang="ru-RU" dirty="0"/>
              <a:t>3. Обязанности сторон</a:t>
            </a:r>
          </a:p>
          <a:p>
            <a:r>
              <a:rPr lang="ru-RU" dirty="0"/>
              <a:t>4. Расчеты</a:t>
            </a:r>
          </a:p>
          <a:p>
            <a:r>
              <a:rPr lang="ru-RU" dirty="0"/>
              <a:t>5. Ответственность сторон</a:t>
            </a:r>
          </a:p>
          <a:p>
            <a:r>
              <a:rPr lang="ru-RU" dirty="0"/>
              <a:t>6. Срок действия договора</a:t>
            </a:r>
          </a:p>
          <a:p>
            <a:r>
              <a:rPr lang="ru-RU" dirty="0"/>
              <a:t>7. Порядок разрешения споров</a:t>
            </a:r>
          </a:p>
          <a:p>
            <a:r>
              <a:rPr lang="ru-RU" dirty="0"/>
              <a:t>8. Заключительные положения</a:t>
            </a:r>
          </a:p>
          <a:p>
            <a:r>
              <a:rPr lang="ru-RU" dirty="0"/>
              <a:t>9. Юридические адреса сторон и банковские реквизиты, подписи сторон</a:t>
            </a:r>
          </a:p>
          <a:p>
            <a:pPr marL="0" indent="0">
              <a:buNone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Расчеты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r>
              <a:rPr lang="ru-RU" dirty="0"/>
              <a:t>Обоюдные платежи должны быть прозрачные</a:t>
            </a:r>
          </a:p>
          <a:p>
            <a:r>
              <a:rPr lang="ru-RU" dirty="0"/>
              <a:t>Четко определяйте сроки периодических выплат, а также порядок оплаты и случаи возврата так называемого депозита или гарантийного платежа​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8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bg1"/>
                </a:solidFill>
              </a:rPr>
              <a:t>СОСТАВЛЯЮЩИЕ ЧАСТИ РАСХОДОВ</a:t>
            </a: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ставка аренды + коммунальные платежи + OPEX = цена аренды за м2 </a:t>
            </a:r>
          </a:p>
        </p:txBody>
      </p:sp>
    </p:spTree>
    <p:extLst>
      <p:ext uri="{BB962C8B-B14F-4D97-AF65-F5344CB8AC3E}">
        <p14:creationId xmlns:p14="http://schemas.microsoft.com/office/powerpoint/2010/main" val="379701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ОПЕРАЦИОННЫЕ РАСХОДЫ</a:t>
            </a:r>
            <a:br>
              <a:rPr lang="ru-RU" dirty="0"/>
            </a:br>
            <a:r>
              <a:rPr lang="ru-RU" dirty="0"/>
              <a:t>(</a:t>
            </a:r>
            <a:r>
              <a:rPr lang="en-US" dirty="0"/>
              <a:t>OPEX</a:t>
            </a:r>
            <a:r>
              <a:rPr lang="ru-RU" dirty="0"/>
              <a:t>)</a:t>
            </a: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OPEX — это средства, из которых собственник здания покрывает расходы по содержанию имущества. </a:t>
            </a:r>
          </a:p>
          <a:p>
            <a:pPr marL="0" indent="0">
              <a:buNone/>
            </a:pPr>
            <a:endParaRPr lang="ru-RU" dirty="0"/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4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РАСХОДЫ НА СОДЕРЖАНИЕ ЗДАНИЯ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92500" lnSpcReduction="10000"/>
          </a:bodyPr>
          <a:lstStyle/>
          <a:p>
            <a:r>
              <a:rPr lang="ru-RU" dirty="0"/>
              <a:t>техническое обслуживание и ремонт здания;</a:t>
            </a:r>
          </a:p>
          <a:p>
            <a:r>
              <a:rPr lang="ru-RU" dirty="0"/>
              <a:t>благоустройство прилегающей территории;</a:t>
            </a:r>
          </a:p>
          <a:p>
            <a:r>
              <a:rPr lang="ru-RU" dirty="0"/>
              <a:t>налоги на имущество и земельный участок;</a:t>
            </a:r>
          </a:p>
          <a:p>
            <a:r>
              <a:rPr lang="ru-RU" dirty="0"/>
              <a:t>страхование объекта;</a:t>
            </a:r>
          </a:p>
          <a:p>
            <a:r>
              <a:rPr lang="ru-RU" dirty="0"/>
              <a:t>охрана;</a:t>
            </a:r>
          </a:p>
          <a:p>
            <a:r>
              <a:rPr lang="ru-RU" dirty="0" err="1"/>
              <a:t>клининг</a:t>
            </a:r>
            <a:r>
              <a:rPr lang="ru-RU" dirty="0"/>
              <a:t>;</a:t>
            </a:r>
          </a:p>
          <a:p>
            <a:r>
              <a:rPr lang="ru-RU" dirty="0"/>
              <a:t>вывоз мусора;</a:t>
            </a:r>
          </a:p>
          <a:p>
            <a:r>
              <a:rPr lang="ru-RU" dirty="0" err="1"/>
              <a:t>кейтеринг</a:t>
            </a:r>
            <a:r>
              <a:rPr lang="ru-RU" dirty="0"/>
              <a:t> и др.</a:t>
            </a:r>
          </a:p>
          <a:p>
            <a:r>
              <a:rPr lang="ru-RU" dirty="0"/>
              <a:t>маркетинговое продвижение комплекса!!!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1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ОПЛАТА OPEX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dirty="0"/>
              <a:t>Размер OPEX может быть фиксированным на срок действия договора аренды или индексироваться, начиная со второго года:</a:t>
            </a:r>
          </a:p>
          <a:p>
            <a:pPr marL="0" indent="0">
              <a:buNone/>
            </a:pPr>
            <a:r>
              <a:rPr lang="ru-RU" dirty="0"/>
              <a:t>С учетом индекса потребительских цен;</a:t>
            </a:r>
          </a:p>
          <a:p>
            <a:r>
              <a:rPr lang="ru-RU" dirty="0"/>
              <a:t>В размере 5-15% (определяется арендодателем);</a:t>
            </a:r>
          </a:p>
          <a:p>
            <a:r>
              <a:rPr lang="ru-RU" dirty="0"/>
              <a:t>Перерасчет по принципу «</a:t>
            </a:r>
            <a:r>
              <a:rPr lang="ru-RU" dirty="0" err="1"/>
              <a:t>open</a:t>
            </a:r>
            <a:r>
              <a:rPr lang="ru-RU" dirty="0"/>
              <a:t> </a:t>
            </a:r>
            <a:r>
              <a:rPr lang="ru-RU" dirty="0" err="1"/>
              <a:t>book</a:t>
            </a:r>
            <a:r>
              <a:rPr lang="ru-RU" dirty="0"/>
              <a:t>».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3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«</a:t>
            </a:r>
            <a:r>
              <a:rPr lang="en-US" dirty="0"/>
              <a:t>O</a:t>
            </a:r>
            <a:r>
              <a:rPr lang="ru-RU" dirty="0" err="1"/>
              <a:t>pen</a:t>
            </a:r>
            <a:r>
              <a:rPr lang="ru-RU" dirty="0"/>
              <a:t> </a:t>
            </a:r>
            <a:r>
              <a:rPr lang="ru-RU" dirty="0" err="1"/>
              <a:t>book</a:t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Открытая книга)</a:t>
            </a:r>
            <a:br>
              <a:rPr lang="ru-RU" dirty="0"/>
            </a:br>
            <a:endParaRPr lang="fr-CA" altLang="ru-RU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r>
              <a:rPr lang="ru-RU" dirty="0"/>
              <a:t>В начале года арендодатель или управляющая компания предоставляет расчет на год по системе «Открытая книга» с указанием расчетной ставки за эксплуатационные расходы в год. </a:t>
            </a:r>
          </a:p>
          <a:p>
            <a:r>
              <a:rPr lang="ru-RU" dirty="0"/>
              <a:t>В конце года арендодатель подводит итоги, и, в случае, если за год пришлось заплатить несколько больше суммы за эксплуатацию здания, арендатор получает фактические цифры операционных расходов. </a:t>
            </a:r>
            <a:br>
              <a:rPr lang="ru-RU" dirty="0"/>
            </a:b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022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177</Template>
  <TotalTime>133</TotalTime>
  <Words>970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Thème Office</vt:lpstr>
      <vt:lpstr>ВЗАИМОДЕЙСТВИЕ С АРЕНДОДАТЕЛЕМ</vt:lpstr>
      <vt:lpstr>Договор всему голова</vt:lpstr>
      <vt:lpstr>СТРУКТУРА ДОГОВОРА АРЕНДЫ</vt:lpstr>
      <vt:lpstr>Расчеты </vt:lpstr>
      <vt:lpstr>СОСТАВЛЯЮЩИЕ ЧАСТИ РАСХОДОВ</vt:lpstr>
      <vt:lpstr>ОПЕРАЦИОННЫЕ РАСХОДЫ (OPEX)</vt:lpstr>
      <vt:lpstr>  РАСХОДЫ НА СОДЕРЖАНИЕ ЗДАНИЯ </vt:lpstr>
      <vt:lpstr>  ОПЛАТА OPEX </vt:lpstr>
      <vt:lpstr>  «Open book (Открытая книга) </vt:lpstr>
      <vt:lpstr> Ответственность сторон </vt:lpstr>
      <vt:lpstr> Ответственность сторон </vt:lpstr>
      <vt:lpstr> Ответственность сторон </vt:lpstr>
      <vt:lpstr> Ответственность сторон </vt:lpstr>
      <vt:lpstr> Ответственность сторон </vt:lpstr>
      <vt:lpstr> Ответственность сторон </vt:lpstr>
      <vt:lpstr> Ответственность сторон </vt:lpstr>
      <vt:lpstr> СРОК ДЕЙСТВИЯ ДОГОВОРА </vt:lpstr>
      <vt:lpstr> Долгосрочный и среднесрочные договоры </vt:lpstr>
      <vt:lpstr> Краткосрочный   договор </vt:lpstr>
      <vt:lpstr>ПРИЛОЖЕНИЯ</vt:lpstr>
      <vt:lpstr>Акт приема-передачи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Чурюкина Елена</dc:creator>
  <cp:lastModifiedBy>Виктория Тот</cp:lastModifiedBy>
  <cp:revision>29</cp:revision>
  <dcterms:created xsi:type="dcterms:W3CDTF">2019-06-16T05:29:03Z</dcterms:created>
  <dcterms:modified xsi:type="dcterms:W3CDTF">2019-06-17T13:19:57Z</dcterms:modified>
</cp:coreProperties>
</file>