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60" r:id="rId5"/>
    <p:sldId id="261" r:id="rId6"/>
    <p:sldId id="267" r:id="rId7"/>
    <p:sldId id="262" r:id="rId8"/>
    <p:sldId id="263" r:id="rId9"/>
    <p:sldId id="268" r:id="rId10"/>
    <p:sldId id="264" r:id="rId11"/>
    <p:sldId id="269" r:id="rId12"/>
    <p:sldId id="265" r:id="rId13"/>
    <p:sldId id="25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838"/>
    <a:srgbClr val="FFED45"/>
    <a:srgbClr val="3937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2883" autoAdjust="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CF319-0173-4DC8-91E7-7F0772452BBB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725BF-C2D2-44D9-8772-D034A2E7F3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725BF-C2D2-44D9-8772-D034A2E7F37F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725BF-C2D2-44D9-8772-D034A2E7F37F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725BF-C2D2-44D9-8772-D034A2E7F37F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725BF-C2D2-44D9-8772-D034A2E7F37F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725BF-C2D2-44D9-8772-D034A2E7F37F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725BF-C2D2-44D9-8772-D034A2E7F37F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725BF-C2D2-44D9-8772-D034A2E7F37F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725BF-C2D2-44D9-8772-D034A2E7F37F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5496-673E-4434-AED1-5BAFDBB3AAC6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AF1D-7BB6-44E6-B602-C027676FA0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5496-673E-4434-AED1-5BAFDBB3AAC6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AF1D-7BB6-44E6-B602-C027676FA0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5496-673E-4434-AED1-5BAFDBB3AAC6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AF1D-7BB6-44E6-B602-C027676FA0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5496-673E-4434-AED1-5BAFDBB3AAC6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AF1D-7BB6-44E6-B602-C027676FA0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5496-673E-4434-AED1-5BAFDBB3AAC6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AF1D-7BB6-44E6-B602-C027676FA0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5496-673E-4434-AED1-5BAFDBB3AAC6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AF1D-7BB6-44E6-B602-C027676FA0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5496-673E-4434-AED1-5BAFDBB3AAC6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AF1D-7BB6-44E6-B602-C027676FA0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5496-673E-4434-AED1-5BAFDBB3AAC6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AF1D-7BB6-44E6-B602-C027676FA0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5496-673E-4434-AED1-5BAFDBB3AAC6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AF1D-7BB6-44E6-B602-C027676FA0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5496-673E-4434-AED1-5BAFDBB3AAC6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AF1D-7BB6-44E6-B602-C027676FA0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5496-673E-4434-AED1-5BAFDBB3AAC6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AF1D-7BB6-44E6-B602-C027676FA0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95496-673E-4434-AED1-5BAFDBB3AAC6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9AF1D-7BB6-44E6-B602-C027676FA0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323850" y="1133475"/>
            <a:ext cx="11544300" cy="5362575"/>
          </a:xfrm>
          <a:prstGeom prst="rect">
            <a:avLst/>
          </a:prstGeom>
          <a:solidFill>
            <a:srgbClr val="FFE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4275" y="5102860"/>
            <a:ext cx="7072630" cy="758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00"/>
              </a:lnSpc>
            </a:pPr>
            <a:r>
              <a:rPr lang="ru-RU" sz="24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Вера </a:t>
            </a:r>
            <a:r>
              <a:rPr lang="ru-RU" sz="2400" dirty="0" err="1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Резникова</a:t>
            </a:r>
            <a:r>
              <a:rPr lang="ru-RU" sz="24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управляющий партнер </a:t>
            </a:r>
            <a:r>
              <a:rPr lang="en-US" sz="24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Dot Cafe</a:t>
            </a:r>
            <a:endParaRPr lang="ru-RU" sz="2400" dirty="0">
              <a:solidFill>
                <a:srgbClr val="39373A"/>
              </a:solidFill>
              <a:latin typeface="Trebuchet MS" panose="020B0603020202020204" pitchFamily="34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12" y="461962"/>
            <a:ext cx="1590675" cy="16859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587" y="5167312"/>
            <a:ext cx="1057275" cy="21621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187" y="2109787"/>
            <a:ext cx="295275" cy="3048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504892"/>
            <a:ext cx="1895475" cy="248602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7" y="5672137"/>
            <a:ext cx="238125" cy="2381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650" y="2928937"/>
            <a:ext cx="895350" cy="16859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818" y="424858"/>
            <a:ext cx="542925" cy="3143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84563" y="2435174"/>
            <a:ext cx="6711662" cy="275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00"/>
              </a:lnSpc>
            </a:pPr>
            <a:r>
              <a:rPr lang="ru-RU" sz="4400" b="1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Кофе-корнер как неотъемлемая составляющая современного офиса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-64077" y="-119063"/>
            <a:ext cx="6122843" cy="7096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 cmpd="sng">
            <a:solidFill>
              <a:srgbClr val="FFE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84514" y="881622"/>
            <a:ext cx="50161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ru-RU" sz="3200" b="1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Кофе-корнер </a:t>
            </a:r>
            <a:r>
              <a:rPr lang="en-US" sz="3200" b="1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Dot Café </a:t>
            </a:r>
            <a:r>
              <a:rPr lang="ru-RU" sz="3200" b="1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как инструмент мотивации сотрудника</a:t>
            </a:r>
          </a:p>
        </p:txBody>
      </p:sp>
      <p:pic>
        <p:nvPicPr>
          <p:cNvPr id="9" name="Замещающее содержимое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635" y="128905"/>
            <a:ext cx="11958320" cy="6599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9918" y="615980"/>
            <a:ext cx="4425662" cy="566991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ru-RU" sz="3200" b="1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Что мы делаем:</a:t>
            </a:r>
            <a:endParaRPr lang="ru-RU" sz="2400" dirty="0">
              <a:solidFill>
                <a:srgbClr val="39373A"/>
              </a:solidFill>
              <a:latin typeface="Trebuchet MS" panose="020B0603020202020204" pitchFamily="34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добавляем красоту и уют</a:t>
            </a: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кастомизируем</a:t>
            </a:r>
            <a:r>
              <a:rPr lang="ru-RU" sz="24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 дизайн</a:t>
            </a: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создаем дружескую атмосферу</a:t>
            </a: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  <a:sym typeface="+mn-ea"/>
              </a:rPr>
              <a:t>участвуем в праздниках, акциях</a:t>
            </a: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подбираем программу лояльности</a:t>
            </a: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проводим мастер-классы</a:t>
            </a: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чутко реагируем на пожелания сотрудников</a:t>
            </a: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следим за тенденциями</a:t>
            </a: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готовим очень вкусный кофе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58907" y="190500"/>
            <a:ext cx="7168862" cy="6434137"/>
          </a:xfrm>
          <a:prstGeom prst="rect">
            <a:avLst/>
          </a:prstGeom>
          <a:solidFill>
            <a:srgbClr val="FFE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41688" y="3588033"/>
            <a:ext cx="6711662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ru-RU" sz="4400" b="1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Еще немного важной информации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737" y="5289298"/>
            <a:ext cx="1000125" cy="2038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125" y="3181350"/>
            <a:ext cx="1219200" cy="2057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38" y="-311120"/>
            <a:ext cx="2133600" cy="28003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281" y="5343525"/>
            <a:ext cx="647700" cy="6477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412" y="2362199"/>
            <a:ext cx="295275" cy="2952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56" y="2333625"/>
            <a:ext cx="504825" cy="2857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1095" y="2446655"/>
            <a:ext cx="5043170" cy="842010"/>
          </a:xfrm>
        </p:spPr>
        <p:txBody>
          <a:bodyPr/>
          <a:lstStyle/>
          <a:p>
            <a:r>
              <a:rPr lang="ru-RU" altLang="ru-RU" sz="3200" b="1">
                <a:solidFill>
                  <a:srgbClr val="383838"/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Хорошие новости!</a:t>
            </a:r>
          </a:p>
        </p:txBody>
      </p:sp>
      <p:pic>
        <p:nvPicPr>
          <p:cNvPr id="9" name="Замещающее содержимое 8" descr="3d-chelovechek-0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76605" y="377190"/>
            <a:ext cx="4519930" cy="6027420"/>
          </a:xfrm>
          <a:prstGeom prst="rect">
            <a:avLst/>
          </a:prstGeom>
        </p:spPr>
      </p:pic>
      <p:sp>
        <p:nvSpPr>
          <p:cNvPr id="7" name="Замещающее содержимое 6"/>
          <p:cNvSpPr>
            <a:spLocks noGrp="1"/>
          </p:cNvSpPr>
          <p:nvPr>
            <p:ph sz="half" idx="2"/>
          </p:nvPr>
        </p:nvSpPr>
        <p:spPr>
          <a:xfrm>
            <a:off x="5730240" y="3288665"/>
            <a:ext cx="6334760" cy="3239770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  <a:sym typeface="+mn-ea"/>
              </a:rPr>
              <a:t>Бюджет – 0 Р</a:t>
            </a:r>
            <a:endParaRPr lang="ru-RU" sz="2400" dirty="0">
              <a:solidFill>
                <a:srgbClr val="39373A"/>
              </a:solidFill>
              <a:latin typeface="Trebuchet MS" panose="020B0603020202020204" pitchFamily="34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  <a:sym typeface="+mn-ea"/>
              </a:rPr>
              <a:t>Все заботы мы берем на себя</a:t>
            </a:r>
            <a:endParaRPr lang="ru-RU" sz="2400" dirty="0">
              <a:solidFill>
                <a:srgbClr val="39373A"/>
              </a:solidFill>
              <a:latin typeface="Trebuchet MS" panose="020B0603020202020204" pitchFamily="34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  <a:sym typeface="+mn-ea"/>
              </a:rPr>
              <a:t>Различные варианты финансового взаимодействия – от «полностью за счет сотрудника» до «полностью за счет компании»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  <a:sym typeface="+mn-ea"/>
              </a:rPr>
              <a:t>субаренда</a:t>
            </a:r>
            <a:endParaRPr lang="ru-RU" alt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 cmpd="sng">
            <a:solidFill>
              <a:srgbClr val="FFE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21384" y="377432"/>
            <a:ext cx="5016106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ru-RU" sz="3200" b="1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Что нам нужно: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30240" y="1002030"/>
            <a:ext cx="6176010" cy="1207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5-6 м</a:t>
            </a:r>
            <a:r>
              <a:rPr lang="ru-RU" sz="2400" baseline="300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2</a:t>
            </a:r>
            <a:endParaRPr lang="ru-RU" sz="2400" dirty="0">
              <a:solidFill>
                <a:srgbClr val="39373A"/>
              </a:solidFill>
              <a:latin typeface="Trebuchet MS" panose="020B0603020202020204" pitchFamily="34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8 кВт энергии</a:t>
            </a: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«мокрая точка» - опционально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3850" y="2228850"/>
            <a:ext cx="11544300" cy="4267200"/>
          </a:xfrm>
          <a:prstGeom prst="rect">
            <a:avLst/>
          </a:prstGeom>
          <a:solidFill>
            <a:srgbClr val="FFE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287" y="1376362"/>
            <a:ext cx="2257425" cy="2390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00" y="5781675"/>
            <a:ext cx="647700" cy="1295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637" y="4324350"/>
            <a:ext cx="447675" cy="7429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5" y="1604962"/>
            <a:ext cx="1600200" cy="21050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5" y="5662612"/>
            <a:ext cx="238125" cy="2381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075" y="3071812"/>
            <a:ext cx="228600" cy="2381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925" y="1485899"/>
            <a:ext cx="628650" cy="11715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825" y="804862"/>
            <a:ext cx="552450" cy="3143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35318" y="4333875"/>
            <a:ext cx="8121362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ru-RU" sz="4500" b="1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Спасибо за внимание!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78580" y="4914900"/>
            <a:ext cx="2131695" cy="758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hello@dot-cfe.com</a:t>
            </a:r>
            <a:endParaRPr lang="ru-RU" dirty="0">
              <a:solidFill>
                <a:srgbClr val="39373A"/>
              </a:solidFill>
              <a:latin typeface="Trebuchet MS" panose="020B0603020202020204" pitchFamily="34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73943" y="4914899"/>
            <a:ext cx="1977737" cy="64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+7 495 920 38 33</a:t>
            </a:r>
            <a:endParaRPr lang="ru-RU" dirty="0">
              <a:solidFill>
                <a:srgbClr val="39373A"/>
              </a:solidFill>
              <a:latin typeface="Trebuchet MS" panose="020B0603020202020204" pitchFamily="34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095999" y="5228353"/>
            <a:ext cx="0" cy="33204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46600" y="151130"/>
            <a:ext cx="3098165" cy="758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ru-RU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https://dot-cfe.com/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Замещающее содержимое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285" y="130175"/>
            <a:ext cx="7651750" cy="661098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 cmpd="sng">
            <a:solidFill>
              <a:srgbClr val="FFE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329295" y="1301115"/>
            <a:ext cx="360426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200" b="1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Dot Caf</a:t>
            </a:r>
            <a:r>
              <a:rPr lang="en-US" sz="3200" b="1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  <a:sym typeface="+mn-ea"/>
              </a:rPr>
              <a:t>é</a:t>
            </a:r>
            <a:r>
              <a:rPr lang="en-US" sz="3200" b="1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</a:p>
          <a:p>
            <a:pPr>
              <a:lnSpc>
                <a:spcPts val="3600"/>
              </a:lnSpc>
            </a:pPr>
            <a:endParaRPr lang="en-US" sz="3200" b="1" dirty="0">
              <a:solidFill>
                <a:srgbClr val="39373A"/>
              </a:solidFill>
              <a:latin typeface="Trebuchet MS" panose="020B0603020202020204" pitchFamily="34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>
              <a:lnSpc>
                <a:spcPts val="3600"/>
              </a:lnSpc>
            </a:pPr>
            <a:r>
              <a:rPr lang="ru-RU" altLang="en-US" sz="32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новый, </a:t>
            </a:r>
          </a:p>
          <a:p>
            <a:pPr>
              <a:lnSpc>
                <a:spcPts val="3600"/>
              </a:lnSpc>
            </a:pPr>
            <a:r>
              <a:rPr lang="ru-RU" altLang="en-US" sz="32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гибкий формат </a:t>
            </a:r>
          </a:p>
          <a:p>
            <a:pPr>
              <a:lnSpc>
                <a:spcPts val="3600"/>
              </a:lnSpc>
            </a:pPr>
            <a:r>
              <a:rPr lang="ru-RU" sz="32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мини-кофеен,</a:t>
            </a:r>
          </a:p>
          <a:p>
            <a:pPr>
              <a:lnSpc>
                <a:spcPts val="3600"/>
              </a:lnSpc>
            </a:pPr>
            <a:r>
              <a:rPr lang="ru-RU" sz="32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который </a:t>
            </a:r>
          </a:p>
          <a:p>
            <a:pPr>
              <a:lnSpc>
                <a:spcPts val="3600"/>
              </a:lnSpc>
            </a:pPr>
            <a:r>
              <a:rPr lang="ru-RU" sz="32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органично </a:t>
            </a:r>
          </a:p>
          <a:p>
            <a:pPr>
              <a:lnSpc>
                <a:spcPts val="3600"/>
              </a:lnSpc>
            </a:pPr>
            <a:r>
              <a:rPr lang="ru-RU" sz="32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встраивается в интерьер офиса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58907" y="190500"/>
            <a:ext cx="7168862" cy="6434137"/>
          </a:xfrm>
          <a:prstGeom prst="rect">
            <a:avLst/>
          </a:prstGeom>
          <a:solidFill>
            <a:srgbClr val="FFE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41688" y="3588033"/>
            <a:ext cx="6711662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ru-RU" sz="4400" b="1" dirty="0" err="1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Сотрудники</a:t>
            </a:r>
            <a:r>
              <a:rPr lang="ru-RU" sz="4400" b="1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 офиса будущего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737" y="5289298"/>
            <a:ext cx="1000125" cy="2038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125" y="3181350"/>
            <a:ext cx="1219200" cy="2057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38" y="-311120"/>
            <a:ext cx="2133600" cy="28003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281" y="5343525"/>
            <a:ext cx="647700" cy="6477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412" y="2362199"/>
            <a:ext cx="295275" cy="2952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56" y="2333625"/>
            <a:ext cx="504825" cy="2857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Замещающее содержимое 8" descr="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807835" y="3334385"/>
            <a:ext cx="5295265" cy="3401695"/>
          </a:xfrm>
          <a:prstGeom prst="rect">
            <a:avLst/>
          </a:prstGeom>
        </p:spPr>
      </p:pic>
      <p:pic>
        <p:nvPicPr>
          <p:cNvPr id="2" name="Изображение 1" descr="typology-al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8470" y="128270"/>
            <a:ext cx="5294630" cy="35306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02870" y="1456690"/>
            <a:ext cx="6469380" cy="552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 cmpd="sng">
            <a:solidFill>
              <a:srgbClr val="FFE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4494" y="345047"/>
            <a:ext cx="501610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ru-RU" sz="3200" b="1" dirty="0" err="1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Миллениал</a:t>
            </a:r>
            <a:r>
              <a:rPr lang="ru-RU" sz="3200" b="1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 и </a:t>
            </a:r>
          </a:p>
          <a:p>
            <a:pPr>
              <a:lnSpc>
                <a:spcPts val="3600"/>
              </a:lnSpc>
            </a:pPr>
            <a:r>
              <a:rPr lang="ru-RU" sz="3200" b="1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его мотивация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0550" y="1555750"/>
            <a:ext cx="5775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Ценности: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Саморазвитие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altLang="en-US" sz="24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Самореализация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altLang="en-US" sz="24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Социализация</a:t>
            </a:r>
            <a:endParaRPr lang="ru-RU" sz="2400" dirty="0">
              <a:solidFill>
                <a:srgbClr val="39373A"/>
              </a:solidFill>
              <a:latin typeface="Trebuchet MS" panose="020B0603020202020204" pitchFamily="34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Творчество и нестандартные задачи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Быстрый результат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Гибкий график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Корпоративная культура, причастность к чему-то большому и важному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Комфортное офисное пространство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620" y="-114300"/>
            <a:ext cx="4191000" cy="2788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5" y="-84484"/>
            <a:ext cx="4429864" cy="29478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263786"/>
            <a:ext cx="4756334" cy="31651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222" y="2853297"/>
            <a:ext cx="3956338" cy="26327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82" y="4192905"/>
            <a:ext cx="4191000" cy="27889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105" y="3868151"/>
            <a:ext cx="4664704" cy="31041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03043" y="-123825"/>
            <a:ext cx="6122843" cy="7096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500610" cy="6858000"/>
          </a:xfrm>
          <a:prstGeom prst="rect">
            <a:avLst/>
          </a:prstGeom>
          <a:noFill/>
          <a:ln w="254000" cmpd="sng">
            <a:solidFill>
              <a:srgbClr val="FFE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85149" y="520942"/>
            <a:ext cx="5016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ru-RU" sz="3200" b="1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Как </a:t>
            </a:r>
            <a:r>
              <a:rPr lang="ru-RU" sz="3200" b="1" dirty="0" err="1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миллениал</a:t>
            </a:r>
            <a:r>
              <a:rPr lang="ru-RU" sz="3200" b="1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 меняет офис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4860" y="1755140"/>
            <a:ext cx="5015230" cy="4554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ru-RU" sz="24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Потребности:</a:t>
            </a: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Многофункциональный «неофисный» офис</a:t>
            </a: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Помещения для собраний и брейнстормингов</a:t>
            </a: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Места для уединенной работы</a:t>
            </a: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Игровые зоны</a:t>
            </a: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Лаундж-зоны</a:t>
            </a: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Возможность заняться спортом и здоровьем</a:t>
            </a: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Доступ к качественной еде</a:t>
            </a: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Наличие вкусного кофе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58907" y="190500"/>
            <a:ext cx="7168862" cy="6434137"/>
          </a:xfrm>
          <a:prstGeom prst="rect">
            <a:avLst/>
          </a:prstGeom>
          <a:solidFill>
            <a:srgbClr val="FFE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16568" y="3588033"/>
            <a:ext cx="671166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ru-RU" sz="4400" b="1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Кофе – это настроение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737" y="5289298"/>
            <a:ext cx="1000125" cy="2038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125" y="3181350"/>
            <a:ext cx="1219200" cy="2057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38" y="-311120"/>
            <a:ext cx="2133600" cy="28003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281" y="5343525"/>
            <a:ext cx="647700" cy="6477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412" y="2362199"/>
            <a:ext cx="295275" cy="2952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56" y="2333625"/>
            <a:ext cx="504825" cy="285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Замещающая рамка рисунка 9" descr="4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5355590" y="114935"/>
            <a:ext cx="6730365" cy="66078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-103043" y="-123825"/>
            <a:ext cx="6122843" cy="7096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sz="half" idx="2"/>
          </p:nvPr>
        </p:nvSpPr>
        <p:spPr>
          <a:xfrm>
            <a:off x="367665" y="5501640"/>
            <a:ext cx="4876165" cy="1121410"/>
          </a:xfrm>
        </p:spPr>
        <p:txBody>
          <a:bodyPr>
            <a:normAutofit fontScale="77500" lnSpcReduction="20000"/>
          </a:bodyPr>
          <a:lstStyle/>
          <a:p>
            <a:r>
              <a:rPr lang="ru-RU" altLang="en-US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* Исследование</a:t>
            </a:r>
            <a:r>
              <a:rPr lang="en-US" altLang="en-US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 The NDP Croup</a:t>
            </a:r>
            <a:r>
              <a:rPr lang="ru-RU" dirty="0">
                <a:sym typeface="+mn-ea"/>
              </a:rPr>
              <a:t> </a:t>
            </a:r>
            <a:r>
              <a:rPr lang="ru-RU" altLang="en-US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https://www.vedomosti.ru/ </a:t>
            </a:r>
            <a:r>
              <a:rPr lang="ru-RU" altLang="en-US" dirty="0" err="1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business</a:t>
            </a:r>
            <a:r>
              <a:rPr lang="ru-RU" altLang="en-US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/</a:t>
            </a:r>
            <a:r>
              <a:rPr lang="ru-RU" altLang="en-US" dirty="0" err="1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articles</a:t>
            </a:r>
            <a:r>
              <a:rPr lang="ru-RU" altLang="en-US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/2019/05/23/802320-rossiyane-kofe</a:t>
            </a:r>
          </a:p>
          <a:p>
            <a:r>
              <a:rPr lang="ru-RU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  <a:sym typeface="+mn-ea"/>
              </a:rPr>
              <a:t>** https://www.foodnavigator-usa.com/Article/2016/04/26/Millennials-chose-coffee-based-on-emotional-elevated-needs-survey</a:t>
            </a:r>
            <a:endParaRPr lang="ru-RU" altLang="en-US" dirty="0">
              <a:solidFill>
                <a:srgbClr val="39373A"/>
              </a:solidFill>
              <a:latin typeface="Trebuchet MS" panose="020B0603020202020204" pitchFamily="34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r>
              <a:rPr lang="ru-RU" altLang="en-US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*** http://gustocafeteria.ru/pokolenie-millenialov-i-kofe-brejki/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 cmpd="sng">
            <a:solidFill>
              <a:srgbClr val="FFE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50875" y="267970"/>
            <a:ext cx="443928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ru-RU" sz="3200" b="1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Цифры и факты: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935" y="1002030"/>
            <a:ext cx="4930140" cy="418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  <a:sym typeface="+mn-ea"/>
              </a:rPr>
              <a:t>В России в 2019 году кофе вне дома пьют чаще, чем в Италии и Франции*</a:t>
            </a:r>
          </a:p>
          <a:p>
            <a:pPr>
              <a:lnSpc>
                <a:spcPts val="2900"/>
              </a:lnSpc>
            </a:pPr>
            <a:endParaRPr lang="ru-RU" sz="2400" dirty="0">
              <a:solidFill>
                <a:srgbClr val="39373A"/>
              </a:solidFill>
              <a:latin typeface="Trebuchet MS" panose="020B0603020202020204" pitchFamily="34" charset="0"/>
              <a:ea typeface="Roboto Condensed" panose="02000000000000000000" pitchFamily="2" charset="0"/>
              <a:cs typeface="Roboto Condensed" panose="02000000000000000000" pitchFamily="2" charset="0"/>
              <a:sym typeface="+mn-ea"/>
            </a:endParaRPr>
          </a:p>
          <a:p>
            <a:pPr marL="342900" indent="-34290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  <a:sym typeface="+mn-ea"/>
              </a:rPr>
              <a:t>Кофе – это хорошая эмоция и настрой на свершения**</a:t>
            </a:r>
          </a:p>
          <a:p>
            <a:pPr indent="0">
              <a:lnSpc>
                <a:spcPts val="2900"/>
              </a:lnSpc>
              <a:buFont typeface="Arial" panose="020B0604020202020204" pitchFamily="34" charset="0"/>
              <a:buNone/>
            </a:pPr>
            <a:endParaRPr lang="ru-RU" sz="2400" dirty="0">
              <a:solidFill>
                <a:srgbClr val="39373A"/>
              </a:solidFill>
              <a:latin typeface="Trebuchet MS" panose="020B0603020202020204" pitchFamily="34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Потребление кофе среди миллениалов выросло в 2 раза за последние 10 лет – они хорошо разбираются в кофе***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 cmpd="sng">
            <a:solidFill>
              <a:srgbClr val="FFE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84104" y="262612"/>
            <a:ext cx="50161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ru-RU" sz="3200" b="1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Кофе в офисах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850" y="816610"/>
            <a:ext cx="5682615" cy="61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ru-RU" sz="24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84% любителей кофе считают, что возможность иметь кофе в офисе очень важно, а 52% хотели бы, чтобы он был более высокого качества*</a:t>
            </a:r>
          </a:p>
          <a:p>
            <a:pPr>
              <a:lnSpc>
                <a:spcPts val="2900"/>
              </a:lnSpc>
            </a:pPr>
            <a:endParaRPr lang="ru-RU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ts val="2900"/>
              </a:lnSpc>
            </a:pPr>
            <a:endParaRPr lang="ru-RU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ts val="2900"/>
              </a:lnSpc>
            </a:pPr>
            <a:endParaRPr lang="ru-RU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ts val="2900"/>
              </a:lnSpc>
            </a:pPr>
            <a:endParaRPr lang="ru-RU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ts val="2900"/>
              </a:lnSpc>
            </a:pPr>
            <a:endParaRPr lang="ru-RU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ts val="2900"/>
              </a:lnSpc>
            </a:pPr>
            <a:endParaRPr lang="ru-RU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ts val="2900"/>
              </a:lnSpc>
            </a:pPr>
            <a:endParaRPr lang="ru-RU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ts val="2900"/>
              </a:lnSpc>
            </a:pPr>
            <a:endParaRPr lang="ru-RU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ts val="2900"/>
              </a:lnSpc>
            </a:pPr>
            <a:endParaRPr lang="ru-RU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0">
              <a:lnSpc>
                <a:spcPts val="2900"/>
              </a:lnSpc>
              <a:buFont typeface="Arial" panose="020B0604020202020204" pitchFamily="34" charset="0"/>
              <a:buNone/>
            </a:pPr>
            <a:endParaRPr lang="ru-RU" sz="1600" dirty="0" err="1">
              <a:solidFill>
                <a:srgbClr val="39373A"/>
              </a:solidFill>
              <a:latin typeface="Trebuchet MS" panose="020B0603020202020204" pitchFamily="34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indent="0">
              <a:lnSpc>
                <a:spcPts val="29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1600" dirty="0" err="1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* По исследованию</a:t>
            </a:r>
            <a:r>
              <a:rPr lang="en-US" altLang="ru-RU" sz="1600" dirty="0" err="1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,</a:t>
            </a:r>
            <a:r>
              <a:rPr lang="ru-RU" sz="1600" dirty="0" err="1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 проведенному </a:t>
            </a:r>
            <a:r>
              <a:rPr lang="en-US" sz="1600" dirty="0" err="1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KLD Coffee Importers</a:t>
            </a:r>
            <a:endParaRPr lang="ru-RU" dirty="0" err="1">
              <a:solidFill>
                <a:srgbClr val="39373A"/>
              </a:solidFill>
              <a:latin typeface="Trebuchet MS" panose="020B0603020202020204" pitchFamily="34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indent="0">
              <a:lnSpc>
                <a:spcPts val="2900"/>
              </a:lnSpc>
              <a:buFont typeface="Arial" panose="020B0604020202020204" pitchFamily="34" charset="0"/>
              <a:buNone/>
            </a:pPr>
            <a:endParaRPr lang="ru-RU" dirty="0">
              <a:solidFill>
                <a:srgbClr val="39373A"/>
              </a:solidFill>
              <a:latin typeface="Trebuchet MS" panose="020B0603020202020204" pitchFamily="34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6362382" y="2777172"/>
            <a:ext cx="5600700" cy="3939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2900"/>
              </a:lnSpc>
            </a:pPr>
            <a:r>
              <a:rPr lang="ru-RU" sz="2400" b="1" dirty="0" err="1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  <a:sym typeface="+mn-ea"/>
              </a:rPr>
              <a:t>Кофемашина</a:t>
            </a:r>
            <a:r>
              <a:rPr lang="ru-RU" sz="2400" b="1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  <a:sym typeface="+mn-ea"/>
              </a:rPr>
              <a:t> с бесплатным кофе в офисе:</a:t>
            </a:r>
            <a:endParaRPr lang="ru-RU" sz="2400" dirty="0">
              <a:solidFill>
                <a:srgbClr val="39373A"/>
              </a:solidFill>
              <a:latin typeface="Trebuchet MS" panose="020B0603020202020204" pitchFamily="34" charset="0"/>
              <a:ea typeface="Roboto Condensed" panose="02000000000000000000" pitchFamily="2" charset="0"/>
              <a:cs typeface="Roboto Condensed" panose="02000000000000000000" pitchFamily="2" charset="0"/>
              <a:sym typeface="+mn-ea"/>
            </a:endParaRP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  <a:sym typeface="+mn-ea"/>
              </a:rPr>
              <a:t>маленький выбор напитков</a:t>
            </a:r>
          </a:p>
          <a:p>
            <a:pPr marL="285750" indent="-285750">
              <a:lnSpc>
                <a:spcPts val="29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  <a:sym typeface="+mn-ea"/>
              </a:rPr>
              <a:t>спорный вкус</a:t>
            </a:r>
          </a:p>
          <a:p>
            <a:pPr indent="0">
              <a:lnSpc>
                <a:spcPts val="2900"/>
              </a:lnSpc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  <a:sym typeface="+mn-ea"/>
              </a:rPr>
              <a:t>Сетевой кофе-</a:t>
            </a:r>
            <a:r>
              <a:rPr lang="ru-RU" sz="2400" b="1" dirty="0" err="1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  <a:sym typeface="+mn-ea"/>
              </a:rPr>
              <a:t>пойнт</a:t>
            </a:r>
            <a:r>
              <a:rPr lang="ru-RU" sz="2400" b="1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  <a:sym typeface="+mn-ea"/>
              </a:rPr>
              <a:t> или кофейня на 1 этаже БЦ:</a:t>
            </a:r>
            <a:endParaRPr lang="ru-RU" sz="2400" dirty="0">
              <a:solidFill>
                <a:srgbClr val="39373A"/>
              </a:solidFill>
              <a:latin typeface="Trebuchet MS" panose="020B0603020202020204" pitchFamily="34" charset="0"/>
              <a:ea typeface="Roboto Condensed" panose="02000000000000000000" pitchFamily="2" charset="0"/>
              <a:cs typeface="Roboto Condensed" panose="02000000000000000000" pitchFamily="2" charset="0"/>
              <a:sym typeface="+mn-ea"/>
            </a:endParaRPr>
          </a:p>
          <a:p>
            <a:pPr marL="342900" indent="-34290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  <a:sym typeface="+mn-ea"/>
              </a:rPr>
              <a:t>нет возможности влиять на качество напитка</a:t>
            </a:r>
          </a:p>
          <a:p>
            <a:pPr marL="342900" indent="-34290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  <a:sym typeface="+mn-ea"/>
              </a:rPr>
              <a:t>нет возможности </a:t>
            </a:r>
            <a:r>
              <a:rPr lang="ru-RU" sz="2400" dirty="0" err="1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  <a:sym typeface="+mn-ea"/>
              </a:rPr>
              <a:t>кастомизировать</a:t>
            </a:r>
          </a:p>
          <a:p>
            <a:pPr marL="342900" indent="-34290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  <a:sym typeface="+mn-ea"/>
              </a:rPr>
              <a:t>нет социализации с коллегами</a:t>
            </a:r>
            <a:endParaRPr lang="ru-RU" altLang="en-US" sz="2400" dirty="0"/>
          </a:p>
        </p:txBody>
      </p:sp>
      <p:pic>
        <p:nvPicPr>
          <p:cNvPr id="20" name="Замещающее содержимое 19" descr="2-Questions-not-to-ask-web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62470" y="250190"/>
            <a:ext cx="4263390" cy="2385695"/>
          </a:xfrm>
          <a:prstGeom prst="rect">
            <a:avLst/>
          </a:prstGeom>
        </p:spPr>
      </p:pic>
      <p:pic>
        <p:nvPicPr>
          <p:cNvPr id="22" name="Замещающее содержимое 21" descr="3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991870" y="2574290"/>
            <a:ext cx="4215130" cy="32619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58907" y="190500"/>
            <a:ext cx="7168862" cy="6434137"/>
          </a:xfrm>
          <a:prstGeom prst="rect">
            <a:avLst/>
          </a:prstGeom>
          <a:solidFill>
            <a:srgbClr val="FFE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41688" y="3588033"/>
            <a:ext cx="671166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4400" b="1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Dot Café </a:t>
            </a:r>
            <a:r>
              <a:rPr lang="ru-RU" sz="4400" b="1" dirty="0">
                <a:solidFill>
                  <a:srgbClr val="39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и мотивация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737" y="5289298"/>
            <a:ext cx="1000125" cy="2038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125" y="3181350"/>
            <a:ext cx="1219200" cy="2057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38" y="-311120"/>
            <a:ext cx="2133600" cy="28003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281" y="5343525"/>
            <a:ext cx="647700" cy="6477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412" y="2362199"/>
            <a:ext cx="295275" cy="2952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56" y="2333625"/>
            <a:ext cx="504825" cy="2857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Application>Microsoft Office PowerPoint</Application>
  <PresentationFormat>Широкоэкранный</PresentationFormat>
  <Paragraphs>96</Paragraphs>
  <Slides>13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Хорошие новости!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Alexandr Romanov</dc:creator>
  <cp:lastModifiedBy>Виктория Тот</cp:lastModifiedBy>
  <cp:revision>74</cp:revision>
  <dcterms:created xsi:type="dcterms:W3CDTF">2019-05-17T19:36:00Z</dcterms:created>
  <dcterms:modified xsi:type="dcterms:W3CDTF">2019-06-16T20:54:17Z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1049-11.2.0.8339</vt:lpwstr>
  </property>
</Properties>
</file>