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15" r:id="rId2"/>
    <p:sldId id="437" r:id="rId3"/>
    <p:sldId id="435" r:id="rId4"/>
    <p:sldId id="263" r:id="rId5"/>
    <p:sldId id="288" r:id="rId6"/>
    <p:sldId id="369" r:id="rId7"/>
    <p:sldId id="455" r:id="rId8"/>
    <p:sldId id="417" r:id="rId9"/>
    <p:sldId id="441" r:id="rId10"/>
    <p:sldId id="454" r:id="rId11"/>
    <p:sldId id="381"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B825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811502116715308"/>
          <c:y val="0.13204807392760617"/>
          <c:w val="0.36593576280653062"/>
          <c:h val="0.85027830719612874"/>
        </c:manualLayout>
      </c:layout>
      <c:barChart>
        <c:barDir val="bar"/>
        <c:grouping val="clustered"/>
        <c:varyColors val="0"/>
        <c:ser>
          <c:idx val="0"/>
          <c:order val="0"/>
          <c:tx>
            <c:strRef>
              <c:f>Sheet1!$B$1</c:f>
              <c:strCache>
                <c:ptCount val="1"/>
                <c:pt idx="0">
                  <c:v>Column2</c:v>
                </c:pt>
              </c:strCache>
            </c:strRef>
          </c:tx>
          <c:spPr>
            <a:solidFill>
              <a:srgbClr val="FFB51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сайты с отзывами о работодателях (orabote.top; otrude.net; pravda-sotrudnikov.ru и др.)</c:v>
                </c:pt>
                <c:pt idx="1">
                  <c:v>статьи в Интернете (кроме сайта компании)</c:v>
                </c:pt>
                <c:pt idx="2">
                  <c:v>сайт компании</c:v>
                </c:pt>
                <c:pt idx="3">
                  <c:v>мнение друзей и семьи</c:v>
                </c:pt>
                <c:pt idx="4">
                  <c:v>работные сайты (HeadHunter, SuperJob)</c:v>
                </c:pt>
                <c:pt idx="5">
                  <c:v>физическое присутствие (магазины, универмаги, рестораны)</c:v>
                </c:pt>
                <c:pt idx="6">
                  <c:v>vkontakte</c:v>
                </c:pt>
                <c:pt idx="7">
                  <c:v>публикации в прессе (кроме Интернета)</c:v>
                </c:pt>
                <c:pt idx="8">
                  <c:v>блоги</c:v>
                </c:pt>
                <c:pt idx="9">
                  <c:v>реклама (на телевидении, плакатах, радио, онлайн-баннерах, кроме печати)</c:v>
                </c:pt>
                <c:pt idx="10">
                  <c:v>facebook</c:v>
                </c:pt>
                <c:pt idx="11">
                  <c:v>instagram</c:v>
                </c:pt>
                <c:pt idx="12">
                  <c:v>одноклассники</c:v>
                </c:pt>
                <c:pt idx="13">
                  <c:v>linkedin</c:v>
                </c:pt>
                <c:pt idx="14">
                  <c:v>telegram</c:v>
                </c:pt>
                <c:pt idx="15">
                  <c:v>twitter</c:v>
                </c:pt>
                <c:pt idx="16">
                  <c:v>другие</c:v>
                </c:pt>
              </c:strCache>
            </c:strRef>
          </c:cat>
          <c:val>
            <c:numRef>
              <c:f>Sheet1!$B$2:$B$18</c:f>
              <c:numCache>
                <c:formatCode>0%</c:formatCode>
                <c:ptCount val="17"/>
                <c:pt idx="0">
                  <c:v>0.56000000000000005</c:v>
                </c:pt>
                <c:pt idx="1">
                  <c:v>0.51</c:v>
                </c:pt>
                <c:pt idx="2">
                  <c:v>0.48</c:v>
                </c:pt>
                <c:pt idx="3">
                  <c:v>0.46</c:v>
                </c:pt>
                <c:pt idx="4">
                  <c:v>0.46</c:v>
                </c:pt>
                <c:pt idx="5">
                  <c:v>0.35</c:v>
                </c:pt>
                <c:pt idx="6">
                  <c:v>0.21</c:v>
                </c:pt>
                <c:pt idx="7">
                  <c:v>0.18</c:v>
                </c:pt>
                <c:pt idx="8">
                  <c:v>0.16</c:v>
                </c:pt>
                <c:pt idx="9">
                  <c:v>0.13</c:v>
                </c:pt>
                <c:pt idx="10">
                  <c:v>0.1</c:v>
                </c:pt>
                <c:pt idx="11">
                  <c:v>0.1</c:v>
                </c:pt>
                <c:pt idx="12">
                  <c:v>7.0000000000000007E-2</c:v>
                </c:pt>
                <c:pt idx="13">
                  <c:v>0.05</c:v>
                </c:pt>
                <c:pt idx="14">
                  <c:v>0.05</c:v>
                </c:pt>
                <c:pt idx="15">
                  <c:v>0.04</c:v>
                </c:pt>
                <c:pt idx="16">
                  <c:v>0.03</c:v>
                </c:pt>
              </c:numCache>
            </c:numRef>
          </c:val>
          <c:extLst>
            <c:ext xmlns:c16="http://schemas.microsoft.com/office/drawing/2014/chart" uri="{C3380CC4-5D6E-409C-BE32-E72D297353CC}">
              <c16:uniqueId val="{00000000-8E32-49BE-8528-66C694392807}"/>
            </c:ext>
          </c:extLst>
        </c:ser>
        <c:dLbls>
          <c:showLegendKey val="0"/>
          <c:showVal val="0"/>
          <c:showCatName val="0"/>
          <c:showSerName val="0"/>
          <c:showPercent val="0"/>
          <c:showBubbleSize val="0"/>
        </c:dLbls>
        <c:gapWidth val="50"/>
        <c:axId val="454996736"/>
        <c:axId val="454998272"/>
      </c:barChart>
      <c:catAx>
        <c:axId val="454996736"/>
        <c:scaling>
          <c:orientation val="maxMin"/>
        </c:scaling>
        <c:delete val="0"/>
        <c:axPos val="l"/>
        <c:numFmt formatCode="General" sourceLinked="1"/>
        <c:majorTickMark val="none"/>
        <c:minorTickMark val="none"/>
        <c:tickLblPos val="nextTo"/>
        <c:spPr>
          <a:noFill/>
          <a:ln w="6350" cap="flat" cmpd="sng" algn="ctr">
            <a:solidFill>
              <a:srgbClr val="0F194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454998272"/>
        <c:crosses val="autoZero"/>
        <c:auto val="1"/>
        <c:lblAlgn val="ctr"/>
        <c:lblOffset val="100"/>
        <c:noMultiLvlLbl val="0"/>
      </c:catAx>
      <c:valAx>
        <c:axId val="454998272"/>
        <c:scaling>
          <c:orientation val="minMax"/>
        </c:scaling>
        <c:delete val="1"/>
        <c:axPos val="t"/>
        <c:numFmt formatCode="0%" sourceLinked="1"/>
        <c:majorTickMark val="out"/>
        <c:minorTickMark val="none"/>
        <c:tickLblPos val="nextTo"/>
        <c:crossAx val="454996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15434295550877"/>
          <c:y val="2.1283274867122771E-2"/>
          <c:w val="0.55184564235657785"/>
          <c:h val="0.95743314024072979"/>
        </c:manualLayout>
      </c:layout>
      <c:barChart>
        <c:barDir val="bar"/>
        <c:grouping val="clustered"/>
        <c:varyColors val="0"/>
        <c:ser>
          <c:idx val="0"/>
          <c:order val="0"/>
          <c:tx>
            <c:strRef>
              <c:f>Sheet1!$A$2</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    </c:v>
                </c:pt>
                <c:pt idx="1">
                  <c:v>достойная заработная плата, социальный пакет</c:v>
                </c:pt>
                <c:pt idx="3">
                  <c:v>интересная работа</c:v>
                </c:pt>
                <c:pt idx="5">
                  <c:v>финансовая стабильность</c:v>
                </c:pt>
                <c:pt idx="7">
                  <c:v>приятная рабочая атмосфера</c:v>
                </c:pt>
                <c:pt idx="9">
                  <c:v>гарантии долгосрочной занятости</c:v>
                </c:pt>
                <c:pt idx="10">
                  <c:v>  </c:v>
                </c:pt>
              </c:strCache>
            </c:strRef>
          </c:cat>
          <c:val>
            <c:numRef>
              <c:f>Sheet1!$B$2:$L$2</c:f>
              <c:numCache>
                <c:formatCode>0%</c:formatCode>
                <c:ptCount val="11"/>
                <c:pt idx="1">
                  <c:v>0.74</c:v>
                </c:pt>
                <c:pt idx="3">
                  <c:v>0.49</c:v>
                </c:pt>
                <c:pt idx="5">
                  <c:v>0.48</c:v>
                </c:pt>
                <c:pt idx="7">
                  <c:v>0.44</c:v>
                </c:pt>
                <c:pt idx="9">
                  <c:v>0.41</c:v>
                </c:pt>
              </c:numCache>
            </c:numRef>
          </c:val>
          <c:extLst>
            <c:ext xmlns:c16="http://schemas.microsoft.com/office/drawing/2014/chart" uri="{C3380CC4-5D6E-409C-BE32-E72D297353CC}">
              <c16:uniqueId val="{00000000-1122-4974-BCCE-FD5CC8B8BFBE}"/>
            </c:ext>
          </c:extLst>
        </c:ser>
        <c:dLbls>
          <c:dLblPos val="outEnd"/>
          <c:showLegendKey val="0"/>
          <c:showVal val="1"/>
          <c:showCatName val="0"/>
          <c:showSerName val="0"/>
          <c:showPercent val="0"/>
          <c:showBubbleSize val="0"/>
        </c:dLbls>
        <c:gapWidth val="0"/>
        <c:axId val="453751936"/>
        <c:axId val="453767168"/>
      </c:barChart>
      <c:catAx>
        <c:axId val="453751936"/>
        <c:scaling>
          <c:orientation val="maxMin"/>
        </c:scaling>
        <c:delete val="0"/>
        <c:axPos val="l"/>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ru-RU"/>
          </a:p>
        </c:txPr>
        <c:crossAx val="453767168"/>
        <c:crosses val="autoZero"/>
        <c:auto val="1"/>
        <c:lblAlgn val="ctr"/>
        <c:lblOffset val="1000"/>
        <c:tickLblSkip val="1"/>
        <c:noMultiLvlLbl val="0"/>
      </c:catAx>
      <c:valAx>
        <c:axId val="453767168"/>
        <c:scaling>
          <c:orientation val="minMax"/>
          <c:max val="0.8"/>
          <c:min val="0"/>
        </c:scaling>
        <c:delete val="1"/>
        <c:axPos val="t"/>
        <c:numFmt formatCode="0%" sourceLinked="1"/>
        <c:majorTickMark val="out"/>
        <c:minorTickMark val="none"/>
        <c:tickLblPos val="nextTo"/>
        <c:crossAx val="4537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55718585532173"/>
          <c:y val="2.6460850789276479E-2"/>
          <c:w val="0.54744274528470094"/>
          <c:h val="0.95743314024072979"/>
        </c:manualLayout>
      </c:layout>
      <c:barChart>
        <c:barDir val="bar"/>
        <c:grouping val="clustered"/>
        <c:varyColors val="0"/>
        <c:ser>
          <c:idx val="0"/>
          <c:order val="0"/>
          <c:tx>
            <c:strRef>
              <c:f>Sheet1!$A$2</c:f>
              <c:strCache>
                <c:ptCount val="1"/>
                <c:pt idx="0">
                  <c:v>Series 1</c:v>
                </c:pt>
              </c:strCache>
            </c:strRef>
          </c:tx>
          <c:spPr>
            <a:solidFill>
              <a:schemeClr val="accent4"/>
            </a:solidFill>
            <a:ln>
              <a:noFill/>
            </a:ln>
            <a:effectLst/>
          </c:spPr>
          <c:invertIfNegative val="0"/>
          <c:dLbls>
            <c:dLbl>
              <c:idx val="1"/>
              <c:layout>
                <c:manualLayout>
                  <c:x val="-1.6424518172883722E-16"/>
                  <c:y val="2.02129164071399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16-421D-98A8-0794A86FA186}"/>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    </c:v>
                </c:pt>
                <c:pt idx="1">
                  <c:v>заработная плата слишком низкая</c:v>
                </c:pt>
                <c:pt idx="3">
                  <c:v>компания не является финансово стабильной</c:v>
                </c:pt>
                <c:pt idx="5">
                  <c:v>мало возможностей карьерного роста</c:v>
                </c:pt>
                <c:pt idx="7">
                  <c:v>отсутствие баланса между работой и личной жизнью</c:v>
                </c:pt>
                <c:pt idx="9">
                  <c:v>долго добираться до работы</c:v>
                </c:pt>
                <c:pt idx="10">
                  <c:v>  </c:v>
                </c:pt>
              </c:strCache>
            </c:strRef>
          </c:cat>
          <c:val>
            <c:numRef>
              <c:f>Sheet1!$B$2:$L$2</c:f>
              <c:numCache>
                <c:formatCode>0%</c:formatCode>
                <c:ptCount val="11"/>
                <c:pt idx="1">
                  <c:v>0.66</c:v>
                </c:pt>
                <c:pt idx="3">
                  <c:v>0.41</c:v>
                </c:pt>
                <c:pt idx="5">
                  <c:v>0.38</c:v>
                </c:pt>
                <c:pt idx="7">
                  <c:v>0.25</c:v>
                </c:pt>
                <c:pt idx="9">
                  <c:v>0.24</c:v>
                </c:pt>
              </c:numCache>
            </c:numRef>
          </c:val>
          <c:extLst>
            <c:ext xmlns:c16="http://schemas.microsoft.com/office/drawing/2014/chart" uri="{C3380CC4-5D6E-409C-BE32-E72D297353CC}">
              <c16:uniqueId val="{00000000-4236-4F05-A8D2-59861B3B7232}"/>
            </c:ext>
          </c:extLst>
        </c:ser>
        <c:dLbls>
          <c:dLblPos val="outEnd"/>
          <c:showLegendKey val="0"/>
          <c:showVal val="1"/>
          <c:showCatName val="0"/>
          <c:showSerName val="0"/>
          <c:showPercent val="0"/>
          <c:showBubbleSize val="0"/>
        </c:dLbls>
        <c:gapWidth val="0"/>
        <c:axId val="453848064"/>
        <c:axId val="453855104"/>
      </c:barChart>
      <c:catAx>
        <c:axId val="453848064"/>
        <c:scaling>
          <c:orientation val="maxMin"/>
        </c:scaling>
        <c:delete val="0"/>
        <c:axPos val="l"/>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ru-RU"/>
          </a:p>
        </c:txPr>
        <c:crossAx val="453855104"/>
        <c:crosses val="autoZero"/>
        <c:auto val="1"/>
        <c:lblAlgn val="ctr"/>
        <c:lblOffset val="1000"/>
        <c:tickLblSkip val="1"/>
        <c:noMultiLvlLbl val="0"/>
      </c:catAx>
      <c:valAx>
        <c:axId val="453855104"/>
        <c:scaling>
          <c:orientation val="minMax"/>
          <c:max val="0.8"/>
          <c:min val="0"/>
        </c:scaling>
        <c:delete val="1"/>
        <c:axPos val="t"/>
        <c:numFmt formatCode="0%" sourceLinked="1"/>
        <c:majorTickMark val="out"/>
        <c:minorTickMark val="none"/>
        <c:tickLblPos val="nextTo"/>
        <c:crossAx val="453848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68031017982249"/>
          <c:y val="0.10205275968671371"/>
          <c:w val="0.42062862324985106"/>
          <c:h val="0.69521432330957988"/>
        </c:manualLayout>
      </c:layout>
      <c:pieChart>
        <c:varyColors val="1"/>
        <c:ser>
          <c:idx val="0"/>
          <c:order val="0"/>
          <c:tx>
            <c:strRef>
              <c:f>Sheet1!$B$1</c:f>
              <c:strCache>
                <c:ptCount val="1"/>
                <c:pt idx="0">
                  <c:v>find</c:v>
                </c:pt>
              </c:strCache>
            </c:strRef>
          </c:tx>
          <c:spPr>
            <a:ln>
              <a:noFill/>
            </a:ln>
          </c:spPr>
          <c:dPt>
            <c:idx val="0"/>
            <c:bubble3D val="0"/>
            <c:spPr>
              <a:solidFill>
                <a:srgbClr val="0F1941"/>
              </a:solidFill>
              <a:ln>
                <a:noFill/>
              </a:ln>
              <a:effectLst/>
            </c:spPr>
            <c:extLst>
              <c:ext xmlns:c16="http://schemas.microsoft.com/office/drawing/2014/chart" uri="{C3380CC4-5D6E-409C-BE32-E72D297353CC}">
                <c16:uniqueId val="{00000001-B4C1-4378-ACB7-44D03BC52B92}"/>
              </c:ext>
            </c:extLst>
          </c:dPt>
          <c:dPt>
            <c:idx val="1"/>
            <c:bubble3D val="0"/>
            <c:spPr>
              <a:solidFill>
                <a:srgbClr val="2175D9"/>
              </a:solidFill>
              <a:ln>
                <a:noFill/>
              </a:ln>
              <a:effectLst/>
            </c:spPr>
            <c:extLst>
              <c:ext xmlns:c16="http://schemas.microsoft.com/office/drawing/2014/chart" uri="{C3380CC4-5D6E-409C-BE32-E72D297353CC}">
                <c16:uniqueId val="{00000003-B4C1-4378-ACB7-44D03BC52B92}"/>
              </c:ext>
            </c:extLst>
          </c:dPt>
          <c:dPt>
            <c:idx val="2"/>
            <c:bubble3D val="0"/>
            <c:spPr>
              <a:solidFill>
                <a:srgbClr val="FFB511"/>
              </a:solidFill>
              <a:ln>
                <a:noFill/>
              </a:ln>
              <a:effectLst/>
            </c:spPr>
            <c:extLst>
              <c:ext xmlns:c16="http://schemas.microsoft.com/office/drawing/2014/chart" uri="{C3380CC4-5D6E-409C-BE32-E72D297353CC}">
                <c16:uniqueId val="{00000005-B4C1-4378-ACB7-44D03BC52B92}"/>
              </c:ext>
            </c:extLst>
          </c:dPt>
          <c:dPt>
            <c:idx val="3"/>
            <c:bubble3D val="0"/>
            <c:spPr>
              <a:solidFill>
                <a:srgbClr val="E74536"/>
              </a:solidFill>
              <a:ln>
                <a:noFill/>
              </a:ln>
              <a:effectLst/>
            </c:spPr>
            <c:extLst>
              <c:ext xmlns:c16="http://schemas.microsoft.com/office/drawing/2014/chart" uri="{C3380CC4-5D6E-409C-BE32-E72D297353CC}">
                <c16:uniqueId val="{00000007-B4C1-4378-ACB7-44D03BC52B92}"/>
              </c:ext>
            </c:extLst>
          </c:dPt>
          <c:dPt>
            <c:idx val="4"/>
            <c:bubble3D val="0"/>
            <c:spPr>
              <a:solidFill>
                <a:srgbClr val="6BA5B4"/>
              </a:solidFill>
              <a:ln>
                <a:noFill/>
              </a:ln>
              <a:effectLst/>
            </c:spPr>
            <c:extLst>
              <c:ext xmlns:c16="http://schemas.microsoft.com/office/drawing/2014/chart" uri="{C3380CC4-5D6E-409C-BE32-E72D297353CC}">
                <c16:uniqueId val="{00000009-B4C1-4378-ACB7-44D03BC52B92}"/>
              </c:ext>
            </c:extLst>
          </c:dPt>
          <c:dPt>
            <c:idx val="5"/>
            <c:bubble3D val="0"/>
            <c:spPr>
              <a:solidFill>
                <a:srgbClr val="575E7A"/>
              </a:solidFill>
              <a:ln>
                <a:noFill/>
              </a:ln>
              <a:effectLst/>
            </c:spPr>
            <c:extLst>
              <c:ext xmlns:c16="http://schemas.microsoft.com/office/drawing/2014/chart" uri="{C3380CC4-5D6E-409C-BE32-E72D297353CC}">
                <c16:uniqueId val="{0000000B-B4C1-4378-ACB7-44D03BC52B92}"/>
              </c:ext>
            </c:extLst>
          </c:dPt>
          <c:dPt>
            <c:idx val="6"/>
            <c:bubble3D val="0"/>
            <c:spPr>
              <a:solidFill>
                <a:srgbClr val="639EE4"/>
              </a:solidFill>
              <a:ln>
                <a:noFill/>
              </a:ln>
              <a:effectLst/>
            </c:spPr>
            <c:extLst>
              <c:ext xmlns:c16="http://schemas.microsoft.com/office/drawing/2014/chart" uri="{C3380CC4-5D6E-409C-BE32-E72D297353CC}">
                <c16:uniqueId val="{0000000D-B063-4840-8877-54CDCB767248}"/>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3DE4-4418-AC9E-FC7093D35AAB}"/>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3DE4-4418-AC9E-FC7093D35AAB}"/>
              </c:ext>
            </c:extLst>
          </c:dPt>
          <c:dPt>
            <c:idx val="9"/>
            <c:bubble3D val="0"/>
            <c:spPr>
              <a:solidFill>
                <a:schemeClr val="accent4">
                  <a:lumMod val="60000"/>
                </a:schemeClr>
              </a:solidFill>
              <a:ln>
                <a:noFill/>
              </a:ln>
              <a:effectLst/>
            </c:spPr>
            <c:extLst>
              <c:ext xmlns:c16="http://schemas.microsoft.com/office/drawing/2014/chart" uri="{C3380CC4-5D6E-409C-BE32-E72D297353CC}">
                <c16:uniqueId val="{00000013-3DE4-4418-AC9E-FC7093D35AAB}"/>
              </c:ext>
            </c:extLst>
          </c:dPt>
          <c:dPt>
            <c:idx val="10"/>
            <c:bubble3D val="0"/>
            <c:spPr>
              <a:solidFill>
                <a:schemeClr val="accent5">
                  <a:lumMod val="60000"/>
                </a:schemeClr>
              </a:solidFill>
              <a:ln>
                <a:noFill/>
              </a:ln>
              <a:effectLst/>
            </c:spPr>
            <c:extLst>
              <c:ext xmlns:c16="http://schemas.microsoft.com/office/drawing/2014/chart" uri="{C3380CC4-5D6E-409C-BE32-E72D297353CC}">
                <c16:uniqueId val="{00000015-3DE4-4418-AC9E-FC7093D35AAB}"/>
              </c:ext>
            </c:extLst>
          </c:dPt>
          <c:dPt>
            <c:idx val="11"/>
            <c:bubble3D val="0"/>
            <c:spPr>
              <a:solidFill>
                <a:schemeClr val="accent6">
                  <a:lumMod val="60000"/>
                </a:schemeClr>
              </a:solidFill>
              <a:ln>
                <a:noFill/>
              </a:ln>
              <a:effectLst/>
            </c:spPr>
            <c:extLst>
              <c:ext xmlns:c16="http://schemas.microsoft.com/office/drawing/2014/chart" uri="{C3380CC4-5D6E-409C-BE32-E72D297353CC}">
                <c16:uniqueId val="{00000017-3DE4-4418-AC9E-FC7093D35AAB}"/>
              </c:ext>
            </c:extLst>
          </c:dPt>
          <c:dPt>
            <c:idx val="12"/>
            <c:bubble3D val="0"/>
            <c:spPr>
              <a:solidFill>
                <a:schemeClr val="accent1">
                  <a:lumMod val="80000"/>
                  <a:lumOff val="20000"/>
                </a:schemeClr>
              </a:solidFill>
              <a:ln>
                <a:noFill/>
              </a:ln>
              <a:effectLst/>
            </c:spPr>
            <c:extLst>
              <c:ext xmlns:c16="http://schemas.microsoft.com/office/drawing/2014/chart" uri="{C3380CC4-5D6E-409C-BE32-E72D297353CC}">
                <c16:uniqueId val="{00000019-3DE4-4418-AC9E-FC7093D35AAB}"/>
              </c:ext>
            </c:extLst>
          </c:dPt>
          <c:dPt>
            <c:idx val="13"/>
            <c:bubble3D val="0"/>
            <c:spPr>
              <a:solidFill>
                <a:schemeClr val="accent2">
                  <a:lumMod val="80000"/>
                  <a:lumOff val="20000"/>
                </a:schemeClr>
              </a:solidFill>
              <a:ln>
                <a:noFill/>
              </a:ln>
              <a:effectLst/>
            </c:spPr>
            <c:extLst>
              <c:ext xmlns:c16="http://schemas.microsoft.com/office/drawing/2014/chart" uri="{C3380CC4-5D6E-409C-BE32-E72D297353CC}">
                <c16:uniqueId val="{0000001B-3DE4-4418-AC9E-FC7093D35AAB}"/>
              </c:ext>
            </c:extLst>
          </c:dPt>
          <c:dPt>
            <c:idx val="14"/>
            <c:bubble3D val="0"/>
            <c:spPr>
              <a:solidFill>
                <a:schemeClr val="accent3">
                  <a:lumMod val="80000"/>
                  <a:lumOff val="20000"/>
                </a:schemeClr>
              </a:solidFill>
              <a:ln>
                <a:noFill/>
              </a:ln>
              <a:effectLst/>
            </c:spPr>
            <c:extLst>
              <c:ext xmlns:c16="http://schemas.microsoft.com/office/drawing/2014/chart" uri="{C3380CC4-5D6E-409C-BE32-E72D297353CC}">
                <c16:uniqueId val="{0000001D-3DE4-4418-AC9E-FC7093D35AAB}"/>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Sheet1!$A$2:$A$16</c:f>
              <c:strCache>
                <c:ptCount val="6"/>
                <c:pt idx="0">
                  <c:v>старт-ап</c:v>
                </c:pt>
                <c:pt idx="1">
                  <c:v>малый и средний бизнес</c:v>
                </c:pt>
                <c:pt idx="2">
                  <c:v>местный семейный бизнес</c:v>
                </c:pt>
                <c:pt idx="3">
                  <c:v>международная</c:v>
                </c:pt>
                <c:pt idx="4">
                  <c:v>некоммерческая организация</c:v>
                </c:pt>
                <c:pt idx="5">
                  <c:v>собственный бизнес</c:v>
                </c:pt>
              </c:strCache>
            </c:strRef>
          </c:cat>
          <c:val>
            <c:numRef>
              <c:f>Sheet1!$B$2:$B$16</c:f>
              <c:numCache>
                <c:formatCode>General</c:formatCode>
                <c:ptCount val="15"/>
                <c:pt idx="0">
                  <c:v>0.02</c:v>
                </c:pt>
                <c:pt idx="1">
                  <c:v>0.12</c:v>
                </c:pt>
                <c:pt idx="2">
                  <c:v>0.06</c:v>
                </c:pt>
                <c:pt idx="3">
                  <c:v>0.3</c:v>
                </c:pt>
                <c:pt idx="4">
                  <c:v>0.13</c:v>
                </c:pt>
                <c:pt idx="5">
                  <c:v>0.25</c:v>
                </c:pt>
                <c:pt idx="6">
                  <c:v>0.12</c:v>
                </c:pt>
              </c:numCache>
            </c:numRef>
          </c:val>
          <c:extLst>
            <c:ext xmlns:c16="http://schemas.microsoft.com/office/drawing/2014/chart" uri="{C3380CC4-5D6E-409C-BE32-E72D297353CC}">
              <c16:uniqueId val="{0000000C-B4C1-4378-ACB7-44D03BC52B92}"/>
            </c:ext>
          </c:extLst>
        </c:ser>
        <c:dLbls>
          <c:dLblPos val="bestFit"/>
          <c:showLegendKey val="0"/>
          <c:showVal val="1"/>
          <c:showCatName val="0"/>
          <c:showSerName val="0"/>
          <c:showPercent val="0"/>
          <c:showBubbleSize val="0"/>
          <c:showLeaderLines val="0"/>
        </c:dLbls>
        <c:firstSliceAng val="0"/>
      </c:pie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6E66D-75B6-41F5-8F8E-59B1F5886362}" type="datetimeFigureOut">
              <a:rPr lang="ru-RU" smtClean="0"/>
              <a:t>17.06.2019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549AE-CDA6-4795-8C18-F3C7418B352F}" type="slidenum">
              <a:rPr lang="ru-RU" smtClean="0"/>
              <a:t>‹#›</a:t>
            </a:fld>
            <a:endParaRPr lang="ru-RU"/>
          </a:p>
        </p:txBody>
      </p:sp>
    </p:spTree>
    <p:extLst>
      <p:ext uri="{BB962C8B-B14F-4D97-AF65-F5344CB8AC3E}">
        <p14:creationId xmlns:p14="http://schemas.microsoft.com/office/powerpoint/2010/main" val="381308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7844B75-E718-4432-963E-4E57508FC6E9}" type="slidenum">
              <a:rPr lang="en-GB" smtClean="0"/>
              <a:pPr/>
              <a:t>5</a:t>
            </a:fld>
            <a:endParaRPr lang="en-GB"/>
          </a:p>
        </p:txBody>
      </p:sp>
    </p:spTree>
    <p:extLst>
      <p:ext uri="{BB962C8B-B14F-4D97-AF65-F5344CB8AC3E}">
        <p14:creationId xmlns:p14="http://schemas.microsoft.com/office/powerpoint/2010/main" val="238787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nl-NL" dirty="0"/>
              <a:t>Sources are available in the appendix.</a:t>
            </a:r>
          </a:p>
        </p:txBody>
      </p:sp>
      <p:sp>
        <p:nvSpPr>
          <p:cNvPr id="4" name="Slide Number Placeholder 3"/>
          <p:cNvSpPr>
            <a:spLocks noGrp="1"/>
          </p:cNvSpPr>
          <p:nvPr>
            <p:ph type="sldNum" sz="quarter" idx="10"/>
          </p:nvPr>
        </p:nvSpPr>
        <p:spPr/>
        <p:txBody>
          <a:bodyPr/>
          <a:lstStyle/>
          <a:p>
            <a:fld id="{C7844B75-E718-4432-963E-4E57508FC6E9}" type="slidenum">
              <a:rPr lang="en-GB" smtClean="0"/>
              <a:pPr/>
              <a:t>6</a:t>
            </a:fld>
            <a:endParaRPr lang="en-GB"/>
          </a:p>
        </p:txBody>
      </p:sp>
    </p:spTree>
    <p:extLst>
      <p:ext uri="{BB962C8B-B14F-4D97-AF65-F5344CB8AC3E}">
        <p14:creationId xmlns:p14="http://schemas.microsoft.com/office/powerpoint/2010/main" val="299239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On the right hand side, </a:t>
            </a:r>
            <a:r>
              <a:rPr lang="en-US"/>
              <a:t>we looked at and highlighted the highest significant</a:t>
            </a:r>
            <a:r>
              <a:rPr lang="en-US" baseline="0"/>
              <a:t> differences between the groups (gen z, millennials, etc.).</a:t>
            </a:r>
            <a:endParaRPr lang="en-GB"/>
          </a:p>
          <a:p>
            <a:endParaRPr lang="en-GB"/>
          </a:p>
        </p:txBody>
      </p:sp>
      <p:sp>
        <p:nvSpPr>
          <p:cNvPr id="4" name="Slide Number Placeholder 3"/>
          <p:cNvSpPr>
            <a:spLocks noGrp="1"/>
          </p:cNvSpPr>
          <p:nvPr>
            <p:ph type="sldNum" sz="quarter" idx="10"/>
          </p:nvPr>
        </p:nvSpPr>
        <p:spPr/>
        <p:txBody>
          <a:bodyPr/>
          <a:lstStyle/>
          <a:p>
            <a:fld id="{C7844B75-E718-4432-963E-4E57508FC6E9}" type="slidenum">
              <a:rPr lang="en-GB" smtClean="0"/>
              <a:pPr/>
              <a:t>7</a:t>
            </a:fld>
            <a:endParaRPr lang="en-GB"/>
          </a:p>
        </p:txBody>
      </p:sp>
    </p:spTree>
    <p:extLst>
      <p:ext uri="{BB962C8B-B14F-4D97-AF65-F5344CB8AC3E}">
        <p14:creationId xmlns:p14="http://schemas.microsoft.com/office/powerpoint/2010/main" val="10206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Every respondent is asked to rate each company they know on each of the above drivers on a scale for 1 to 5, where 1 means they totally disagree that the employer delivers on that driver and 5 means that they totally agree that the employer delivers on the respective driver.</a:t>
            </a:r>
          </a:p>
          <a:p>
            <a:r>
              <a:rPr lang="en-GB"/>
              <a:t>By aggregating all the ratings for all the companies in the country and ranking them from high to low we obtain the table on the left hand side. By aggregating all the ratings of all the companies in the region we obtain the ranking (from high to low) on the right hand side.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44B75-E718-4432-963E-4E57508FC6E9}" type="slidenum">
              <a:rPr kumimoji="0" lang="en-GB"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66537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C7844B75-E718-4432-963E-4E57508FC6E9}" type="slidenum">
              <a:rPr lang="en-GB" smtClean="0"/>
              <a:pPr/>
              <a:t>9</a:t>
            </a:fld>
            <a:endParaRPr lang="en-GB"/>
          </a:p>
        </p:txBody>
      </p:sp>
    </p:spTree>
    <p:extLst>
      <p:ext uri="{BB962C8B-B14F-4D97-AF65-F5344CB8AC3E}">
        <p14:creationId xmlns:p14="http://schemas.microsoft.com/office/powerpoint/2010/main" val="337014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C7844B75-E718-4432-963E-4E57508FC6E9}" type="slidenum">
              <a:rPr lang="en-GB" smtClean="0"/>
              <a:pPr/>
              <a:t>10</a:t>
            </a:fld>
            <a:endParaRPr lang="en-GB"/>
          </a:p>
        </p:txBody>
      </p:sp>
    </p:spTree>
    <p:extLst>
      <p:ext uri="{BB962C8B-B14F-4D97-AF65-F5344CB8AC3E}">
        <p14:creationId xmlns:p14="http://schemas.microsoft.com/office/powerpoint/2010/main" val="414621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63EB2A1-D207-4B68-AE29-A69654F78669}" type="slidenum">
              <a:rPr lang="ru-RU" smtClean="0"/>
              <a:pPr>
                <a:defRPr/>
              </a:pPr>
              <a:t>11</a:t>
            </a:fld>
            <a:endParaRPr lang="ru-RU"/>
          </a:p>
        </p:txBody>
      </p:sp>
    </p:spTree>
    <p:extLst>
      <p:ext uri="{BB962C8B-B14F-4D97-AF65-F5344CB8AC3E}">
        <p14:creationId xmlns:p14="http://schemas.microsoft.com/office/powerpoint/2010/main" val="152894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34496F-1CB2-4D6A-B9A2-0D812287D06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E064376-3EBC-43BC-8A39-0C4C16C377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1A50BA1-826C-4971-90D7-51B54FC66240}"/>
              </a:ext>
            </a:extLst>
          </p:cNvPr>
          <p:cNvSpPr>
            <a:spLocks noGrp="1"/>
          </p:cNvSpPr>
          <p:nvPr>
            <p:ph type="dt" sz="half" idx="10"/>
          </p:nvPr>
        </p:nvSpPr>
        <p:spPr/>
        <p:txBody>
          <a:bodyPr/>
          <a:lstStyle/>
          <a:p>
            <a:fld id="{3EDA71CE-4E08-4A42-A046-A7C9FCD82564}" type="datetimeFigureOut">
              <a:rPr lang="ru-RU" smtClean="0"/>
              <a:t>17.06.2019</a:t>
            </a:fld>
            <a:endParaRPr lang="ru-RU"/>
          </a:p>
        </p:txBody>
      </p:sp>
      <p:sp>
        <p:nvSpPr>
          <p:cNvPr id="5" name="Нижний колонтитул 4">
            <a:extLst>
              <a:ext uri="{FF2B5EF4-FFF2-40B4-BE49-F238E27FC236}">
                <a16:creationId xmlns:a16="http://schemas.microsoft.com/office/drawing/2014/main" id="{76BF9ECD-0FB9-4680-B6D7-28FE88A8104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A996B87-9417-4E91-B90A-6D79B885936A}"/>
              </a:ext>
            </a:extLst>
          </p:cNvPr>
          <p:cNvSpPr>
            <a:spLocks noGrp="1"/>
          </p:cNvSpPr>
          <p:nvPr>
            <p:ph type="sldNum" sz="quarter" idx="12"/>
          </p:nvPr>
        </p:nvSpPr>
        <p:spPr/>
        <p:txBody>
          <a:bodyPr/>
          <a:lstStyle/>
          <a:p>
            <a:fld id="{E7246C6B-C1AD-4BAD-9FE8-FF278A3BB106}" type="slidenum">
              <a:rPr lang="ru-RU" smtClean="0"/>
              <a:t>‹#›</a:t>
            </a:fld>
            <a:endParaRPr lang="ru-RU"/>
          </a:p>
        </p:txBody>
      </p:sp>
    </p:spTree>
    <p:extLst>
      <p:ext uri="{BB962C8B-B14F-4D97-AF65-F5344CB8AC3E}">
        <p14:creationId xmlns:p14="http://schemas.microsoft.com/office/powerpoint/2010/main" val="195873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CFC34E-0E98-410F-AC4C-A3EB4DE95B6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CC7ED70-7C11-47D9-86B8-F8A204C32F3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DDB7BB-63DA-4EB7-805C-AD08FE5D9DCD}"/>
              </a:ext>
            </a:extLst>
          </p:cNvPr>
          <p:cNvSpPr>
            <a:spLocks noGrp="1"/>
          </p:cNvSpPr>
          <p:nvPr>
            <p:ph type="dt" sz="half" idx="10"/>
          </p:nvPr>
        </p:nvSpPr>
        <p:spPr/>
        <p:txBody>
          <a:bodyPr/>
          <a:lstStyle/>
          <a:p>
            <a:fld id="{3EDA71CE-4E08-4A42-A046-A7C9FCD82564}" type="datetimeFigureOut">
              <a:rPr lang="ru-RU" smtClean="0"/>
              <a:t>17.06.2019</a:t>
            </a:fld>
            <a:endParaRPr lang="ru-RU"/>
          </a:p>
        </p:txBody>
      </p:sp>
      <p:sp>
        <p:nvSpPr>
          <p:cNvPr id="5" name="Нижний колонтитул 4">
            <a:extLst>
              <a:ext uri="{FF2B5EF4-FFF2-40B4-BE49-F238E27FC236}">
                <a16:creationId xmlns:a16="http://schemas.microsoft.com/office/drawing/2014/main" id="{B7FB376A-F2F8-4AB8-BD51-680999C18F4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4402EF-45FA-4405-8B61-9B29D7E74C9B}"/>
              </a:ext>
            </a:extLst>
          </p:cNvPr>
          <p:cNvSpPr>
            <a:spLocks noGrp="1"/>
          </p:cNvSpPr>
          <p:nvPr>
            <p:ph type="sldNum" sz="quarter" idx="12"/>
          </p:nvPr>
        </p:nvSpPr>
        <p:spPr/>
        <p:txBody>
          <a:bodyPr/>
          <a:lstStyle/>
          <a:p>
            <a:fld id="{E7246C6B-C1AD-4BAD-9FE8-FF278A3BB106}" type="slidenum">
              <a:rPr lang="ru-RU" smtClean="0"/>
              <a:t>‹#›</a:t>
            </a:fld>
            <a:endParaRPr lang="ru-RU"/>
          </a:p>
        </p:txBody>
      </p:sp>
    </p:spTree>
    <p:extLst>
      <p:ext uri="{BB962C8B-B14F-4D97-AF65-F5344CB8AC3E}">
        <p14:creationId xmlns:p14="http://schemas.microsoft.com/office/powerpoint/2010/main" val="753376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302B9E3-BBBF-4C88-9359-ACA75047868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F831AA0-5577-42C0-9CB1-DBAD78263EE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4759A24-94F1-4B72-9622-2E25C5030882}"/>
              </a:ext>
            </a:extLst>
          </p:cNvPr>
          <p:cNvSpPr>
            <a:spLocks noGrp="1"/>
          </p:cNvSpPr>
          <p:nvPr>
            <p:ph type="dt" sz="half" idx="10"/>
          </p:nvPr>
        </p:nvSpPr>
        <p:spPr/>
        <p:txBody>
          <a:bodyPr/>
          <a:lstStyle/>
          <a:p>
            <a:fld id="{3EDA71CE-4E08-4A42-A046-A7C9FCD82564}" type="datetimeFigureOut">
              <a:rPr lang="ru-RU" smtClean="0"/>
              <a:t>17.06.2019</a:t>
            </a:fld>
            <a:endParaRPr lang="ru-RU"/>
          </a:p>
        </p:txBody>
      </p:sp>
      <p:sp>
        <p:nvSpPr>
          <p:cNvPr id="5" name="Нижний колонтитул 4">
            <a:extLst>
              <a:ext uri="{FF2B5EF4-FFF2-40B4-BE49-F238E27FC236}">
                <a16:creationId xmlns:a16="http://schemas.microsoft.com/office/drawing/2014/main" id="{5D3662A3-9299-4B09-9266-D7EA8781885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0A61552-FBA1-4459-97DE-DC91C0540330}"/>
              </a:ext>
            </a:extLst>
          </p:cNvPr>
          <p:cNvSpPr>
            <a:spLocks noGrp="1"/>
          </p:cNvSpPr>
          <p:nvPr>
            <p:ph type="sldNum" sz="quarter" idx="12"/>
          </p:nvPr>
        </p:nvSpPr>
        <p:spPr/>
        <p:txBody>
          <a:bodyPr/>
          <a:lstStyle/>
          <a:p>
            <a:fld id="{E7246C6B-C1AD-4BAD-9FE8-FF278A3BB106}" type="slidenum">
              <a:rPr lang="ru-RU" smtClean="0"/>
              <a:t>‹#›</a:t>
            </a:fld>
            <a:endParaRPr lang="ru-RU"/>
          </a:p>
        </p:txBody>
      </p:sp>
    </p:spTree>
    <p:extLst>
      <p:ext uri="{BB962C8B-B14F-4D97-AF65-F5344CB8AC3E}">
        <p14:creationId xmlns:p14="http://schemas.microsoft.com/office/powerpoint/2010/main" val="173971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amp; picture dark">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D21965-3D67-4CF2-B3D4-684F94640F2D}"/>
              </a:ext>
            </a:extLst>
          </p:cNvPr>
          <p:cNvSpPr>
            <a:spLocks noGrp="1"/>
          </p:cNvSpPr>
          <p:nvPr>
            <p:ph type="pic" sz="quarter" idx="12" hasCustomPrompt="1"/>
          </p:nvPr>
        </p:nvSpPr>
        <p:spPr bwMode="gray">
          <a:xfrm>
            <a:off x="6180000" y="0"/>
            <a:ext cx="6012000" cy="6858000"/>
          </a:xfrm>
          <a:custGeom>
            <a:avLst/>
            <a:gdLst>
              <a:gd name="connsiteX0" fmla="*/ 5008490 w 6012000"/>
              <a:gd name="connsiteY0" fmla="*/ 6493668 h 6858000"/>
              <a:gd name="connsiteX1" fmla="*/ 5008490 w 6012000"/>
              <a:gd name="connsiteY1" fmla="*/ 6612468 h 6858000"/>
              <a:gd name="connsiteX2" fmla="*/ 5019290 w 6012000"/>
              <a:gd name="connsiteY2" fmla="*/ 6612468 h 6858000"/>
              <a:gd name="connsiteX3" fmla="*/ 5019290 w 6012000"/>
              <a:gd name="connsiteY3" fmla="*/ 6493668 h 6858000"/>
              <a:gd name="connsiteX4" fmla="*/ 0 w 6012000"/>
              <a:gd name="connsiteY4" fmla="*/ 0 h 6858000"/>
              <a:gd name="connsiteX5" fmla="*/ 6012000 w 6012000"/>
              <a:gd name="connsiteY5" fmla="*/ 0 h 6858000"/>
              <a:gd name="connsiteX6" fmla="*/ 6012000 w 6012000"/>
              <a:gd name="connsiteY6" fmla="*/ 6858000 h 6858000"/>
              <a:gd name="connsiteX7" fmla="*/ 0 w 601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2000" h="6858000">
                <a:moveTo>
                  <a:pt x="5008490" y="6493668"/>
                </a:moveTo>
                <a:lnTo>
                  <a:pt x="5008490" y="6612468"/>
                </a:lnTo>
                <a:lnTo>
                  <a:pt x="5019290" y="6612468"/>
                </a:lnTo>
                <a:lnTo>
                  <a:pt x="5019290" y="6493668"/>
                </a:lnTo>
                <a:close/>
                <a:moveTo>
                  <a:pt x="0" y="0"/>
                </a:moveTo>
                <a:lnTo>
                  <a:pt x="6012000" y="0"/>
                </a:lnTo>
                <a:lnTo>
                  <a:pt x="6012000" y="6858000"/>
                </a:lnTo>
                <a:lnTo>
                  <a:pt x="0" y="6858000"/>
                </a:lnTo>
                <a:close/>
              </a:path>
            </a:pathLst>
          </a:custGeom>
          <a:solidFill>
            <a:schemeClr val="bg2"/>
          </a:solidFill>
        </p:spPr>
        <p:txBody>
          <a:bodyPr wrap="square" lIns="3240000" tIns="72000" rIns="900000" bIns="72000" anchor="ctr" anchorCtr="0">
            <a:noAutofit/>
          </a:bodyPr>
          <a:lstStyle>
            <a:lvl1pPr marL="0" indent="0" algn="l">
              <a:buNone/>
              <a:defRPr>
                <a:solidFill>
                  <a:schemeClr val="accent2"/>
                </a:solidFill>
              </a:defRPr>
            </a:lvl1pPr>
          </a:lstStyle>
          <a:p>
            <a:r>
              <a:rPr lang="en-GB" dirty="0"/>
              <a:t>Click on icon to insert picture</a:t>
            </a:r>
          </a:p>
        </p:txBody>
      </p:sp>
      <p:sp>
        <p:nvSpPr>
          <p:cNvPr id="2" name="Title 1">
            <a:extLst>
              <a:ext uri="{FF2B5EF4-FFF2-40B4-BE49-F238E27FC236}">
                <a16:creationId xmlns:a16="http://schemas.microsoft.com/office/drawing/2014/main" id="{8F773E30-D25D-4E8C-AA20-154470E7A5E2}"/>
              </a:ext>
            </a:extLst>
          </p:cNvPr>
          <p:cNvSpPr>
            <a:spLocks noGrp="1"/>
          </p:cNvSpPr>
          <p:nvPr>
            <p:ph type="title" hasCustomPrompt="1"/>
          </p:nvPr>
        </p:nvSpPr>
        <p:spPr>
          <a:xfrm>
            <a:off x="762600" y="552450"/>
            <a:ext cx="5112000" cy="936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148589-3662-4239-B98A-00E682521DD6}"/>
              </a:ext>
            </a:extLst>
          </p:cNvPr>
          <p:cNvSpPr>
            <a:spLocks noGrp="1"/>
          </p:cNvSpPr>
          <p:nvPr>
            <p:ph sz="half" idx="1" hasCustomPrompt="1"/>
          </p:nvPr>
        </p:nvSpPr>
        <p:spPr>
          <a:xfrm>
            <a:off x="762600" y="1660524"/>
            <a:ext cx="5112000" cy="45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4">
            <a:extLst>
              <a:ext uri="{FF2B5EF4-FFF2-40B4-BE49-F238E27FC236}">
                <a16:creationId xmlns:a16="http://schemas.microsoft.com/office/drawing/2014/main" id="{BF450731-6266-48D9-8127-EA6489BE7A5B}"/>
              </a:ext>
            </a:extLst>
          </p:cNvPr>
          <p:cNvSpPr>
            <a:spLocks noGrp="1"/>
          </p:cNvSpPr>
          <p:nvPr>
            <p:ph type="ftr" sz="quarter" idx="3"/>
          </p:nvPr>
        </p:nvSpPr>
        <p:spPr bwMode="gray">
          <a:xfrm>
            <a:off x="6075218" y="6356358"/>
            <a:ext cx="5045870" cy="365125"/>
          </a:xfrm>
          <a:prstGeom prst="rect">
            <a:avLst/>
          </a:prstGeom>
        </p:spPr>
        <p:txBody>
          <a:bodyPr vert="horz" lIns="0" tIns="0" rIns="0" bIns="0" rtlCol="0" anchor="ctr"/>
          <a:lstStyle>
            <a:lvl1pPr algn="r">
              <a:defRPr sz="1000">
                <a:solidFill>
                  <a:schemeClr val="bg1"/>
                </a:solidFill>
              </a:defRPr>
            </a:lvl1pPr>
          </a:lstStyle>
          <a:p>
            <a:endParaRPr lang="en-GB" dirty="0"/>
          </a:p>
        </p:txBody>
      </p:sp>
      <p:sp>
        <p:nvSpPr>
          <p:cNvPr id="16" name="Slide Number Placeholder 5">
            <a:extLst>
              <a:ext uri="{FF2B5EF4-FFF2-40B4-BE49-F238E27FC236}">
                <a16:creationId xmlns:a16="http://schemas.microsoft.com/office/drawing/2014/main" id="{1DFDFFD3-9CB9-4D63-8396-E4B62A2FB641}"/>
              </a:ext>
            </a:extLst>
          </p:cNvPr>
          <p:cNvSpPr>
            <a:spLocks noGrp="1"/>
          </p:cNvSpPr>
          <p:nvPr>
            <p:ph type="sldNum" sz="quarter" idx="4"/>
          </p:nvPr>
        </p:nvSpPr>
        <p:spPr bwMode="gray">
          <a:xfrm>
            <a:off x="11166525" y="6356358"/>
            <a:ext cx="257126" cy="365125"/>
          </a:xfrm>
          <a:prstGeom prst="rect">
            <a:avLst/>
          </a:prstGeom>
        </p:spPr>
        <p:txBody>
          <a:bodyPr vert="horz" lIns="0" tIns="0" rIns="0" bIns="0" rtlCol="0" anchor="ctr"/>
          <a:lstStyle>
            <a:lvl1pPr algn="r">
              <a:defRPr sz="1000">
                <a:solidFill>
                  <a:schemeClr val="bg1"/>
                </a:solidFill>
              </a:defRPr>
            </a:lvl1pPr>
          </a:lstStyle>
          <a:p>
            <a:fld id="{2A90DB4D-325A-4305-ABF4-0910C1AC2AD1}" type="slidenum">
              <a:rPr lang="en-US" smtClean="0"/>
              <a:pPr/>
              <a:t>‹#›</a:t>
            </a:fld>
            <a:endParaRPr lang="en-US" dirty="0"/>
          </a:p>
        </p:txBody>
      </p:sp>
      <p:sp>
        <p:nvSpPr>
          <p:cNvPr id="17" name="Footer Placeholder 4">
            <a:extLst>
              <a:ext uri="{FF2B5EF4-FFF2-40B4-BE49-F238E27FC236}">
                <a16:creationId xmlns:a16="http://schemas.microsoft.com/office/drawing/2014/main" id="{83575F9C-0A65-46E2-8E3D-199A428A6A7D}"/>
              </a:ext>
            </a:extLst>
          </p:cNvPr>
          <p:cNvSpPr txBox="1">
            <a:spLocks/>
          </p:cNvSpPr>
          <p:nvPr userDrawn="1"/>
        </p:nvSpPr>
        <p:spPr bwMode="gray">
          <a:xfrm>
            <a:off x="11157001" y="6356358"/>
            <a:ext cx="62979" cy="365125"/>
          </a:xfrm>
          <a:prstGeom prst="rect">
            <a:avLst/>
          </a:prstGeom>
        </p:spPr>
        <p:txBody>
          <a:bodyPr vert="horz" lIns="0" tIns="0" rIns="0" bIns="0" rtlCol="0" anchor="ctr"/>
          <a:lstStyle>
            <a:defPPr>
              <a:defRPr lang="en-US"/>
            </a:defPPr>
            <a:lvl1pPr marL="0" algn="r" defTabSz="914400" rtl="0" eaLnBrk="1" latinLnBrk="0" hangingPunct="1">
              <a:defRPr sz="1000" kern="1200">
                <a:solidFill>
                  <a:srgbClr val="0F19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1351852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Титульный слайд">
    <p:bg>
      <p:bgPr>
        <a:blipFill dpi="0" rotWithShape="1">
          <a:blip r:embed="rId2" cstate="screen">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a:effectLst/>
      </p:grpSpPr>
      <p:sp>
        <p:nvSpPr>
          <p:cNvPr id="2" name="Title 1"/>
          <p:cNvSpPr>
            <a:spLocks noGrp="1"/>
          </p:cNvSpPr>
          <p:nvPr>
            <p:ph type="ctrTitle" hasCustomPrompt="1"/>
          </p:nvPr>
        </p:nvSpPr>
        <p:spPr>
          <a:xfrm>
            <a:off x="431801" y="1495698"/>
            <a:ext cx="7404100" cy="1708532"/>
          </a:xfrm>
          <a:effectLst/>
        </p:spPr>
        <p:txBody>
          <a:bodyPr/>
          <a:lstStyle>
            <a:lvl1pPr>
              <a:defRPr sz="5600" b="1" i="0" baseline="0">
                <a:solidFill>
                  <a:schemeClr val="tx1"/>
                </a:solidFill>
                <a:effectLst/>
                <a:latin typeface="Geometria Bold" pitchFamily="34" charset="-52"/>
                <a:ea typeface="Geometria Bold" pitchFamily="34" charset="-52"/>
                <a:cs typeface="Geometria Bold" pitchFamily="34" charset="-52"/>
              </a:defRPr>
            </a:lvl1pPr>
          </a:lstStyle>
          <a:p>
            <a:r>
              <a:rPr lang="ru-RU" dirty="0">
                <a:effectLst/>
              </a:rPr>
              <a:t>Заголовок презентации</a:t>
            </a:r>
            <a:endParaRPr lang="en-US" dirty="0">
              <a:effectLst/>
            </a:endParaRPr>
          </a:p>
        </p:txBody>
      </p:sp>
    </p:spTree>
    <p:extLst>
      <p:ext uri="{BB962C8B-B14F-4D97-AF65-F5344CB8AC3E}">
        <p14:creationId xmlns:p14="http://schemas.microsoft.com/office/powerpoint/2010/main" val="36626424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harts &amp; picture dark">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D21965-3D67-4CF2-B3D4-684F94640F2D}"/>
              </a:ext>
            </a:extLst>
          </p:cNvPr>
          <p:cNvSpPr>
            <a:spLocks noGrp="1"/>
          </p:cNvSpPr>
          <p:nvPr>
            <p:ph type="pic" sz="quarter" idx="12" hasCustomPrompt="1"/>
          </p:nvPr>
        </p:nvSpPr>
        <p:spPr bwMode="gray">
          <a:xfrm>
            <a:off x="6180000" y="0"/>
            <a:ext cx="6012000" cy="6858000"/>
          </a:xfrm>
          <a:custGeom>
            <a:avLst/>
            <a:gdLst>
              <a:gd name="connsiteX0" fmla="*/ 5008490 w 6012000"/>
              <a:gd name="connsiteY0" fmla="*/ 6493668 h 6858000"/>
              <a:gd name="connsiteX1" fmla="*/ 5008490 w 6012000"/>
              <a:gd name="connsiteY1" fmla="*/ 6612468 h 6858000"/>
              <a:gd name="connsiteX2" fmla="*/ 5019290 w 6012000"/>
              <a:gd name="connsiteY2" fmla="*/ 6612468 h 6858000"/>
              <a:gd name="connsiteX3" fmla="*/ 5019290 w 6012000"/>
              <a:gd name="connsiteY3" fmla="*/ 6493668 h 6858000"/>
              <a:gd name="connsiteX4" fmla="*/ 0 w 6012000"/>
              <a:gd name="connsiteY4" fmla="*/ 0 h 6858000"/>
              <a:gd name="connsiteX5" fmla="*/ 6012000 w 6012000"/>
              <a:gd name="connsiteY5" fmla="*/ 0 h 6858000"/>
              <a:gd name="connsiteX6" fmla="*/ 6012000 w 6012000"/>
              <a:gd name="connsiteY6" fmla="*/ 6858000 h 6858000"/>
              <a:gd name="connsiteX7" fmla="*/ 0 w 601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2000" h="6858000">
                <a:moveTo>
                  <a:pt x="5008490" y="6493668"/>
                </a:moveTo>
                <a:lnTo>
                  <a:pt x="5008490" y="6612468"/>
                </a:lnTo>
                <a:lnTo>
                  <a:pt x="5019290" y="6612468"/>
                </a:lnTo>
                <a:lnTo>
                  <a:pt x="5019290" y="6493668"/>
                </a:lnTo>
                <a:close/>
                <a:moveTo>
                  <a:pt x="0" y="0"/>
                </a:moveTo>
                <a:lnTo>
                  <a:pt x="6012000" y="0"/>
                </a:lnTo>
                <a:lnTo>
                  <a:pt x="6012000" y="6858000"/>
                </a:lnTo>
                <a:lnTo>
                  <a:pt x="0" y="6858000"/>
                </a:lnTo>
                <a:close/>
              </a:path>
            </a:pathLst>
          </a:custGeom>
          <a:solidFill>
            <a:schemeClr val="bg2"/>
          </a:solidFill>
        </p:spPr>
        <p:txBody>
          <a:bodyPr wrap="square" lIns="3240000" tIns="72000" rIns="900000" bIns="72000" anchor="ctr" anchorCtr="0">
            <a:noAutofit/>
          </a:bodyPr>
          <a:lstStyle>
            <a:lvl1pPr marL="0" indent="0" algn="l">
              <a:buNone/>
              <a:defRPr>
                <a:solidFill>
                  <a:schemeClr val="accent2"/>
                </a:solidFill>
              </a:defRPr>
            </a:lvl1pPr>
          </a:lstStyle>
          <a:p>
            <a:r>
              <a:rPr lang="en-GB"/>
              <a:t>Click on icon to insert picture</a:t>
            </a:r>
          </a:p>
        </p:txBody>
      </p:sp>
      <p:sp>
        <p:nvSpPr>
          <p:cNvPr id="2" name="Title 1">
            <a:extLst>
              <a:ext uri="{FF2B5EF4-FFF2-40B4-BE49-F238E27FC236}">
                <a16:creationId xmlns:a16="http://schemas.microsoft.com/office/drawing/2014/main" id="{8F773E30-D25D-4E8C-AA20-154470E7A5E2}"/>
              </a:ext>
            </a:extLst>
          </p:cNvPr>
          <p:cNvSpPr>
            <a:spLocks noGrp="1"/>
          </p:cNvSpPr>
          <p:nvPr>
            <p:ph type="title" hasCustomPrompt="1"/>
          </p:nvPr>
        </p:nvSpPr>
        <p:spPr>
          <a:xfrm>
            <a:off x="762600" y="552450"/>
            <a:ext cx="5112000" cy="936000"/>
          </a:xfrm>
        </p:spPr>
        <p:txBody>
          <a:bodyPr/>
          <a:lstStyle/>
          <a:p>
            <a:r>
              <a:rPr lang="en-US"/>
              <a:t>click to edit master title style</a:t>
            </a:r>
            <a:endParaRPr lang="en-GB"/>
          </a:p>
        </p:txBody>
      </p:sp>
      <p:sp>
        <p:nvSpPr>
          <p:cNvPr id="15" name="Footer Placeholder 4">
            <a:extLst>
              <a:ext uri="{FF2B5EF4-FFF2-40B4-BE49-F238E27FC236}">
                <a16:creationId xmlns:a16="http://schemas.microsoft.com/office/drawing/2014/main" id="{BF450731-6266-48D9-8127-EA6489BE7A5B}"/>
              </a:ext>
            </a:extLst>
          </p:cNvPr>
          <p:cNvSpPr>
            <a:spLocks noGrp="1"/>
          </p:cNvSpPr>
          <p:nvPr>
            <p:ph type="ftr" sz="quarter" idx="3"/>
          </p:nvPr>
        </p:nvSpPr>
        <p:spPr bwMode="gray">
          <a:xfrm>
            <a:off x="6075218" y="6356358"/>
            <a:ext cx="5045870" cy="365125"/>
          </a:xfrm>
          <a:prstGeom prst="rect">
            <a:avLst/>
          </a:prstGeom>
        </p:spPr>
        <p:txBody>
          <a:bodyPr vert="horz" lIns="0" tIns="0" rIns="0" bIns="0" rtlCol="0" anchor="ctr"/>
          <a:lstStyle>
            <a:lvl1pPr algn="r">
              <a:defRPr sz="1000">
                <a:solidFill>
                  <a:schemeClr val="bg1"/>
                </a:solidFill>
              </a:defRPr>
            </a:lvl1pPr>
          </a:lstStyle>
          <a:p>
            <a:r>
              <a:rPr lang="en-US"/>
              <a:t>employer brand research 2019, country report #Country</a:t>
            </a:r>
            <a:endParaRPr lang="en-GB"/>
          </a:p>
        </p:txBody>
      </p:sp>
      <p:sp>
        <p:nvSpPr>
          <p:cNvPr id="16" name="Slide Number Placeholder 5">
            <a:extLst>
              <a:ext uri="{FF2B5EF4-FFF2-40B4-BE49-F238E27FC236}">
                <a16:creationId xmlns:a16="http://schemas.microsoft.com/office/drawing/2014/main" id="{1DFDFFD3-9CB9-4D63-8396-E4B62A2FB641}"/>
              </a:ext>
            </a:extLst>
          </p:cNvPr>
          <p:cNvSpPr>
            <a:spLocks noGrp="1"/>
          </p:cNvSpPr>
          <p:nvPr>
            <p:ph type="sldNum" sz="quarter" idx="4"/>
          </p:nvPr>
        </p:nvSpPr>
        <p:spPr bwMode="gray">
          <a:xfrm>
            <a:off x="11166525" y="6356358"/>
            <a:ext cx="257126" cy="365125"/>
          </a:xfrm>
          <a:prstGeom prst="rect">
            <a:avLst/>
          </a:prstGeom>
        </p:spPr>
        <p:txBody>
          <a:bodyPr vert="horz" lIns="0" tIns="0" rIns="0" bIns="0" rtlCol="0" anchor="ctr"/>
          <a:lstStyle>
            <a:lvl1pPr algn="r">
              <a:defRPr sz="1000">
                <a:solidFill>
                  <a:schemeClr val="bg1"/>
                </a:solidFill>
              </a:defRPr>
            </a:lvl1pPr>
          </a:lstStyle>
          <a:p>
            <a:fld id="{2A90DB4D-325A-4305-ABF4-0910C1AC2AD1}" type="slidenum">
              <a:rPr lang="en-US" smtClean="0"/>
              <a:pPr/>
              <a:t>‹#›</a:t>
            </a:fld>
            <a:endParaRPr lang="en-US"/>
          </a:p>
        </p:txBody>
      </p:sp>
      <p:sp>
        <p:nvSpPr>
          <p:cNvPr id="17" name="Footer Placeholder 4">
            <a:extLst>
              <a:ext uri="{FF2B5EF4-FFF2-40B4-BE49-F238E27FC236}">
                <a16:creationId xmlns:a16="http://schemas.microsoft.com/office/drawing/2014/main" id="{83575F9C-0A65-46E2-8E3D-199A428A6A7D}"/>
              </a:ext>
            </a:extLst>
          </p:cNvPr>
          <p:cNvSpPr txBox="1">
            <a:spLocks/>
          </p:cNvSpPr>
          <p:nvPr userDrawn="1"/>
        </p:nvSpPr>
        <p:spPr bwMode="gray">
          <a:xfrm>
            <a:off x="11157001" y="6356358"/>
            <a:ext cx="62979" cy="365125"/>
          </a:xfrm>
          <a:prstGeom prst="rect">
            <a:avLst/>
          </a:prstGeom>
        </p:spPr>
        <p:txBody>
          <a:bodyPr vert="horz" lIns="0" tIns="0" rIns="0" bIns="0" rtlCol="0" anchor="ctr"/>
          <a:lstStyle>
            <a:defPPr>
              <a:defRPr lang="en-US"/>
            </a:defPPr>
            <a:lvl1pPr marL="0" algn="r" defTabSz="914400" rtl="0" eaLnBrk="1" latinLnBrk="0" hangingPunct="1">
              <a:defRPr sz="1000" kern="1200">
                <a:solidFill>
                  <a:srgbClr val="0F19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a:t>
            </a:r>
            <a:endParaRPr lang="en-GB">
              <a:solidFill>
                <a:schemeClr val="bg1"/>
              </a:solidFill>
            </a:endParaRPr>
          </a:p>
        </p:txBody>
      </p:sp>
      <p:sp>
        <p:nvSpPr>
          <p:cNvPr id="8" name="Text Placeholder 3">
            <a:extLst>
              <a:ext uri="{FF2B5EF4-FFF2-40B4-BE49-F238E27FC236}">
                <a16:creationId xmlns:a16="http://schemas.microsoft.com/office/drawing/2014/main" id="{14110F6F-531C-47FB-A52D-CF4FEF0142E5}"/>
              </a:ext>
            </a:extLst>
          </p:cNvPr>
          <p:cNvSpPr>
            <a:spLocks noGrp="1"/>
          </p:cNvSpPr>
          <p:nvPr>
            <p:ph type="body" sz="quarter" idx="16" hasCustomPrompt="1"/>
          </p:nvPr>
        </p:nvSpPr>
        <p:spPr>
          <a:xfrm>
            <a:off x="766763" y="1656796"/>
            <a:ext cx="4341600" cy="327600"/>
          </a:xfrm>
        </p:spPr>
        <p:txBody>
          <a:bodyPr/>
          <a:lstStyle>
            <a:lvl1pPr marL="0" marR="0" indent="0" algn="l" defTabSz="914354" rtl="0" eaLnBrk="1" fontAlgn="auto" latinLnBrk="0" hangingPunct="1">
              <a:lnSpc>
                <a:spcPct val="114000"/>
              </a:lnSpc>
              <a:spcBef>
                <a:spcPts val="0"/>
              </a:spcBef>
              <a:spcAft>
                <a:spcPts val="0"/>
              </a:spcAft>
              <a:buClr>
                <a:schemeClr val="accent1"/>
              </a:buClr>
              <a:buSzPct val="100000"/>
              <a:buFont typeface="Tahoma" panose="020B0604020202020204" pitchFamily="34" charset="0"/>
              <a:buNone/>
              <a:tabLst/>
              <a:defRPr sz="1400">
                <a:solidFill>
                  <a:schemeClr val="tx2"/>
                </a:solidFill>
              </a:defRPr>
            </a:lvl1pPr>
            <a:lvl2pPr marL="252000" indent="0">
              <a:buNone/>
              <a:defRPr sz="1400">
                <a:solidFill>
                  <a:schemeClr val="tx2"/>
                </a:solidFill>
              </a:defRPr>
            </a:lvl2pPr>
            <a:lvl3pPr marL="504000" indent="0">
              <a:buNone/>
              <a:defRPr sz="1400">
                <a:solidFill>
                  <a:schemeClr val="tx2"/>
                </a:solidFill>
              </a:defRPr>
            </a:lvl3pPr>
            <a:lvl4pPr marL="756000" indent="0">
              <a:buNone/>
              <a:defRPr sz="1400">
                <a:solidFill>
                  <a:schemeClr val="tx2"/>
                </a:solidFill>
              </a:defRPr>
            </a:lvl4pPr>
            <a:lvl5pPr marL="1009175" indent="0">
              <a:buNone/>
              <a:defRPr sz="1400">
                <a:solidFill>
                  <a:schemeClr val="tx2"/>
                </a:solidFill>
              </a:defRPr>
            </a:lvl5pPr>
          </a:lstStyle>
          <a:p>
            <a:pPr lvl="0"/>
            <a:r>
              <a:rPr lang="en-US"/>
              <a:t>click to edit chart title</a:t>
            </a:r>
          </a:p>
        </p:txBody>
      </p:sp>
      <p:sp>
        <p:nvSpPr>
          <p:cNvPr id="9" name="Text Placeholder 3">
            <a:extLst>
              <a:ext uri="{FF2B5EF4-FFF2-40B4-BE49-F238E27FC236}">
                <a16:creationId xmlns:a16="http://schemas.microsoft.com/office/drawing/2014/main" id="{443A7DD2-D558-4006-B982-1786E7790196}"/>
              </a:ext>
            </a:extLst>
          </p:cNvPr>
          <p:cNvSpPr>
            <a:spLocks noGrp="1"/>
          </p:cNvSpPr>
          <p:nvPr>
            <p:ph type="body" sz="quarter" idx="17" hasCustomPrompt="1"/>
          </p:nvPr>
        </p:nvSpPr>
        <p:spPr>
          <a:xfrm>
            <a:off x="766763" y="3528407"/>
            <a:ext cx="4341600" cy="327600"/>
          </a:xfrm>
        </p:spPr>
        <p:txBody>
          <a:bodyPr/>
          <a:lstStyle>
            <a:lvl1pPr marL="0" marR="0" indent="0" algn="l" defTabSz="914354" rtl="0" eaLnBrk="1" fontAlgn="auto" latinLnBrk="0" hangingPunct="1">
              <a:lnSpc>
                <a:spcPct val="114000"/>
              </a:lnSpc>
              <a:spcBef>
                <a:spcPts val="0"/>
              </a:spcBef>
              <a:spcAft>
                <a:spcPts val="0"/>
              </a:spcAft>
              <a:buClr>
                <a:schemeClr val="accent1"/>
              </a:buClr>
              <a:buSzPct val="100000"/>
              <a:buFont typeface="Tahoma" panose="020B0604020202020204" pitchFamily="34" charset="0"/>
              <a:buNone/>
              <a:tabLst/>
              <a:defRPr sz="1400">
                <a:solidFill>
                  <a:schemeClr val="tx2"/>
                </a:solidFill>
              </a:defRPr>
            </a:lvl1pPr>
            <a:lvl2pPr marL="252000" indent="0">
              <a:buNone/>
              <a:defRPr sz="1400">
                <a:solidFill>
                  <a:schemeClr val="tx2"/>
                </a:solidFill>
              </a:defRPr>
            </a:lvl2pPr>
            <a:lvl3pPr marL="504000" indent="0">
              <a:buNone/>
              <a:defRPr sz="1400">
                <a:solidFill>
                  <a:schemeClr val="tx2"/>
                </a:solidFill>
              </a:defRPr>
            </a:lvl3pPr>
            <a:lvl4pPr marL="756000" indent="0">
              <a:buNone/>
              <a:defRPr sz="1400">
                <a:solidFill>
                  <a:schemeClr val="tx2"/>
                </a:solidFill>
              </a:defRPr>
            </a:lvl4pPr>
            <a:lvl5pPr marL="1009175" indent="0">
              <a:buNone/>
              <a:defRPr sz="1400">
                <a:solidFill>
                  <a:schemeClr val="tx2"/>
                </a:solidFill>
              </a:defRPr>
            </a:lvl5pPr>
          </a:lstStyle>
          <a:p>
            <a:pPr lvl="0"/>
            <a:r>
              <a:rPr lang="en-US"/>
              <a:t>click to edit chart title</a:t>
            </a:r>
          </a:p>
        </p:txBody>
      </p:sp>
      <p:sp>
        <p:nvSpPr>
          <p:cNvPr id="10" name="Chart Placeholder 6">
            <a:extLst>
              <a:ext uri="{FF2B5EF4-FFF2-40B4-BE49-F238E27FC236}">
                <a16:creationId xmlns:a16="http://schemas.microsoft.com/office/drawing/2014/main" id="{766C65AE-6DFE-4FD9-BEDF-02F5259BDB6E}"/>
              </a:ext>
            </a:extLst>
          </p:cNvPr>
          <p:cNvSpPr>
            <a:spLocks noGrp="1"/>
          </p:cNvSpPr>
          <p:nvPr>
            <p:ph type="chart" sz="quarter" idx="19"/>
          </p:nvPr>
        </p:nvSpPr>
        <p:spPr>
          <a:xfrm>
            <a:off x="766763" y="2020089"/>
            <a:ext cx="4345200" cy="1440000"/>
          </a:xfrm>
        </p:spPr>
        <p:txBody>
          <a:bodyPr/>
          <a:lstStyle/>
          <a:p>
            <a:endParaRPr lang="en-US"/>
          </a:p>
        </p:txBody>
      </p:sp>
      <p:sp>
        <p:nvSpPr>
          <p:cNvPr id="11" name="Chart Placeholder 6">
            <a:extLst>
              <a:ext uri="{FF2B5EF4-FFF2-40B4-BE49-F238E27FC236}">
                <a16:creationId xmlns:a16="http://schemas.microsoft.com/office/drawing/2014/main" id="{9066197A-05B3-4F77-9360-CE8FAEF7C449}"/>
              </a:ext>
            </a:extLst>
          </p:cNvPr>
          <p:cNvSpPr>
            <a:spLocks noGrp="1"/>
          </p:cNvSpPr>
          <p:nvPr>
            <p:ph type="chart" sz="quarter" idx="22"/>
          </p:nvPr>
        </p:nvSpPr>
        <p:spPr>
          <a:xfrm>
            <a:off x="766763" y="3895883"/>
            <a:ext cx="4345200" cy="1440000"/>
          </a:xfrm>
        </p:spPr>
        <p:txBody>
          <a:bodyPr/>
          <a:lstStyle/>
          <a:p>
            <a:endParaRPr lang="en-US"/>
          </a:p>
        </p:txBody>
      </p:sp>
    </p:spTree>
    <p:extLst>
      <p:ext uri="{BB962C8B-B14F-4D97-AF65-F5344CB8AC3E}">
        <p14:creationId xmlns:p14="http://schemas.microsoft.com/office/powerpoint/2010/main" val="92164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14F906-48A7-4D09-A674-04DB40037FF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ACF5286-6BD8-4FB8-BD97-0EC9F45257D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474E845-E9BA-4A08-9B76-7F76DFDD9AA0}"/>
              </a:ext>
            </a:extLst>
          </p:cNvPr>
          <p:cNvSpPr>
            <a:spLocks noGrp="1"/>
          </p:cNvSpPr>
          <p:nvPr>
            <p:ph type="dt" sz="half" idx="10"/>
          </p:nvPr>
        </p:nvSpPr>
        <p:spPr/>
        <p:txBody>
          <a:bodyPr/>
          <a:lstStyle/>
          <a:p>
            <a:fld id="{3EDA71CE-4E08-4A42-A046-A7C9FCD82564}" type="datetimeFigureOut">
              <a:rPr lang="ru-RU" smtClean="0"/>
              <a:t>17.06.2019</a:t>
            </a:fld>
            <a:endParaRPr lang="ru-RU"/>
          </a:p>
        </p:txBody>
      </p:sp>
      <p:sp>
        <p:nvSpPr>
          <p:cNvPr id="5" name="Нижний колонтитул 4">
            <a:extLst>
              <a:ext uri="{FF2B5EF4-FFF2-40B4-BE49-F238E27FC236}">
                <a16:creationId xmlns:a16="http://schemas.microsoft.com/office/drawing/2014/main" id="{29AFE52E-0378-4AD6-94A4-41F518F53C8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9FC542E-7E0C-4D22-A141-401EEE0E39F0}"/>
              </a:ext>
            </a:extLst>
          </p:cNvPr>
          <p:cNvSpPr>
            <a:spLocks noGrp="1"/>
          </p:cNvSpPr>
          <p:nvPr>
            <p:ph type="sldNum" sz="quarter" idx="12"/>
          </p:nvPr>
        </p:nvSpPr>
        <p:spPr/>
        <p:txBody>
          <a:bodyPr/>
          <a:lstStyle/>
          <a:p>
            <a:fld id="{E7246C6B-C1AD-4BAD-9FE8-FF278A3BB106}" type="slidenum">
              <a:rPr lang="ru-RU" smtClean="0"/>
              <a:t>‹#›</a:t>
            </a:fld>
            <a:endParaRPr lang="ru-RU"/>
          </a:p>
        </p:txBody>
      </p:sp>
    </p:spTree>
    <p:extLst>
      <p:ext uri="{BB962C8B-B14F-4D97-AF65-F5344CB8AC3E}">
        <p14:creationId xmlns:p14="http://schemas.microsoft.com/office/powerpoint/2010/main" val="284497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63AB7F-A439-4910-B23D-B6F2FBC2B9D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6A693AB-94A8-4A52-B295-C6ED271DE4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B8A9605-2C99-4256-B545-7932A902B646}"/>
              </a:ext>
            </a:extLst>
          </p:cNvPr>
          <p:cNvSpPr>
            <a:spLocks noGrp="1"/>
          </p:cNvSpPr>
          <p:nvPr>
            <p:ph type="dt" sz="half" idx="10"/>
          </p:nvPr>
        </p:nvSpPr>
        <p:spPr/>
        <p:txBody>
          <a:bodyPr/>
          <a:lstStyle/>
          <a:p>
            <a:fld id="{3EDA71CE-4E08-4A42-A046-A7C9FCD82564}" type="datetimeFigureOut">
              <a:rPr lang="ru-RU" smtClean="0"/>
              <a:t>17.06.2019</a:t>
            </a:fld>
            <a:endParaRPr lang="ru-RU"/>
          </a:p>
        </p:txBody>
      </p:sp>
      <p:sp>
        <p:nvSpPr>
          <p:cNvPr id="5" name="Нижний колонтитул 4">
            <a:extLst>
              <a:ext uri="{FF2B5EF4-FFF2-40B4-BE49-F238E27FC236}">
                <a16:creationId xmlns:a16="http://schemas.microsoft.com/office/drawing/2014/main" id="{4320FAF8-549B-4D28-9539-F3EE3415047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601C910-4540-49AD-88BB-E58E99A06DF6}"/>
              </a:ext>
            </a:extLst>
          </p:cNvPr>
          <p:cNvSpPr>
            <a:spLocks noGrp="1"/>
          </p:cNvSpPr>
          <p:nvPr>
            <p:ph type="sldNum" sz="quarter" idx="12"/>
          </p:nvPr>
        </p:nvSpPr>
        <p:spPr/>
        <p:txBody>
          <a:bodyPr/>
          <a:lstStyle/>
          <a:p>
            <a:fld id="{E7246C6B-C1AD-4BAD-9FE8-FF278A3BB106}" type="slidenum">
              <a:rPr lang="ru-RU" smtClean="0"/>
              <a:t>‹#›</a:t>
            </a:fld>
            <a:endParaRPr lang="ru-RU"/>
          </a:p>
        </p:txBody>
      </p:sp>
    </p:spTree>
    <p:extLst>
      <p:ext uri="{BB962C8B-B14F-4D97-AF65-F5344CB8AC3E}">
        <p14:creationId xmlns:p14="http://schemas.microsoft.com/office/powerpoint/2010/main" val="100836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44375A-4090-43E3-B8E5-D1D94A7393F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A4589D0-B665-4E5A-AE11-6EF3EB97D61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4611B87-57E4-4CD5-A902-13D9B62010B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A3BE6A5-5043-4F7E-948F-FAB713698E75}"/>
              </a:ext>
            </a:extLst>
          </p:cNvPr>
          <p:cNvSpPr>
            <a:spLocks noGrp="1"/>
          </p:cNvSpPr>
          <p:nvPr>
            <p:ph type="dt" sz="half" idx="10"/>
          </p:nvPr>
        </p:nvSpPr>
        <p:spPr/>
        <p:txBody>
          <a:bodyPr/>
          <a:lstStyle/>
          <a:p>
            <a:fld id="{3EDA71CE-4E08-4A42-A046-A7C9FCD82564}" type="datetimeFigureOut">
              <a:rPr lang="ru-RU" smtClean="0"/>
              <a:t>17.06.2019</a:t>
            </a:fld>
            <a:endParaRPr lang="ru-RU"/>
          </a:p>
        </p:txBody>
      </p:sp>
      <p:sp>
        <p:nvSpPr>
          <p:cNvPr id="6" name="Нижний колонтитул 5">
            <a:extLst>
              <a:ext uri="{FF2B5EF4-FFF2-40B4-BE49-F238E27FC236}">
                <a16:creationId xmlns:a16="http://schemas.microsoft.com/office/drawing/2014/main" id="{CEC89145-9340-41AF-9AA0-107166F23A0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361C345-782C-4571-95B9-BB8835BD962A}"/>
              </a:ext>
            </a:extLst>
          </p:cNvPr>
          <p:cNvSpPr>
            <a:spLocks noGrp="1"/>
          </p:cNvSpPr>
          <p:nvPr>
            <p:ph type="sldNum" sz="quarter" idx="12"/>
          </p:nvPr>
        </p:nvSpPr>
        <p:spPr/>
        <p:txBody>
          <a:bodyPr/>
          <a:lstStyle/>
          <a:p>
            <a:fld id="{E7246C6B-C1AD-4BAD-9FE8-FF278A3BB106}" type="slidenum">
              <a:rPr lang="ru-RU" smtClean="0"/>
              <a:t>‹#›</a:t>
            </a:fld>
            <a:endParaRPr lang="ru-RU"/>
          </a:p>
        </p:txBody>
      </p:sp>
    </p:spTree>
    <p:extLst>
      <p:ext uri="{BB962C8B-B14F-4D97-AF65-F5344CB8AC3E}">
        <p14:creationId xmlns:p14="http://schemas.microsoft.com/office/powerpoint/2010/main" val="420896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DED998-8B5D-4A73-B6A1-B0760D73814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F796A11-9E8A-4423-8A0C-3C3D3E332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A89CE23-532E-4A02-93E0-42702FAD0F4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115502C-A0B1-4AEA-8C22-D57BB7DEF7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0CE7419-969B-484A-922C-D2EEF8928BB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00D11E9-F990-41C1-9EC0-88DF00275417}"/>
              </a:ext>
            </a:extLst>
          </p:cNvPr>
          <p:cNvSpPr>
            <a:spLocks noGrp="1"/>
          </p:cNvSpPr>
          <p:nvPr>
            <p:ph type="dt" sz="half" idx="10"/>
          </p:nvPr>
        </p:nvSpPr>
        <p:spPr/>
        <p:txBody>
          <a:bodyPr/>
          <a:lstStyle/>
          <a:p>
            <a:fld id="{3EDA71CE-4E08-4A42-A046-A7C9FCD82564}" type="datetimeFigureOut">
              <a:rPr lang="ru-RU" smtClean="0"/>
              <a:t>17.06.2019</a:t>
            </a:fld>
            <a:endParaRPr lang="ru-RU"/>
          </a:p>
        </p:txBody>
      </p:sp>
      <p:sp>
        <p:nvSpPr>
          <p:cNvPr id="8" name="Нижний колонтитул 7">
            <a:extLst>
              <a:ext uri="{FF2B5EF4-FFF2-40B4-BE49-F238E27FC236}">
                <a16:creationId xmlns:a16="http://schemas.microsoft.com/office/drawing/2014/main" id="{1C237672-AED8-4159-ACBF-7FB3C488345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E4A38B6-1AD2-4965-8D36-AFF5EE0AB472}"/>
              </a:ext>
            </a:extLst>
          </p:cNvPr>
          <p:cNvSpPr>
            <a:spLocks noGrp="1"/>
          </p:cNvSpPr>
          <p:nvPr>
            <p:ph type="sldNum" sz="quarter" idx="12"/>
          </p:nvPr>
        </p:nvSpPr>
        <p:spPr/>
        <p:txBody>
          <a:bodyPr/>
          <a:lstStyle/>
          <a:p>
            <a:fld id="{E7246C6B-C1AD-4BAD-9FE8-FF278A3BB106}" type="slidenum">
              <a:rPr lang="ru-RU" smtClean="0"/>
              <a:t>‹#›</a:t>
            </a:fld>
            <a:endParaRPr lang="ru-RU"/>
          </a:p>
        </p:txBody>
      </p:sp>
    </p:spTree>
    <p:extLst>
      <p:ext uri="{BB962C8B-B14F-4D97-AF65-F5344CB8AC3E}">
        <p14:creationId xmlns:p14="http://schemas.microsoft.com/office/powerpoint/2010/main" val="154373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FA8272-4A17-44A2-9EC9-255068F246B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DE0BE64-0B42-4303-87B2-E1D000F30A5A}"/>
              </a:ext>
            </a:extLst>
          </p:cNvPr>
          <p:cNvSpPr>
            <a:spLocks noGrp="1"/>
          </p:cNvSpPr>
          <p:nvPr>
            <p:ph type="dt" sz="half" idx="10"/>
          </p:nvPr>
        </p:nvSpPr>
        <p:spPr/>
        <p:txBody>
          <a:bodyPr/>
          <a:lstStyle/>
          <a:p>
            <a:fld id="{3EDA71CE-4E08-4A42-A046-A7C9FCD82564}" type="datetimeFigureOut">
              <a:rPr lang="ru-RU" smtClean="0"/>
              <a:t>17.06.2019</a:t>
            </a:fld>
            <a:endParaRPr lang="ru-RU"/>
          </a:p>
        </p:txBody>
      </p:sp>
      <p:sp>
        <p:nvSpPr>
          <p:cNvPr id="4" name="Нижний колонтитул 3">
            <a:extLst>
              <a:ext uri="{FF2B5EF4-FFF2-40B4-BE49-F238E27FC236}">
                <a16:creationId xmlns:a16="http://schemas.microsoft.com/office/drawing/2014/main" id="{77FD8BEF-F2C0-44D8-8C9D-A30B48E13E5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5C1A1E9-8624-4B67-A8FB-A089EB80B6A7}"/>
              </a:ext>
            </a:extLst>
          </p:cNvPr>
          <p:cNvSpPr>
            <a:spLocks noGrp="1"/>
          </p:cNvSpPr>
          <p:nvPr>
            <p:ph type="sldNum" sz="quarter" idx="12"/>
          </p:nvPr>
        </p:nvSpPr>
        <p:spPr/>
        <p:txBody>
          <a:bodyPr/>
          <a:lstStyle/>
          <a:p>
            <a:fld id="{E7246C6B-C1AD-4BAD-9FE8-FF278A3BB106}" type="slidenum">
              <a:rPr lang="ru-RU" smtClean="0"/>
              <a:t>‹#›</a:t>
            </a:fld>
            <a:endParaRPr lang="ru-RU"/>
          </a:p>
        </p:txBody>
      </p:sp>
    </p:spTree>
    <p:extLst>
      <p:ext uri="{BB962C8B-B14F-4D97-AF65-F5344CB8AC3E}">
        <p14:creationId xmlns:p14="http://schemas.microsoft.com/office/powerpoint/2010/main" val="257318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AF70767-EA20-4173-847E-016D0DE1FE40}"/>
              </a:ext>
            </a:extLst>
          </p:cNvPr>
          <p:cNvSpPr>
            <a:spLocks noGrp="1"/>
          </p:cNvSpPr>
          <p:nvPr>
            <p:ph type="dt" sz="half" idx="10"/>
          </p:nvPr>
        </p:nvSpPr>
        <p:spPr/>
        <p:txBody>
          <a:bodyPr/>
          <a:lstStyle/>
          <a:p>
            <a:fld id="{3EDA71CE-4E08-4A42-A046-A7C9FCD82564}" type="datetimeFigureOut">
              <a:rPr lang="ru-RU" smtClean="0"/>
              <a:t>17.06.2019</a:t>
            </a:fld>
            <a:endParaRPr lang="ru-RU"/>
          </a:p>
        </p:txBody>
      </p:sp>
      <p:sp>
        <p:nvSpPr>
          <p:cNvPr id="3" name="Нижний колонтитул 2">
            <a:extLst>
              <a:ext uri="{FF2B5EF4-FFF2-40B4-BE49-F238E27FC236}">
                <a16:creationId xmlns:a16="http://schemas.microsoft.com/office/drawing/2014/main" id="{7D8227A6-58C8-487A-AA3F-690B790D95B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998FDF1-56BC-4826-B45A-C25ED1A70F63}"/>
              </a:ext>
            </a:extLst>
          </p:cNvPr>
          <p:cNvSpPr>
            <a:spLocks noGrp="1"/>
          </p:cNvSpPr>
          <p:nvPr>
            <p:ph type="sldNum" sz="quarter" idx="12"/>
          </p:nvPr>
        </p:nvSpPr>
        <p:spPr/>
        <p:txBody>
          <a:bodyPr/>
          <a:lstStyle/>
          <a:p>
            <a:fld id="{E7246C6B-C1AD-4BAD-9FE8-FF278A3BB106}" type="slidenum">
              <a:rPr lang="ru-RU" smtClean="0"/>
              <a:t>‹#›</a:t>
            </a:fld>
            <a:endParaRPr lang="ru-RU"/>
          </a:p>
        </p:txBody>
      </p:sp>
    </p:spTree>
    <p:extLst>
      <p:ext uri="{BB962C8B-B14F-4D97-AF65-F5344CB8AC3E}">
        <p14:creationId xmlns:p14="http://schemas.microsoft.com/office/powerpoint/2010/main" val="54353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053D6D-F0E9-45F3-B828-E20EBA3B468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D992B5B-A946-4E50-93A9-43810F8FAC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9D08AD1-B7FC-4932-B3BE-6E9E504AE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B27D90D-1029-487D-B34F-690575EBAAE9}"/>
              </a:ext>
            </a:extLst>
          </p:cNvPr>
          <p:cNvSpPr>
            <a:spLocks noGrp="1"/>
          </p:cNvSpPr>
          <p:nvPr>
            <p:ph type="dt" sz="half" idx="10"/>
          </p:nvPr>
        </p:nvSpPr>
        <p:spPr/>
        <p:txBody>
          <a:bodyPr/>
          <a:lstStyle/>
          <a:p>
            <a:fld id="{3EDA71CE-4E08-4A42-A046-A7C9FCD82564}" type="datetimeFigureOut">
              <a:rPr lang="ru-RU" smtClean="0"/>
              <a:t>17.06.2019</a:t>
            </a:fld>
            <a:endParaRPr lang="ru-RU"/>
          </a:p>
        </p:txBody>
      </p:sp>
      <p:sp>
        <p:nvSpPr>
          <p:cNvPr id="6" name="Нижний колонтитул 5">
            <a:extLst>
              <a:ext uri="{FF2B5EF4-FFF2-40B4-BE49-F238E27FC236}">
                <a16:creationId xmlns:a16="http://schemas.microsoft.com/office/drawing/2014/main" id="{6B8FF6A2-C455-4AD7-B871-E690F6AD53D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732B1FB-930F-41D9-BE25-DBE24DC7CD44}"/>
              </a:ext>
            </a:extLst>
          </p:cNvPr>
          <p:cNvSpPr>
            <a:spLocks noGrp="1"/>
          </p:cNvSpPr>
          <p:nvPr>
            <p:ph type="sldNum" sz="quarter" idx="12"/>
          </p:nvPr>
        </p:nvSpPr>
        <p:spPr/>
        <p:txBody>
          <a:bodyPr/>
          <a:lstStyle/>
          <a:p>
            <a:fld id="{E7246C6B-C1AD-4BAD-9FE8-FF278A3BB106}" type="slidenum">
              <a:rPr lang="ru-RU" smtClean="0"/>
              <a:t>‹#›</a:t>
            </a:fld>
            <a:endParaRPr lang="ru-RU"/>
          </a:p>
        </p:txBody>
      </p:sp>
    </p:spTree>
    <p:extLst>
      <p:ext uri="{BB962C8B-B14F-4D97-AF65-F5344CB8AC3E}">
        <p14:creationId xmlns:p14="http://schemas.microsoft.com/office/powerpoint/2010/main" val="251798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714D4C-0D57-4C41-8271-39BF099D801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7EA0E7-A89D-4046-8528-2BD1DA1A6B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4A8DD08-9017-4203-8957-0CDC94E67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4BF632B-45CD-4244-A6D4-DB0235E69E33}"/>
              </a:ext>
            </a:extLst>
          </p:cNvPr>
          <p:cNvSpPr>
            <a:spLocks noGrp="1"/>
          </p:cNvSpPr>
          <p:nvPr>
            <p:ph type="dt" sz="half" idx="10"/>
          </p:nvPr>
        </p:nvSpPr>
        <p:spPr/>
        <p:txBody>
          <a:bodyPr/>
          <a:lstStyle/>
          <a:p>
            <a:fld id="{3EDA71CE-4E08-4A42-A046-A7C9FCD82564}" type="datetimeFigureOut">
              <a:rPr lang="ru-RU" smtClean="0"/>
              <a:t>17.06.2019</a:t>
            </a:fld>
            <a:endParaRPr lang="ru-RU"/>
          </a:p>
        </p:txBody>
      </p:sp>
      <p:sp>
        <p:nvSpPr>
          <p:cNvPr id="6" name="Нижний колонтитул 5">
            <a:extLst>
              <a:ext uri="{FF2B5EF4-FFF2-40B4-BE49-F238E27FC236}">
                <a16:creationId xmlns:a16="http://schemas.microsoft.com/office/drawing/2014/main" id="{4227DA30-5FAE-4EDE-B28D-78C2C49317C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0F450AB-137A-4E0F-B841-850706134619}"/>
              </a:ext>
            </a:extLst>
          </p:cNvPr>
          <p:cNvSpPr>
            <a:spLocks noGrp="1"/>
          </p:cNvSpPr>
          <p:nvPr>
            <p:ph type="sldNum" sz="quarter" idx="12"/>
          </p:nvPr>
        </p:nvSpPr>
        <p:spPr/>
        <p:txBody>
          <a:bodyPr/>
          <a:lstStyle/>
          <a:p>
            <a:fld id="{E7246C6B-C1AD-4BAD-9FE8-FF278A3BB106}" type="slidenum">
              <a:rPr lang="ru-RU" smtClean="0"/>
              <a:t>‹#›</a:t>
            </a:fld>
            <a:endParaRPr lang="ru-RU"/>
          </a:p>
        </p:txBody>
      </p:sp>
    </p:spTree>
    <p:extLst>
      <p:ext uri="{BB962C8B-B14F-4D97-AF65-F5344CB8AC3E}">
        <p14:creationId xmlns:p14="http://schemas.microsoft.com/office/powerpoint/2010/main" val="291436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035349-3516-4BEC-BD05-721957B770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81F8E15-DAED-4856-A124-7A122005C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0F8FC00-AB75-4F56-B350-248A37955B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A71CE-4E08-4A42-A046-A7C9FCD82564}" type="datetimeFigureOut">
              <a:rPr lang="ru-RU" smtClean="0"/>
              <a:t>17.06.2019</a:t>
            </a:fld>
            <a:endParaRPr lang="ru-RU"/>
          </a:p>
        </p:txBody>
      </p:sp>
      <p:sp>
        <p:nvSpPr>
          <p:cNvPr id="5" name="Нижний колонтитул 4">
            <a:extLst>
              <a:ext uri="{FF2B5EF4-FFF2-40B4-BE49-F238E27FC236}">
                <a16:creationId xmlns:a16="http://schemas.microsoft.com/office/drawing/2014/main" id="{88BB64F3-6E3A-4C2C-9D6B-5BD6267A33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2EBDBD8-E5EA-4053-BA5D-56FB62C733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46C6B-C1AD-4BAD-9FE8-FF278A3BB106}" type="slidenum">
              <a:rPr lang="ru-RU" smtClean="0"/>
              <a:t>‹#›</a:t>
            </a:fld>
            <a:endParaRPr lang="ru-RU"/>
          </a:p>
        </p:txBody>
      </p:sp>
    </p:spTree>
    <p:extLst>
      <p:ext uri="{BB962C8B-B14F-4D97-AF65-F5344CB8AC3E}">
        <p14:creationId xmlns:p14="http://schemas.microsoft.com/office/powerpoint/2010/main" val="411839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6" r:id="rId13"/>
    <p:sldLayoutId id="214748366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 name="TextBox 4">
            <a:extLst>
              <a:ext uri="{FF2B5EF4-FFF2-40B4-BE49-F238E27FC236}">
                <a16:creationId xmlns:a16="http://schemas.microsoft.com/office/drawing/2014/main" id="{E35C11D5-9C71-420C-88BD-DCBE1D274561}"/>
              </a:ext>
            </a:extLst>
          </p:cNvPr>
          <p:cNvSpPr txBox="1"/>
          <p:nvPr/>
        </p:nvSpPr>
        <p:spPr>
          <a:xfrm>
            <a:off x="746364" y="4084320"/>
            <a:ext cx="7393579" cy="1661993"/>
          </a:xfrm>
          <a:prstGeom prst="rect">
            <a:avLst/>
          </a:prstGeom>
          <a:noFill/>
        </p:spPr>
        <p:txBody>
          <a:bodyPr wrap="square" rtlCol="0">
            <a:spAutoFit/>
          </a:bodyPr>
          <a:lstStyle/>
          <a:p>
            <a:r>
              <a:rPr lang="ru-RU" sz="2800" b="1" dirty="0">
                <a:solidFill>
                  <a:schemeClr val="tx1">
                    <a:lumMod val="65000"/>
                    <a:lumOff val="35000"/>
                  </a:schemeClr>
                </a:solidFill>
              </a:rPr>
              <a:t>Спикер: </a:t>
            </a:r>
            <a:endParaRPr lang="en-US" sz="2800" b="1" dirty="0">
              <a:solidFill>
                <a:schemeClr val="tx1">
                  <a:lumMod val="65000"/>
                  <a:lumOff val="35000"/>
                </a:schemeClr>
              </a:solidFill>
            </a:endParaRPr>
          </a:p>
          <a:p>
            <a:r>
              <a:rPr lang="ru-RU" sz="2800" b="1" dirty="0">
                <a:solidFill>
                  <a:schemeClr val="tx1">
                    <a:lumMod val="65000"/>
                    <a:lumOff val="35000"/>
                  </a:schemeClr>
                </a:solidFill>
              </a:rPr>
              <a:t>Анисимова Юлия</a:t>
            </a:r>
          </a:p>
          <a:p>
            <a:r>
              <a:rPr lang="ru-RU" sz="2800" b="1" dirty="0">
                <a:solidFill>
                  <a:schemeClr val="tx1">
                    <a:lumMod val="65000"/>
                    <a:lumOff val="35000"/>
                  </a:schemeClr>
                </a:solidFill>
              </a:rPr>
              <a:t>генеральный директор Offiсe Line</a:t>
            </a:r>
          </a:p>
          <a:p>
            <a:endParaRPr lang="ru-RU" dirty="0"/>
          </a:p>
        </p:txBody>
      </p:sp>
      <p:pic>
        <p:nvPicPr>
          <p:cNvPr id="9" name="Рисунок 8">
            <a:extLst>
              <a:ext uri="{FF2B5EF4-FFF2-40B4-BE49-F238E27FC236}">
                <a16:creationId xmlns:a16="http://schemas.microsoft.com/office/drawing/2014/main" id="{83757F37-8300-4C51-B7F1-454718A24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364" y="1317864"/>
            <a:ext cx="2644536" cy="2644536"/>
          </a:xfrm>
          <a:prstGeom prst="rect">
            <a:avLst/>
          </a:prstGeom>
        </p:spPr>
      </p:pic>
    </p:spTree>
    <p:extLst>
      <p:ext uri="{BB962C8B-B14F-4D97-AF65-F5344CB8AC3E}">
        <p14:creationId xmlns:p14="http://schemas.microsoft.com/office/powerpoint/2010/main" val="55522826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ltNonProfit1">
            <a:extLst>
              <a:ext uri="{FF2B5EF4-FFF2-40B4-BE49-F238E27FC236}">
                <a16:creationId xmlns:a16="http://schemas.microsoft.com/office/drawing/2014/main" id="{D87B9294-DFF0-41FF-8EEE-8E551C292DC8}"/>
              </a:ext>
            </a:extLst>
          </p:cNvPr>
          <p:cNvSpPr>
            <a:spLocks noGrp="1"/>
          </p:cNvSpPr>
          <p:nvPr>
            <p:ph type="title"/>
          </p:nvPr>
        </p:nvSpPr>
        <p:spPr>
          <a:xfrm>
            <a:off x="593152" y="520071"/>
            <a:ext cx="10781094" cy="428069"/>
          </a:xfrm>
        </p:spPr>
        <p:txBody>
          <a:bodyPr>
            <a:normAutofit fontScale="90000"/>
          </a:bodyPr>
          <a:lstStyle/>
          <a:p>
            <a:r>
              <a:rPr lang="en-US" b="1" dirty="0"/>
              <a:t>30%</a:t>
            </a:r>
            <a:r>
              <a:rPr lang="ru-RU" b="1" dirty="0"/>
              <a:t> россиян предпочитают работать в</a:t>
            </a:r>
            <a:endParaRPr lang="nl-NL" b="1" dirty="0">
              <a:solidFill>
                <a:schemeClr val="tx2"/>
              </a:solidFill>
            </a:endParaRPr>
          </a:p>
        </p:txBody>
      </p:sp>
      <p:sp>
        <p:nvSpPr>
          <p:cNvPr id="4" name="Slide Number Placeholder 3">
            <a:extLst>
              <a:ext uri="{FF2B5EF4-FFF2-40B4-BE49-F238E27FC236}">
                <a16:creationId xmlns:a16="http://schemas.microsoft.com/office/drawing/2014/main" id="{83DF0BB4-54D7-4077-82FA-4C6D925D447F}"/>
              </a:ext>
            </a:extLst>
          </p:cNvPr>
          <p:cNvSpPr>
            <a:spLocks noGrp="1"/>
          </p:cNvSpPr>
          <p:nvPr>
            <p:ph type="sldNum" sz="quarter" idx="4"/>
          </p:nvPr>
        </p:nvSpPr>
        <p:spPr/>
        <p:txBody>
          <a:bodyPr/>
          <a:lstStyle/>
          <a:p>
            <a:r>
              <a:rPr lang="ru-RU" dirty="0"/>
              <a:t>.</a:t>
            </a:r>
            <a:endParaRPr lang="en-US" dirty="0"/>
          </a:p>
        </p:txBody>
      </p:sp>
      <p:graphicFrame>
        <p:nvGraphicFramePr>
          <p:cNvPr id="9" name="Chart Placeholder 9" descr="altPie">
            <a:extLst>
              <a:ext uri="{FF2B5EF4-FFF2-40B4-BE49-F238E27FC236}">
                <a16:creationId xmlns:a16="http://schemas.microsoft.com/office/drawing/2014/main" id="{7BCBA18C-46A1-4F88-9721-A37A9C871CDE}"/>
              </a:ext>
            </a:extLst>
          </p:cNvPr>
          <p:cNvGraphicFramePr>
            <a:graphicFrameLocks/>
          </p:cNvGraphicFramePr>
          <p:nvPr>
            <p:extLst>
              <p:ext uri="{D42A27DB-BD31-4B8C-83A1-F6EECF244321}">
                <p14:modId xmlns:p14="http://schemas.microsoft.com/office/powerpoint/2010/main" val="2584778841"/>
              </p:ext>
            </p:extLst>
          </p:nvPr>
        </p:nvGraphicFramePr>
        <p:xfrm>
          <a:off x="203200" y="2096415"/>
          <a:ext cx="5892800" cy="3531977"/>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a:extLst>
              <a:ext uri="{FF2B5EF4-FFF2-40B4-BE49-F238E27FC236}">
                <a16:creationId xmlns:a16="http://schemas.microsoft.com/office/drawing/2014/main" id="{EBC11AE3-0CDE-419B-8B9B-A260471CF759}"/>
              </a:ext>
            </a:extLst>
          </p:cNvPr>
          <p:cNvSpPr txBox="1"/>
          <p:nvPr/>
        </p:nvSpPr>
        <p:spPr>
          <a:xfrm>
            <a:off x="768600" y="1761900"/>
            <a:ext cx="5272246" cy="215444"/>
          </a:xfrm>
          <a:prstGeom prst="rect">
            <a:avLst/>
          </a:prstGeom>
          <a:noFill/>
        </p:spPr>
        <p:txBody>
          <a:bodyPr wrap="square" lIns="0" tIns="0" rIns="0" bIns="0" rtlCol="0" anchor="t">
            <a:spAutoFit/>
          </a:bodyPr>
          <a:lstStyle/>
          <a:p>
            <a:r>
              <a:rPr lang="ru-RU" sz="1400" dirty="0"/>
              <a:t>предпочтительный тип компании</a:t>
            </a:r>
            <a:endParaRPr lang="en-US" sz="1400" dirty="0"/>
          </a:p>
        </p:txBody>
      </p:sp>
      <p:cxnSp>
        <p:nvCxnSpPr>
          <p:cNvPr id="62" name="Straight Connector 61">
            <a:extLst>
              <a:ext uri="{FF2B5EF4-FFF2-40B4-BE49-F238E27FC236}">
                <a16:creationId xmlns:a16="http://schemas.microsoft.com/office/drawing/2014/main" id="{C9398461-2040-46D7-A140-5B279FB95E4C}"/>
              </a:ext>
            </a:extLst>
          </p:cNvPr>
          <p:cNvCxnSpPr>
            <a:cxnSpLocks/>
          </p:cNvCxnSpPr>
          <p:nvPr/>
        </p:nvCxnSpPr>
        <p:spPr>
          <a:xfrm>
            <a:off x="768602" y="2064960"/>
            <a:ext cx="5272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1AAD6F1-A3F5-4C3C-A8A4-937C02769B91}"/>
              </a:ext>
            </a:extLst>
          </p:cNvPr>
          <p:cNvCxnSpPr>
            <a:cxnSpLocks/>
          </p:cNvCxnSpPr>
          <p:nvPr/>
        </p:nvCxnSpPr>
        <p:spPr>
          <a:xfrm>
            <a:off x="768600" y="5397690"/>
            <a:ext cx="5272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1230C0E-656F-4934-A236-897A8DB53703}"/>
              </a:ext>
            </a:extLst>
          </p:cNvPr>
          <p:cNvGrpSpPr/>
          <p:nvPr/>
        </p:nvGrpSpPr>
        <p:grpSpPr>
          <a:xfrm>
            <a:off x="3990109" y="2230970"/>
            <a:ext cx="4152864" cy="2907202"/>
            <a:chOff x="4375150" y="2230965"/>
            <a:chExt cx="1551402" cy="1097257"/>
          </a:xfrm>
        </p:grpSpPr>
        <p:grpSp>
          <p:nvGrpSpPr>
            <p:cNvPr id="10" name="Group 9">
              <a:extLst>
                <a:ext uri="{FF2B5EF4-FFF2-40B4-BE49-F238E27FC236}">
                  <a16:creationId xmlns:a16="http://schemas.microsoft.com/office/drawing/2014/main" id="{48442FC9-BD33-45FD-A230-5CC3ADE39812}"/>
                </a:ext>
              </a:extLst>
            </p:cNvPr>
            <p:cNvGrpSpPr/>
            <p:nvPr/>
          </p:nvGrpSpPr>
          <p:grpSpPr>
            <a:xfrm>
              <a:off x="4375150" y="2230965"/>
              <a:ext cx="1551402" cy="153888"/>
              <a:chOff x="7004050" y="5670104"/>
              <a:chExt cx="1551402" cy="153888"/>
            </a:xfrm>
          </p:grpSpPr>
          <p:sp>
            <p:nvSpPr>
              <p:cNvPr id="37" name="Title 1">
                <a:extLst>
                  <a:ext uri="{FF2B5EF4-FFF2-40B4-BE49-F238E27FC236}">
                    <a16:creationId xmlns:a16="http://schemas.microsoft.com/office/drawing/2014/main" id="{1F9AB5D4-598C-438D-807D-CC0DCE8982BD}"/>
                  </a:ext>
                </a:extLst>
              </p:cNvPr>
              <p:cNvSpPr txBox="1">
                <a:spLocks/>
              </p:cNvSpPr>
              <p:nvPr/>
            </p:nvSpPr>
            <p:spPr bwMode="gray">
              <a:xfrm>
                <a:off x="7221562" y="5670104"/>
                <a:ext cx="1333890" cy="153888"/>
              </a:xfrm>
              <a:prstGeom prst="rect">
                <a:avLst/>
              </a:prstGeom>
            </p:spPr>
            <p:txBody>
              <a:bodyPr vert="horz" lIns="0" tIns="0" rIns="0" bIns="0" rtlCol="0" anchor="t" anchorCtr="0">
                <a:noAutofit/>
              </a:bodyPr>
              <a:lstStyle>
                <a:lvl1pPr algn="l" defTabSz="914354" rtl="0" eaLnBrk="1" latinLnBrk="0" hangingPunct="1">
                  <a:lnSpc>
                    <a:spcPct val="101000"/>
                  </a:lnSpc>
                  <a:spcBef>
                    <a:spcPct val="0"/>
                  </a:spcBef>
                  <a:buNone/>
                  <a:defRPr sz="3000" kern="1200">
                    <a:solidFill>
                      <a:schemeClr val="tx1"/>
                    </a:solidFill>
                    <a:latin typeface="+mj-lt"/>
                    <a:ea typeface="+mj-ea"/>
                    <a:cs typeface="+mj-cs"/>
                  </a:defRPr>
                </a:lvl1pPr>
              </a:lstStyle>
              <a:p>
                <a:pPr>
                  <a:lnSpc>
                    <a:spcPct val="100000"/>
                  </a:lnSpc>
                </a:pPr>
                <a:r>
                  <a:rPr lang="ru-RU" sz="1200" spc="-50" dirty="0"/>
                  <a:t>стартап</a:t>
                </a:r>
                <a:endParaRPr lang="en-US" sz="1200" spc="-50" dirty="0"/>
              </a:p>
            </p:txBody>
          </p:sp>
          <p:sp>
            <p:nvSpPr>
              <p:cNvPr id="39" name="Oval 38">
                <a:extLst>
                  <a:ext uri="{FF2B5EF4-FFF2-40B4-BE49-F238E27FC236}">
                    <a16:creationId xmlns:a16="http://schemas.microsoft.com/office/drawing/2014/main" id="{9D620FC3-88FC-40F6-8609-B4318866BB2F}"/>
                  </a:ext>
                </a:extLst>
              </p:cNvPr>
              <p:cNvSpPr/>
              <p:nvPr/>
            </p:nvSpPr>
            <p:spPr>
              <a:xfrm>
                <a:off x="7004050" y="5693048"/>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a:extLst>
                <a:ext uri="{FF2B5EF4-FFF2-40B4-BE49-F238E27FC236}">
                  <a16:creationId xmlns:a16="http://schemas.microsoft.com/office/drawing/2014/main" id="{0024DF09-E578-4FB7-B28E-23037302B40D}"/>
                </a:ext>
              </a:extLst>
            </p:cNvPr>
            <p:cNvGrpSpPr/>
            <p:nvPr/>
          </p:nvGrpSpPr>
          <p:grpSpPr>
            <a:xfrm>
              <a:off x="4375150" y="2383398"/>
              <a:ext cx="1551402" cy="153888"/>
              <a:chOff x="7004050" y="5670104"/>
              <a:chExt cx="1551402" cy="153888"/>
            </a:xfrm>
          </p:grpSpPr>
          <p:sp>
            <p:nvSpPr>
              <p:cNvPr id="41" name="Title 1">
                <a:extLst>
                  <a:ext uri="{FF2B5EF4-FFF2-40B4-BE49-F238E27FC236}">
                    <a16:creationId xmlns:a16="http://schemas.microsoft.com/office/drawing/2014/main" id="{1C169D6F-C311-4E9F-B9B6-FF28847811FC}"/>
                  </a:ext>
                </a:extLst>
              </p:cNvPr>
              <p:cNvSpPr txBox="1">
                <a:spLocks/>
              </p:cNvSpPr>
              <p:nvPr/>
            </p:nvSpPr>
            <p:spPr bwMode="gray">
              <a:xfrm>
                <a:off x="7221562" y="5670104"/>
                <a:ext cx="1333890" cy="153888"/>
              </a:xfrm>
              <a:prstGeom prst="rect">
                <a:avLst/>
              </a:prstGeom>
            </p:spPr>
            <p:txBody>
              <a:bodyPr vert="horz" lIns="0" tIns="0" rIns="0" bIns="0" rtlCol="0" anchor="t" anchorCtr="0">
                <a:noAutofit/>
              </a:bodyPr>
              <a:lstStyle>
                <a:lvl1pPr algn="l" defTabSz="914354" rtl="0" eaLnBrk="1" latinLnBrk="0" hangingPunct="1">
                  <a:lnSpc>
                    <a:spcPct val="101000"/>
                  </a:lnSpc>
                  <a:spcBef>
                    <a:spcPct val="0"/>
                  </a:spcBef>
                  <a:buNone/>
                  <a:defRPr sz="3000" kern="1200">
                    <a:solidFill>
                      <a:schemeClr val="tx1"/>
                    </a:solidFill>
                    <a:latin typeface="+mj-lt"/>
                    <a:ea typeface="+mj-ea"/>
                    <a:cs typeface="+mj-cs"/>
                  </a:defRPr>
                </a:lvl1pPr>
              </a:lstStyle>
              <a:p>
                <a:pPr>
                  <a:lnSpc>
                    <a:spcPct val="100000"/>
                  </a:lnSpc>
                </a:pPr>
                <a:r>
                  <a:rPr lang="ru-RU" sz="1200" spc="-50" dirty="0"/>
                  <a:t>малый и средний бизнес</a:t>
                </a:r>
                <a:endParaRPr lang="en-US" sz="1200" spc="-50" dirty="0"/>
              </a:p>
            </p:txBody>
          </p:sp>
          <p:sp>
            <p:nvSpPr>
              <p:cNvPr id="42" name="Oval 41">
                <a:extLst>
                  <a:ext uri="{FF2B5EF4-FFF2-40B4-BE49-F238E27FC236}">
                    <a16:creationId xmlns:a16="http://schemas.microsoft.com/office/drawing/2014/main" id="{7D7CD505-13E4-424B-A224-7BD133CE314A}"/>
                  </a:ext>
                </a:extLst>
              </p:cNvPr>
              <p:cNvSpPr/>
              <p:nvPr/>
            </p:nvSpPr>
            <p:spPr>
              <a:xfrm>
                <a:off x="7004050" y="5693048"/>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2">
              <a:extLst>
                <a:ext uri="{FF2B5EF4-FFF2-40B4-BE49-F238E27FC236}">
                  <a16:creationId xmlns:a16="http://schemas.microsoft.com/office/drawing/2014/main" id="{1C0AD006-71B2-4747-937A-0920F02E18D6}"/>
                </a:ext>
              </a:extLst>
            </p:cNvPr>
            <p:cNvGrpSpPr/>
            <p:nvPr/>
          </p:nvGrpSpPr>
          <p:grpSpPr>
            <a:xfrm>
              <a:off x="4375150" y="2535831"/>
              <a:ext cx="1551402" cy="153888"/>
              <a:chOff x="7004050" y="5670104"/>
              <a:chExt cx="1551402" cy="153888"/>
            </a:xfrm>
          </p:grpSpPr>
          <p:sp>
            <p:nvSpPr>
              <p:cNvPr id="44" name="Title 1">
                <a:extLst>
                  <a:ext uri="{FF2B5EF4-FFF2-40B4-BE49-F238E27FC236}">
                    <a16:creationId xmlns:a16="http://schemas.microsoft.com/office/drawing/2014/main" id="{EBB4F735-A676-441E-BE1B-E4E008948B63}"/>
                  </a:ext>
                </a:extLst>
              </p:cNvPr>
              <p:cNvSpPr txBox="1">
                <a:spLocks/>
              </p:cNvSpPr>
              <p:nvPr/>
            </p:nvSpPr>
            <p:spPr bwMode="gray">
              <a:xfrm>
                <a:off x="7221562" y="5670104"/>
                <a:ext cx="1333890" cy="153888"/>
              </a:xfrm>
              <a:prstGeom prst="rect">
                <a:avLst/>
              </a:prstGeom>
            </p:spPr>
            <p:txBody>
              <a:bodyPr vert="horz" lIns="0" tIns="0" rIns="0" bIns="0" rtlCol="0" anchor="t" anchorCtr="0">
                <a:noAutofit/>
              </a:bodyPr>
              <a:lstStyle>
                <a:lvl1pPr algn="l" defTabSz="914354" rtl="0" eaLnBrk="1" latinLnBrk="0" hangingPunct="1">
                  <a:lnSpc>
                    <a:spcPct val="101000"/>
                  </a:lnSpc>
                  <a:spcBef>
                    <a:spcPct val="0"/>
                  </a:spcBef>
                  <a:buNone/>
                  <a:defRPr sz="3000" kern="1200">
                    <a:solidFill>
                      <a:schemeClr val="tx1"/>
                    </a:solidFill>
                    <a:latin typeface="+mj-lt"/>
                    <a:ea typeface="+mj-ea"/>
                    <a:cs typeface="+mj-cs"/>
                  </a:defRPr>
                </a:lvl1pPr>
              </a:lstStyle>
              <a:p>
                <a:pPr>
                  <a:lnSpc>
                    <a:spcPct val="100000"/>
                  </a:lnSpc>
                </a:pPr>
                <a:r>
                  <a:rPr lang="ru-RU" sz="1200" spc="-50" dirty="0"/>
                  <a:t>местный семейный бизнес</a:t>
                </a:r>
                <a:endParaRPr lang="en-US" sz="1200" spc="-50" dirty="0"/>
              </a:p>
            </p:txBody>
          </p:sp>
          <p:sp>
            <p:nvSpPr>
              <p:cNvPr id="45" name="Oval 44">
                <a:extLst>
                  <a:ext uri="{FF2B5EF4-FFF2-40B4-BE49-F238E27FC236}">
                    <a16:creationId xmlns:a16="http://schemas.microsoft.com/office/drawing/2014/main" id="{E94274AA-E7A6-4E1A-93AE-7092FD9FB199}"/>
                  </a:ext>
                </a:extLst>
              </p:cNvPr>
              <p:cNvSpPr/>
              <p:nvPr/>
            </p:nvSpPr>
            <p:spPr>
              <a:xfrm>
                <a:off x="7004050" y="5693048"/>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45">
              <a:extLst>
                <a:ext uri="{FF2B5EF4-FFF2-40B4-BE49-F238E27FC236}">
                  <a16:creationId xmlns:a16="http://schemas.microsoft.com/office/drawing/2014/main" id="{AC005CA5-A9E3-4277-8302-59429A1778BF}"/>
                </a:ext>
              </a:extLst>
            </p:cNvPr>
            <p:cNvGrpSpPr/>
            <p:nvPr/>
          </p:nvGrpSpPr>
          <p:grpSpPr>
            <a:xfrm>
              <a:off x="4375150" y="2688264"/>
              <a:ext cx="1551402" cy="153888"/>
              <a:chOff x="7004050" y="5670104"/>
              <a:chExt cx="1551402" cy="153888"/>
            </a:xfrm>
          </p:grpSpPr>
          <p:sp>
            <p:nvSpPr>
              <p:cNvPr id="47" name="Title 1">
                <a:extLst>
                  <a:ext uri="{FF2B5EF4-FFF2-40B4-BE49-F238E27FC236}">
                    <a16:creationId xmlns:a16="http://schemas.microsoft.com/office/drawing/2014/main" id="{E5745BC6-0354-4D0A-BB78-35C2390D109D}"/>
                  </a:ext>
                </a:extLst>
              </p:cNvPr>
              <p:cNvSpPr txBox="1">
                <a:spLocks/>
              </p:cNvSpPr>
              <p:nvPr/>
            </p:nvSpPr>
            <p:spPr bwMode="gray">
              <a:xfrm>
                <a:off x="7221562" y="5670104"/>
                <a:ext cx="1333890" cy="153888"/>
              </a:xfrm>
              <a:prstGeom prst="rect">
                <a:avLst/>
              </a:prstGeom>
            </p:spPr>
            <p:txBody>
              <a:bodyPr vert="horz" lIns="0" tIns="0" rIns="0" bIns="0" rtlCol="0" anchor="t" anchorCtr="0">
                <a:noAutofit/>
              </a:bodyPr>
              <a:lstStyle>
                <a:lvl1pPr algn="l" defTabSz="914354" rtl="0" eaLnBrk="1" latinLnBrk="0" hangingPunct="1">
                  <a:lnSpc>
                    <a:spcPct val="101000"/>
                  </a:lnSpc>
                  <a:spcBef>
                    <a:spcPct val="0"/>
                  </a:spcBef>
                  <a:buNone/>
                  <a:defRPr sz="3000" kern="1200">
                    <a:solidFill>
                      <a:schemeClr val="tx1"/>
                    </a:solidFill>
                    <a:latin typeface="+mj-lt"/>
                    <a:ea typeface="+mj-ea"/>
                    <a:cs typeface="+mj-cs"/>
                  </a:defRPr>
                </a:lvl1pPr>
              </a:lstStyle>
              <a:p>
                <a:pPr>
                  <a:lnSpc>
                    <a:spcPct val="100000"/>
                  </a:lnSpc>
                </a:pPr>
                <a:r>
                  <a:rPr lang="ru-RU" sz="1200" spc="-50" dirty="0"/>
                  <a:t>международная</a:t>
                </a:r>
                <a:endParaRPr lang="en-US" sz="1200" spc="-50" dirty="0"/>
              </a:p>
            </p:txBody>
          </p:sp>
          <p:sp>
            <p:nvSpPr>
              <p:cNvPr id="48" name="Oval 47">
                <a:extLst>
                  <a:ext uri="{FF2B5EF4-FFF2-40B4-BE49-F238E27FC236}">
                    <a16:creationId xmlns:a16="http://schemas.microsoft.com/office/drawing/2014/main" id="{97574973-6AB3-45DE-BDE5-336A572C6030}"/>
                  </a:ext>
                </a:extLst>
              </p:cNvPr>
              <p:cNvSpPr/>
              <p:nvPr/>
            </p:nvSpPr>
            <p:spPr>
              <a:xfrm>
                <a:off x="7004050" y="5693048"/>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 name="Group 48">
              <a:extLst>
                <a:ext uri="{FF2B5EF4-FFF2-40B4-BE49-F238E27FC236}">
                  <a16:creationId xmlns:a16="http://schemas.microsoft.com/office/drawing/2014/main" id="{9A0BAF2F-1CA7-4567-9012-833AED004AF8}"/>
                </a:ext>
              </a:extLst>
            </p:cNvPr>
            <p:cNvGrpSpPr/>
            <p:nvPr/>
          </p:nvGrpSpPr>
          <p:grpSpPr>
            <a:xfrm>
              <a:off x="4375150" y="2840697"/>
              <a:ext cx="1551402" cy="153888"/>
              <a:chOff x="7004050" y="5670104"/>
              <a:chExt cx="1551402" cy="153888"/>
            </a:xfrm>
          </p:grpSpPr>
          <p:sp>
            <p:nvSpPr>
              <p:cNvPr id="50" name="Title 1">
                <a:extLst>
                  <a:ext uri="{FF2B5EF4-FFF2-40B4-BE49-F238E27FC236}">
                    <a16:creationId xmlns:a16="http://schemas.microsoft.com/office/drawing/2014/main" id="{6B53573E-B479-4555-A2FE-DC6D08B0AF16}"/>
                  </a:ext>
                </a:extLst>
              </p:cNvPr>
              <p:cNvSpPr txBox="1">
                <a:spLocks/>
              </p:cNvSpPr>
              <p:nvPr/>
            </p:nvSpPr>
            <p:spPr bwMode="gray">
              <a:xfrm>
                <a:off x="7221562" y="5670104"/>
                <a:ext cx="1333890" cy="153888"/>
              </a:xfrm>
              <a:prstGeom prst="rect">
                <a:avLst/>
              </a:prstGeom>
            </p:spPr>
            <p:txBody>
              <a:bodyPr vert="horz" lIns="0" tIns="0" rIns="0" bIns="0" rtlCol="0" anchor="t" anchorCtr="0">
                <a:noAutofit/>
              </a:bodyPr>
              <a:lstStyle>
                <a:lvl1pPr algn="l" defTabSz="914354" rtl="0" eaLnBrk="1" latinLnBrk="0" hangingPunct="1">
                  <a:lnSpc>
                    <a:spcPct val="101000"/>
                  </a:lnSpc>
                  <a:spcBef>
                    <a:spcPct val="0"/>
                  </a:spcBef>
                  <a:buNone/>
                  <a:defRPr sz="3000" kern="1200">
                    <a:solidFill>
                      <a:schemeClr val="tx1"/>
                    </a:solidFill>
                    <a:latin typeface="+mj-lt"/>
                    <a:ea typeface="+mj-ea"/>
                    <a:cs typeface="+mj-cs"/>
                  </a:defRPr>
                </a:lvl1pPr>
              </a:lstStyle>
              <a:p>
                <a:pPr>
                  <a:lnSpc>
                    <a:spcPct val="100000"/>
                  </a:lnSpc>
                </a:pPr>
                <a:r>
                  <a:rPr lang="ru-RU" sz="1200" spc="-50" dirty="0"/>
                  <a:t>некоммерческая /</a:t>
                </a:r>
              </a:p>
              <a:p>
                <a:pPr>
                  <a:lnSpc>
                    <a:spcPct val="100000"/>
                  </a:lnSpc>
                </a:pPr>
                <a:r>
                  <a:rPr lang="ru-RU" sz="1200" spc="-50" dirty="0"/>
                  <a:t> государственная </a:t>
                </a:r>
                <a:endParaRPr lang="en-US" sz="1200" spc="-50" dirty="0"/>
              </a:p>
            </p:txBody>
          </p:sp>
          <p:sp>
            <p:nvSpPr>
              <p:cNvPr id="60" name="Oval 59">
                <a:extLst>
                  <a:ext uri="{FF2B5EF4-FFF2-40B4-BE49-F238E27FC236}">
                    <a16:creationId xmlns:a16="http://schemas.microsoft.com/office/drawing/2014/main" id="{2A3ACBC5-AF6A-4D71-B2ED-4B8E7721612C}"/>
                  </a:ext>
                </a:extLst>
              </p:cNvPr>
              <p:cNvSpPr/>
              <p:nvPr/>
            </p:nvSpPr>
            <p:spPr>
              <a:xfrm>
                <a:off x="7004050" y="569304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a:extLst>
                <a:ext uri="{FF2B5EF4-FFF2-40B4-BE49-F238E27FC236}">
                  <a16:creationId xmlns:a16="http://schemas.microsoft.com/office/drawing/2014/main" id="{B0E4F4C9-3F35-4913-AF22-D3FFC4E65CAA}"/>
                </a:ext>
              </a:extLst>
            </p:cNvPr>
            <p:cNvGrpSpPr/>
            <p:nvPr/>
          </p:nvGrpSpPr>
          <p:grpSpPr>
            <a:xfrm>
              <a:off x="4375150" y="3016074"/>
              <a:ext cx="1544887" cy="168096"/>
              <a:chOff x="7004050" y="5693048"/>
              <a:chExt cx="1544887" cy="168096"/>
            </a:xfrm>
          </p:grpSpPr>
          <p:sp>
            <p:nvSpPr>
              <p:cNvPr id="64" name="Title 1">
                <a:extLst>
                  <a:ext uri="{FF2B5EF4-FFF2-40B4-BE49-F238E27FC236}">
                    <a16:creationId xmlns:a16="http://schemas.microsoft.com/office/drawing/2014/main" id="{B691500D-B163-4060-9D17-614EB2C159DF}"/>
                  </a:ext>
                </a:extLst>
              </p:cNvPr>
              <p:cNvSpPr txBox="1">
                <a:spLocks/>
              </p:cNvSpPr>
              <p:nvPr/>
            </p:nvSpPr>
            <p:spPr bwMode="gray">
              <a:xfrm>
                <a:off x="7215047" y="5707256"/>
                <a:ext cx="1333890" cy="153888"/>
              </a:xfrm>
              <a:prstGeom prst="rect">
                <a:avLst/>
              </a:prstGeom>
            </p:spPr>
            <p:txBody>
              <a:bodyPr vert="horz" lIns="0" tIns="0" rIns="0" bIns="0" rtlCol="0" anchor="t" anchorCtr="0">
                <a:noAutofit/>
              </a:bodyPr>
              <a:lstStyle>
                <a:lvl1pPr algn="l" defTabSz="914354" rtl="0" eaLnBrk="1" latinLnBrk="0" hangingPunct="1">
                  <a:lnSpc>
                    <a:spcPct val="101000"/>
                  </a:lnSpc>
                  <a:spcBef>
                    <a:spcPct val="0"/>
                  </a:spcBef>
                  <a:buNone/>
                  <a:defRPr sz="3000" kern="1200">
                    <a:solidFill>
                      <a:schemeClr val="tx1"/>
                    </a:solidFill>
                    <a:latin typeface="+mj-lt"/>
                    <a:ea typeface="+mj-ea"/>
                    <a:cs typeface="+mj-cs"/>
                  </a:defRPr>
                </a:lvl1pPr>
              </a:lstStyle>
              <a:p>
                <a:pPr>
                  <a:lnSpc>
                    <a:spcPct val="100000"/>
                  </a:lnSpc>
                </a:pPr>
                <a:r>
                  <a:rPr lang="ru-RU" sz="1200" spc="-50" dirty="0"/>
                  <a:t>собственный бизнес</a:t>
                </a:r>
                <a:r>
                  <a:rPr lang="en-US" sz="1200" spc="-50" dirty="0"/>
                  <a:t> </a:t>
                </a:r>
              </a:p>
            </p:txBody>
          </p:sp>
          <p:sp>
            <p:nvSpPr>
              <p:cNvPr id="65" name="Oval 64">
                <a:extLst>
                  <a:ext uri="{FF2B5EF4-FFF2-40B4-BE49-F238E27FC236}">
                    <a16:creationId xmlns:a16="http://schemas.microsoft.com/office/drawing/2014/main" id="{0B1EA669-5870-4963-B3C8-944E5BCFA587}"/>
                  </a:ext>
                </a:extLst>
              </p:cNvPr>
              <p:cNvSpPr/>
              <p:nvPr/>
            </p:nvSpPr>
            <p:spPr>
              <a:xfrm>
                <a:off x="7004050" y="5693048"/>
                <a:ext cx="108000" cy="108000"/>
              </a:xfrm>
              <a:prstGeom prst="ellipse">
                <a:avLst/>
              </a:prstGeom>
              <a:solidFill>
                <a:srgbClr val="57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65">
              <a:extLst>
                <a:ext uri="{FF2B5EF4-FFF2-40B4-BE49-F238E27FC236}">
                  <a16:creationId xmlns:a16="http://schemas.microsoft.com/office/drawing/2014/main" id="{53E27257-0FD0-4BFE-9BF5-2C2EF88B55FA}"/>
                </a:ext>
              </a:extLst>
            </p:cNvPr>
            <p:cNvGrpSpPr/>
            <p:nvPr/>
          </p:nvGrpSpPr>
          <p:grpSpPr>
            <a:xfrm>
              <a:off x="4375150" y="3168507"/>
              <a:ext cx="1542725" cy="159715"/>
              <a:chOff x="7004050" y="5693048"/>
              <a:chExt cx="1542725" cy="159715"/>
            </a:xfrm>
          </p:grpSpPr>
          <p:sp>
            <p:nvSpPr>
              <p:cNvPr id="67" name="Title 1">
                <a:extLst>
                  <a:ext uri="{FF2B5EF4-FFF2-40B4-BE49-F238E27FC236}">
                    <a16:creationId xmlns:a16="http://schemas.microsoft.com/office/drawing/2014/main" id="{F714120B-BFE7-46B2-9449-5C8AFD48502A}"/>
                  </a:ext>
                </a:extLst>
              </p:cNvPr>
              <p:cNvSpPr txBox="1">
                <a:spLocks/>
              </p:cNvSpPr>
              <p:nvPr/>
            </p:nvSpPr>
            <p:spPr bwMode="gray">
              <a:xfrm>
                <a:off x="7212885" y="5698875"/>
                <a:ext cx="1333890" cy="153888"/>
              </a:xfrm>
              <a:prstGeom prst="rect">
                <a:avLst/>
              </a:prstGeom>
            </p:spPr>
            <p:txBody>
              <a:bodyPr vert="horz" lIns="0" tIns="0" rIns="0" bIns="0" rtlCol="0" anchor="t" anchorCtr="0">
                <a:noAutofit/>
              </a:bodyPr>
              <a:lstStyle>
                <a:lvl1pPr algn="l" defTabSz="914354" rtl="0" eaLnBrk="1" latinLnBrk="0" hangingPunct="1">
                  <a:lnSpc>
                    <a:spcPct val="101000"/>
                  </a:lnSpc>
                  <a:spcBef>
                    <a:spcPct val="0"/>
                  </a:spcBef>
                  <a:buNone/>
                  <a:defRPr sz="3000" kern="1200">
                    <a:solidFill>
                      <a:schemeClr val="tx1"/>
                    </a:solidFill>
                    <a:latin typeface="+mj-lt"/>
                    <a:ea typeface="+mj-ea"/>
                    <a:cs typeface="+mj-cs"/>
                  </a:defRPr>
                </a:lvl1pPr>
              </a:lstStyle>
              <a:p>
                <a:pPr>
                  <a:lnSpc>
                    <a:spcPct val="100000"/>
                  </a:lnSpc>
                </a:pPr>
                <a:r>
                  <a:rPr lang="ru-RU" sz="1200" spc="-50" dirty="0"/>
                  <a:t>нет предпочтения</a:t>
                </a:r>
                <a:endParaRPr lang="en-US" sz="1200" spc="-50" dirty="0"/>
              </a:p>
            </p:txBody>
          </p:sp>
          <p:sp>
            <p:nvSpPr>
              <p:cNvPr id="68" name="Oval 67">
                <a:extLst>
                  <a:ext uri="{FF2B5EF4-FFF2-40B4-BE49-F238E27FC236}">
                    <a16:creationId xmlns:a16="http://schemas.microsoft.com/office/drawing/2014/main" id="{AA1B0792-C487-4C8D-B966-E3C856929449}"/>
                  </a:ext>
                </a:extLst>
              </p:cNvPr>
              <p:cNvSpPr/>
              <p:nvPr/>
            </p:nvSpPr>
            <p:spPr>
              <a:xfrm>
                <a:off x="7004050" y="5693048"/>
                <a:ext cx="108000" cy="108000"/>
              </a:xfrm>
              <a:prstGeom prst="ellipse">
                <a:avLst/>
              </a:prstGeom>
              <a:solidFill>
                <a:srgbClr val="639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9" name="Title 1" descr="altNonProfit2">
            <a:extLst>
              <a:ext uri="{FF2B5EF4-FFF2-40B4-BE49-F238E27FC236}">
                <a16:creationId xmlns:a16="http://schemas.microsoft.com/office/drawing/2014/main" id="{1903858D-5D1C-447C-A652-1BE7268D5539}"/>
              </a:ext>
            </a:extLst>
          </p:cNvPr>
          <p:cNvSpPr txBox="1">
            <a:spLocks/>
          </p:cNvSpPr>
          <p:nvPr/>
        </p:nvSpPr>
        <p:spPr bwMode="gray">
          <a:xfrm>
            <a:off x="593152" y="928198"/>
            <a:ext cx="10666800" cy="525530"/>
          </a:xfrm>
          <a:prstGeom prst="rect">
            <a:avLst/>
          </a:prstGeom>
        </p:spPr>
        <p:txBody>
          <a:bodyPr vert="horz" lIns="0" tIns="0" rIns="0" bIns="0" rtlCol="0" anchor="t" anchorCtr="0">
            <a:noAutofit/>
          </a:bodyPr>
          <a:lstStyle>
            <a:lvl1pPr algn="l" defTabSz="914354" rtl="0" eaLnBrk="1" latinLnBrk="0" hangingPunct="1">
              <a:lnSpc>
                <a:spcPct val="101000"/>
              </a:lnSpc>
              <a:spcBef>
                <a:spcPct val="0"/>
              </a:spcBef>
              <a:buNone/>
              <a:defRPr sz="3000" kern="1200">
                <a:solidFill>
                  <a:schemeClr val="tx1"/>
                </a:solidFill>
                <a:latin typeface="+mj-lt"/>
                <a:ea typeface="+mj-ea"/>
                <a:cs typeface="+mj-cs"/>
              </a:defRPr>
            </a:lvl1pPr>
          </a:lstStyle>
          <a:p>
            <a:r>
              <a:rPr lang="en-US" dirty="0">
                <a:solidFill>
                  <a:schemeClr val="tx2"/>
                </a:solidFill>
              </a:rPr>
              <a:t> к</a:t>
            </a:r>
            <a:r>
              <a:rPr lang="ru-RU" dirty="0" err="1">
                <a:solidFill>
                  <a:schemeClr val="tx2"/>
                </a:solidFill>
              </a:rPr>
              <a:t>рупных</a:t>
            </a:r>
            <a:r>
              <a:rPr lang="ru-RU" dirty="0">
                <a:solidFill>
                  <a:schemeClr val="tx2"/>
                </a:solidFill>
              </a:rPr>
              <a:t> международных</a:t>
            </a:r>
            <a:r>
              <a:rPr lang="en-US" dirty="0">
                <a:solidFill>
                  <a:schemeClr val="tx2"/>
                </a:solidFill>
              </a:rPr>
              <a:t> </a:t>
            </a:r>
            <a:r>
              <a:rPr lang="ru-RU" dirty="0">
                <a:solidFill>
                  <a:schemeClr val="tx2"/>
                </a:solidFill>
              </a:rPr>
              <a:t>компаниях</a:t>
            </a:r>
            <a:endParaRPr lang="nl-NL" dirty="0">
              <a:solidFill>
                <a:schemeClr val="tx2"/>
              </a:solidFill>
            </a:endParaRPr>
          </a:p>
        </p:txBody>
      </p:sp>
      <p:sp>
        <p:nvSpPr>
          <p:cNvPr id="70" name="TextBox 69" descr="altSlide27a2">
            <a:extLst>
              <a:ext uri="{FF2B5EF4-FFF2-40B4-BE49-F238E27FC236}">
                <a16:creationId xmlns:a16="http://schemas.microsoft.com/office/drawing/2014/main" id="{C3464D41-16C0-4DE1-89F2-E6C436A31F4D}"/>
              </a:ext>
            </a:extLst>
          </p:cNvPr>
          <p:cNvSpPr txBox="1"/>
          <p:nvPr/>
        </p:nvSpPr>
        <p:spPr>
          <a:xfrm>
            <a:off x="6780119" y="3100091"/>
            <a:ext cx="1655999" cy="270587"/>
          </a:xfrm>
          <a:prstGeom prst="rect">
            <a:avLst/>
          </a:prstGeom>
          <a:noFill/>
        </p:spPr>
        <p:txBody>
          <a:bodyPr wrap="square" lIns="0" tIns="0" rIns="0" bIns="0" rtlCol="0">
            <a:spAutoFit/>
          </a:bodyPr>
          <a:lstStyle/>
          <a:p>
            <a:pPr>
              <a:lnSpc>
                <a:spcPts val="1100"/>
              </a:lnSpc>
            </a:pPr>
            <a:r>
              <a:rPr lang="ru-RU" sz="900" dirty="0"/>
              <a:t>предпочли бы иметь собственный бизнес</a:t>
            </a:r>
            <a:endParaRPr lang="en-US" sz="900" dirty="0"/>
          </a:p>
        </p:txBody>
      </p:sp>
      <p:sp>
        <p:nvSpPr>
          <p:cNvPr id="71" name="TextBox 70" descr="altSlide27a">
            <a:extLst>
              <a:ext uri="{FF2B5EF4-FFF2-40B4-BE49-F238E27FC236}">
                <a16:creationId xmlns:a16="http://schemas.microsoft.com/office/drawing/2014/main" id="{0279CB0D-0A30-4484-8B99-F51775DF7265}"/>
              </a:ext>
            </a:extLst>
          </p:cNvPr>
          <p:cNvSpPr txBox="1"/>
          <p:nvPr/>
        </p:nvSpPr>
        <p:spPr>
          <a:xfrm>
            <a:off x="6769073" y="2452612"/>
            <a:ext cx="1655999" cy="553998"/>
          </a:xfrm>
          <a:prstGeom prst="rect">
            <a:avLst/>
          </a:prstGeom>
          <a:noFill/>
        </p:spPr>
        <p:txBody>
          <a:bodyPr wrap="square" lIns="0" tIns="0" rIns="0" bIns="0" rtlCol="0">
            <a:spAutoFit/>
          </a:bodyPr>
          <a:lstStyle/>
          <a:p>
            <a:r>
              <a:rPr lang="en-US" sz="3600" dirty="0">
                <a:solidFill>
                  <a:srgbClr val="E74536"/>
                </a:solidFill>
              </a:rPr>
              <a:t>29%</a:t>
            </a:r>
          </a:p>
        </p:txBody>
      </p:sp>
      <p:sp>
        <p:nvSpPr>
          <p:cNvPr id="72" name="TextBox 71">
            <a:extLst>
              <a:ext uri="{FF2B5EF4-FFF2-40B4-BE49-F238E27FC236}">
                <a16:creationId xmlns:a16="http://schemas.microsoft.com/office/drawing/2014/main" id="{66AB9DFB-1A45-404B-A71D-7CF1A9F558FD}"/>
              </a:ext>
            </a:extLst>
          </p:cNvPr>
          <p:cNvSpPr txBox="1"/>
          <p:nvPr/>
        </p:nvSpPr>
        <p:spPr>
          <a:xfrm>
            <a:off x="6780118" y="2162896"/>
            <a:ext cx="1655999" cy="184666"/>
          </a:xfrm>
          <a:prstGeom prst="rect">
            <a:avLst/>
          </a:prstGeom>
          <a:noFill/>
        </p:spPr>
        <p:txBody>
          <a:bodyPr wrap="square" lIns="0" tIns="0" rIns="0" bIns="0" rtlCol="0">
            <a:spAutoFit/>
          </a:bodyPr>
          <a:lstStyle/>
          <a:p>
            <a:r>
              <a:rPr lang="ru-RU" sz="1200" dirty="0">
                <a:solidFill>
                  <a:srgbClr val="E74536"/>
                </a:solidFill>
              </a:rPr>
              <a:t>поколение</a:t>
            </a:r>
            <a:r>
              <a:rPr lang="en-US" sz="1200" dirty="0">
                <a:solidFill>
                  <a:srgbClr val="E74536"/>
                </a:solidFill>
              </a:rPr>
              <a:t> z (18-24)</a:t>
            </a:r>
          </a:p>
        </p:txBody>
      </p:sp>
      <p:cxnSp>
        <p:nvCxnSpPr>
          <p:cNvPr id="73" name="Straight Connector 72">
            <a:extLst>
              <a:ext uri="{FF2B5EF4-FFF2-40B4-BE49-F238E27FC236}">
                <a16:creationId xmlns:a16="http://schemas.microsoft.com/office/drawing/2014/main" id="{2622AAAB-3932-4B04-9047-980F988EBA97}"/>
              </a:ext>
            </a:extLst>
          </p:cNvPr>
          <p:cNvCxnSpPr>
            <a:cxnSpLocks/>
          </p:cNvCxnSpPr>
          <p:nvPr/>
        </p:nvCxnSpPr>
        <p:spPr>
          <a:xfrm>
            <a:off x="6780120" y="2064960"/>
            <a:ext cx="1655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F0A7ADA-BA86-4ADB-9B35-6F528FCA83C3}"/>
              </a:ext>
            </a:extLst>
          </p:cNvPr>
          <p:cNvCxnSpPr>
            <a:cxnSpLocks/>
          </p:cNvCxnSpPr>
          <p:nvPr/>
        </p:nvCxnSpPr>
        <p:spPr>
          <a:xfrm>
            <a:off x="6692539" y="3760579"/>
            <a:ext cx="1655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398F4BB-81C9-4AA5-8EB4-EA9EB3DDD991}"/>
              </a:ext>
            </a:extLst>
          </p:cNvPr>
          <p:cNvCxnSpPr>
            <a:cxnSpLocks/>
          </p:cNvCxnSpPr>
          <p:nvPr/>
        </p:nvCxnSpPr>
        <p:spPr>
          <a:xfrm>
            <a:off x="6783327" y="5397690"/>
            <a:ext cx="1655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descr="altSlide27c2">
            <a:extLst>
              <a:ext uri="{FF2B5EF4-FFF2-40B4-BE49-F238E27FC236}">
                <a16:creationId xmlns:a16="http://schemas.microsoft.com/office/drawing/2014/main" id="{F7BAF156-56CD-48BE-AA63-12D4D8950F4E}"/>
              </a:ext>
            </a:extLst>
          </p:cNvPr>
          <p:cNvSpPr txBox="1"/>
          <p:nvPr/>
        </p:nvSpPr>
        <p:spPr>
          <a:xfrm>
            <a:off x="6780121" y="4769340"/>
            <a:ext cx="1655999" cy="411651"/>
          </a:xfrm>
          <a:prstGeom prst="rect">
            <a:avLst/>
          </a:prstGeom>
          <a:noFill/>
        </p:spPr>
        <p:txBody>
          <a:bodyPr wrap="square" lIns="0" tIns="0" rIns="0" bIns="0" rtlCol="0" anchor="t">
            <a:spAutoFit/>
          </a:bodyPr>
          <a:lstStyle/>
          <a:p>
            <a:pPr>
              <a:lnSpc>
                <a:spcPts val="1100"/>
              </a:lnSpc>
            </a:pPr>
            <a:r>
              <a:rPr lang="ru-RU" sz="900" dirty="0"/>
              <a:t>предпочли бы работать в крупной международной компании</a:t>
            </a:r>
            <a:endParaRPr lang="en-US" sz="900" dirty="0"/>
          </a:p>
        </p:txBody>
      </p:sp>
      <p:sp>
        <p:nvSpPr>
          <p:cNvPr id="77" name="TextBox 76" descr="altSlide27c">
            <a:extLst>
              <a:ext uri="{FF2B5EF4-FFF2-40B4-BE49-F238E27FC236}">
                <a16:creationId xmlns:a16="http://schemas.microsoft.com/office/drawing/2014/main" id="{9003995D-045D-4C8D-B74E-8AAC65C5046B}"/>
              </a:ext>
            </a:extLst>
          </p:cNvPr>
          <p:cNvSpPr txBox="1"/>
          <p:nvPr/>
        </p:nvSpPr>
        <p:spPr>
          <a:xfrm>
            <a:off x="6780120" y="4130123"/>
            <a:ext cx="1655999" cy="553998"/>
          </a:xfrm>
          <a:prstGeom prst="rect">
            <a:avLst/>
          </a:prstGeom>
          <a:noFill/>
        </p:spPr>
        <p:txBody>
          <a:bodyPr wrap="square" lIns="0" tIns="0" rIns="0" bIns="0" rtlCol="0">
            <a:spAutoFit/>
          </a:bodyPr>
          <a:lstStyle/>
          <a:p>
            <a:r>
              <a:rPr lang="en-US" sz="3600" dirty="0">
                <a:solidFill>
                  <a:srgbClr val="E74536"/>
                </a:solidFill>
              </a:rPr>
              <a:t>33%</a:t>
            </a:r>
          </a:p>
        </p:txBody>
      </p:sp>
      <p:sp>
        <p:nvSpPr>
          <p:cNvPr id="78" name="TextBox 77">
            <a:extLst>
              <a:ext uri="{FF2B5EF4-FFF2-40B4-BE49-F238E27FC236}">
                <a16:creationId xmlns:a16="http://schemas.microsoft.com/office/drawing/2014/main" id="{E272F986-533A-4E32-B7ED-4A306493D8F4}"/>
              </a:ext>
            </a:extLst>
          </p:cNvPr>
          <p:cNvSpPr txBox="1"/>
          <p:nvPr/>
        </p:nvSpPr>
        <p:spPr>
          <a:xfrm>
            <a:off x="6780120" y="3881733"/>
            <a:ext cx="1655999" cy="369332"/>
          </a:xfrm>
          <a:prstGeom prst="rect">
            <a:avLst/>
          </a:prstGeom>
          <a:noFill/>
        </p:spPr>
        <p:txBody>
          <a:bodyPr wrap="square" lIns="0" tIns="0" rIns="0" bIns="0" rtlCol="0">
            <a:spAutoFit/>
          </a:bodyPr>
          <a:lstStyle/>
          <a:p>
            <a:r>
              <a:rPr lang="ru-RU" sz="1200" dirty="0" err="1">
                <a:solidFill>
                  <a:srgbClr val="E74536"/>
                </a:solidFill>
              </a:rPr>
              <a:t>миллениалы</a:t>
            </a:r>
            <a:r>
              <a:rPr lang="en-US" sz="1200" dirty="0">
                <a:solidFill>
                  <a:srgbClr val="E74536"/>
                </a:solidFill>
              </a:rPr>
              <a:t> (25-34)</a:t>
            </a:r>
          </a:p>
          <a:p>
            <a:endParaRPr lang="en-US" sz="1200" dirty="0">
              <a:solidFill>
                <a:srgbClr val="E74536"/>
              </a:solidFill>
            </a:endParaRPr>
          </a:p>
        </p:txBody>
      </p:sp>
      <p:sp>
        <p:nvSpPr>
          <p:cNvPr id="79" name="TextBox 78" descr="altSlide27b2">
            <a:extLst>
              <a:ext uri="{FF2B5EF4-FFF2-40B4-BE49-F238E27FC236}">
                <a16:creationId xmlns:a16="http://schemas.microsoft.com/office/drawing/2014/main" id="{0B8E6FF1-C4E8-4D0A-A99C-F60E916FA815}"/>
              </a:ext>
            </a:extLst>
          </p:cNvPr>
          <p:cNvSpPr txBox="1"/>
          <p:nvPr/>
        </p:nvSpPr>
        <p:spPr>
          <a:xfrm>
            <a:off x="9327487" y="3150413"/>
            <a:ext cx="1655999" cy="270587"/>
          </a:xfrm>
          <a:prstGeom prst="rect">
            <a:avLst/>
          </a:prstGeom>
          <a:noFill/>
        </p:spPr>
        <p:txBody>
          <a:bodyPr wrap="square" lIns="0" tIns="0" rIns="0" bIns="0" rtlCol="0">
            <a:spAutoFit/>
          </a:bodyPr>
          <a:lstStyle/>
          <a:p>
            <a:pPr>
              <a:lnSpc>
                <a:spcPts val="1100"/>
              </a:lnSpc>
            </a:pPr>
            <a:r>
              <a:rPr lang="ru-RU" sz="900" dirty="0"/>
              <a:t>предпочли бы работать в малом и среднем бизнесе</a:t>
            </a:r>
            <a:endParaRPr lang="en-US" sz="900" dirty="0"/>
          </a:p>
        </p:txBody>
      </p:sp>
      <p:sp>
        <p:nvSpPr>
          <p:cNvPr id="80" name="TextBox 79" descr="altSlide27b">
            <a:extLst>
              <a:ext uri="{FF2B5EF4-FFF2-40B4-BE49-F238E27FC236}">
                <a16:creationId xmlns:a16="http://schemas.microsoft.com/office/drawing/2014/main" id="{C81ECE7F-EC9A-4821-B7CC-1A18B848FB90}"/>
              </a:ext>
            </a:extLst>
          </p:cNvPr>
          <p:cNvSpPr txBox="1"/>
          <p:nvPr/>
        </p:nvSpPr>
        <p:spPr>
          <a:xfrm>
            <a:off x="9312626" y="2386358"/>
            <a:ext cx="1655999" cy="553998"/>
          </a:xfrm>
          <a:prstGeom prst="rect">
            <a:avLst/>
          </a:prstGeom>
          <a:noFill/>
        </p:spPr>
        <p:txBody>
          <a:bodyPr wrap="square" lIns="0" tIns="0" rIns="0" bIns="0" rtlCol="0">
            <a:spAutoFit/>
          </a:bodyPr>
          <a:lstStyle/>
          <a:p>
            <a:r>
              <a:rPr lang="en-US" sz="3600" dirty="0">
                <a:solidFill>
                  <a:srgbClr val="E74536"/>
                </a:solidFill>
              </a:rPr>
              <a:t>13%</a:t>
            </a:r>
          </a:p>
        </p:txBody>
      </p:sp>
      <p:sp>
        <p:nvSpPr>
          <p:cNvPr id="81" name="TextBox 80">
            <a:extLst>
              <a:ext uri="{FF2B5EF4-FFF2-40B4-BE49-F238E27FC236}">
                <a16:creationId xmlns:a16="http://schemas.microsoft.com/office/drawing/2014/main" id="{C44FD06B-BDBB-437C-A0ED-2CE720EEDEC3}"/>
              </a:ext>
            </a:extLst>
          </p:cNvPr>
          <p:cNvSpPr txBox="1"/>
          <p:nvPr/>
        </p:nvSpPr>
        <p:spPr>
          <a:xfrm>
            <a:off x="9312625" y="2093847"/>
            <a:ext cx="1655999" cy="184666"/>
          </a:xfrm>
          <a:prstGeom prst="rect">
            <a:avLst/>
          </a:prstGeom>
          <a:noFill/>
        </p:spPr>
        <p:txBody>
          <a:bodyPr wrap="square" lIns="0" tIns="0" rIns="0" bIns="0" rtlCol="0">
            <a:spAutoFit/>
          </a:bodyPr>
          <a:lstStyle/>
          <a:p>
            <a:r>
              <a:rPr lang="ru-RU" sz="1200" dirty="0">
                <a:solidFill>
                  <a:srgbClr val="E74536"/>
                </a:solidFill>
              </a:rPr>
              <a:t>поколение</a:t>
            </a:r>
            <a:r>
              <a:rPr lang="en-US" sz="1200" dirty="0">
                <a:solidFill>
                  <a:srgbClr val="E74536"/>
                </a:solidFill>
              </a:rPr>
              <a:t> x (35-54)</a:t>
            </a:r>
          </a:p>
        </p:txBody>
      </p:sp>
      <p:cxnSp>
        <p:nvCxnSpPr>
          <p:cNvPr id="82" name="Straight Connector 81">
            <a:extLst>
              <a:ext uri="{FF2B5EF4-FFF2-40B4-BE49-F238E27FC236}">
                <a16:creationId xmlns:a16="http://schemas.microsoft.com/office/drawing/2014/main" id="{20FDE90A-D616-464E-AD2F-4EACFA05C28D}"/>
              </a:ext>
            </a:extLst>
          </p:cNvPr>
          <p:cNvCxnSpPr>
            <a:cxnSpLocks/>
          </p:cNvCxnSpPr>
          <p:nvPr/>
        </p:nvCxnSpPr>
        <p:spPr>
          <a:xfrm>
            <a:off x="9327489" y="2001748"/>
            <a:ext cx="1655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74D24E3-FC05-4AA1-BCBF-21BACCF4001E}"/>
              </a:ext>
            </a:extLst>
          </p:cNvPr>
          <p:cNvCxnSpPr>
            <a:cxnSpLocks/>
          </p:cNvCxnSpPr>
          <p:nvPr/>
        </p:nvCxnSpPr>
        <p:spPr>
          <a:xfrm>
            <a:off x="9327489" y="3734447"/>
            <a:ext cx="1655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5B1BC01-F771-4F06-B0F1-BF0BAE878DB4}"/>
              </a:ext>
            </a:extLst>
          </p:cNvPr>
          <p:cNvCxnSpPr>
            <a:cxnSpLocks/>
          </p:cNvCxnSpPr>
          <p:nvPr/>
        </p:nvCxnSpPr>
        <p:spPr>
          <a:xfrm>
            <a:off x="9327489" y="5347481"/>
            <a:ext cx="1655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descr="altSlide27d2">
            <a:extLst>
              <a:ext uri="{FF2B5EF4-FFF2-40B4-BE49-F238E27FC236}">
                <a16:creationId xmlns:a16="http://schemas.microsoft.com/office/drawing/2014/main" id="{3D45B039-C706-4C84-AA0B-55072F06F3AF}"/>
              </a:ext>
            </a:extLst>
          </p:cNvPr>
          <p:cNvSpPr txBox="1"/>
          <p:nvPr/>
        </p:nvSpPr>
        <p:spPr>
          <a:xfrm>
            <a:off x="9327489" y="4791014"/>
            <a:ext cx="1655999" cy="411651"/>
          </a:xfrm>
          <a:prstGeom prst="rect">
            <a:avLst/>
          </a:prstGeom>
          <a:noFill/>
        </p:spPr>
        <p:txBody>
          <a:bodyPr wrap="square" lIns="0" tIns="0" rIns="0" bIns="0" rtlCol="0" anchor="t">
            <a:spAutoFit/>
          </a:bodyPr>
          <a:lstStyle/>
          <a:p>
            <a:pPr>
              <a:lnSpc>
                <a:spcPts val="1100"/>
              </a:lnSpc>
            </a:pPr>
            <a:r>
              <a:rPr lang="ru-RU" sz="900" dirty="0"/>
              <a:t>предпочли бы работать в некоммерческой / государственной организации</a:t>
            </a:r>
            <a:endParaRPr lang="en-US" sz="900" dirty="0"/>
          </a:p>
        </p:txBody>
      </p:sp>
      <p:sp>
        <p:nvSpPr>
          <p:cNvPr id="86" name="TextBox 85" descr="altSlide27d">
            <a:extLst>
              <a:ext uri="{FF2B5EF4-FFF2-40B4-BE49-F238E27FC236}">
                <a16:creationId xmlns:a16="http://schemas.microsoft.com/office/drawing/2014/main" id="{5551BA4C-0F86-4FE8-A68A-A8E2CC9612E9}"/>
              </a:ext>
            </a:extLst>
          </p:cNvPr>
          <p:cNvSpPr txBox="1"/>
          <p:nvPr/>
        </p:nvSpPr>
        <p:spPr>
          <a:xfrm>
            <a:off x="9327488" y="4201393"/>
            <a:ext cx="1655999" cy="553998"/>
          </a:xfrm>
          <a:prstGeom prst="rect">
            <a:avLst/>
          </a:prstGeom>
          <a:noFill/>
        </p:spPr>
        <p:txBody>
          <a:bodyPr wrap="square" lIns="0" tIns="0" rIns="0" bIns="0" rtlCol="0">
            <a:spAutoFit/>
          </a:bodyPr>
          <a:lstStyle/>
          <a:p>
            <a:r>
              <a:rPr lang="en-US" sz="3600" dirty="0">
                <a:solidFill>
                  <a:srgbClr val="E74536"/>
                </a:solidFill>
              </a:rPr>
              <a:t>19%</a:t>
            </a:r>
          </a:p>
        </p:txBody>
      </p:sp>
      <p:sp>
        <p:nvSpPr>
          <p:cNvPr id="87" name="TextBox 86">
            <a:extLst>
              <a:ext uri="{FF2B5EF4-FFF2-40B4-BE49-F238E27FC236}">
                <a16:creationId xmlns:a16="http://schemas.microsoft.com/office/drawing/2014/main" id="{C4DAAFD0-B8E4-4717-9B3F-1CF6B3568ECA}"/>
              </a:ext>
            </a:extLst>
          </p:cNvPr>
          <p:cNvSpPr txBox="1"/>
          <p:nvPr/>
        </p:nvSpPr>
        <p:spPr>
          <a:xfrm>
            <a:off x="9327487" y="3901646"/>
            <a:ext cx="1655999" cy="184666"/>
          </a:xfrm>
          <a:prstGeom prst="rect">
            <a:avLst/>
          </a:prstGeom>
          <a:noFill/>
        </p:spPr>
        <p:txBody>
          <a:bodyPr wrap="square" lIns="0" tIns="0" rIns="0" bIns="0" rtlCol="0">
            <a:spAutoFit/>
          </a:bodyPr>
          <a:lstStyle/>
          <a:p>
            <a:r>
              <a:rPr lang="ru-RU" sz="1200" dirty="0" err="1">
                <a:solidFill>
                  <a:srgbClr val="E74536"/>
                </a:solidFill>
              </a:rPr>
              <a:t>беби-бумеры</a:t>
            </a:r>
            <a:r>
              <a:rPr lang="en-US" sz="1200" dirty="0">
                <a:solidFill>
                  <a:srgbClr val="E74536"/>
                </a:solidFill>
              </a:rPr>
              <a:t> (55-64)</a:t>
            </a:r>
          </a:p>
        </p:txBody>
      </p:sp>
      <p:sp>
        <p:nvSpPr>
          <p:cNvPr id="51" name="Footer Placeholder 2">
            <a:extLst>
              <a:ext uri="{FF2B5EF4-FFF2-40B4-BE49-F238E27FC236}">
                <a16:creationId xmlns:a16="http://schemas.microsoft.com/office/drawing/2014/main" id="{C8530902-FC77-4A49-B270-764093BDB383}"/>
              </a:ext>
            </a:extLst>
          </p:cNvPr>
          <p:cNvSpPr>
            <a:spLocks noGrp="1"/>
          </p:cNvSpPr>
          <p:nvPr>
            <p:ph type="ftr" sz="quarter" idx="3"/>
          </p:nvPr>
        </p:nvSpPr>
        <p:spPr>
          <a:xfrm>
            <a:off x="5955882" y="6236850"/>
            <a:ext cx="6386990" cy="365125"/>
          </a:xfrm>
        </p:spPr>
        <p:txBody>
          <a:bodyPr/>
          <a:lstStyle/>
          <a:p>
            <a:r>
              <a:rPr lang="en-US" dirty="0"/>
              <a:t>employer brand research 2019,  </a:t>
            </a:r>
            <a:r>
              <a:rPr lang="ru-RU" dirty="0"/>
              <a:t>отчёт по стране: Россия</a:t>
            </a:r>
            <a:endParaRPr lang="en-GB" dirty="0"/>
          </a:p>
        </p:txBody>
      </p:sp>
      <p:pic>
        <p:nvPicPr>
          <p:cNvPr id="52" name="Picture 17">
            <a:extLst>
              <a:ext uri="{FF2B5EF4-FFF2-40B4-BE49-F238E27FC236}">
                <a16:creationId xmlns:a16="http://schemas.microsoft.com/office/drawing/2014/main" id="{DD5C262C-C5F6-48B0-8070-0E7AFCF5F27A}"/>
              </a:ext>
            </a:extLst>
          </p:cNvPr>
          <p:cNvPicPr/>
          <p:nvPr/>
        </p:nvPicPr>
        <p:blipFill dpi="0">
          <a:blip r:embed="rId4"/>
          <a:srcRect/>
          <a:stretch>
            <a:fillRect/>
          </a:stretch>
        </p:blipFill>
        <p:spPr>
          <a:xfrm>
            <a:off x="1238064" y="6356358"/>
            <a:ext cx="1066320" cy="272052"/>
          </a:xfrm>
          <a:prstGeom prst="rect">
            <a:avLst/>
          </a:prstGeom>
          <a:noFill/>
          <a:ln algn="ctr">
            <a:noFill/>
          </a:ln>
        </p:spPr>
      </p:pic>
    </p:spTree>
    <p:extLst>
      <p:ext uri="{BB962C8B-B14F-4D97-AF65-F5344CB8AC3E}">
        <p14:creationId xmlns:p14="http://schemas.microsoft.com/office/powerpoint/2010/main" val="316020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6510B2B-474B-4913-BE09-484F377D18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92"/>
            <a:ext cx="12192000" cy="6855209"/>
          </a:xfrm>
          <a:prstGeom prst="rect">
            <a:avLst/>
          </a:prstGeom>
        </p:spPr>
      </p:pic>
      <p:sp>
        <p:nvSpPr>
          <p:cNvPr id="4" name="Parallelogram 6">
            <a:extLst>
              <a:ext uri="{FF2B5EF4-FFF2-40B4-BE49-F238E27FC236}">
                <a16:creationId xmlns:a16="http://schemas.microsoft.com/office/drawing/2014/main" id="{6DFFD0A7-235F-4BE6-BCDE-C09740D8152B}"/>
              </a:ext>
            </a:extLst>
          </p:cNvPr>
          <p:cNvSpPr/>
          <p:nvPr/>
        </p:nvSpPr>
        <p:spPr>
          <a:xfrm>
            <a:off x="5467928" y="1"/>
            <a:ext cx="6724073" cy="4525817"/>
          </a:xfrm>
          <a:prstGeom prst="parallelogram">
            <a:avLst>
              <a:gd name="adj" fmla="val 70000"/>
            </a:avLst>
          </a:prstGeom>
          <a:solidFill>
            <a:srgbClr val="F54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dirty="0"/>
              <a:t> </a:t>
            </a:r>
            <a:endParaRPr lang="en-US" sz="2400" dirty="0"/>
          </a:p>
        </p:txBody>
      </p:sp>
      <p:sp>
        <p:nvSpPr>
          <p:cNvPr id="6" name="TextBox 5">
            <a:extLst>
              <a:ext uri="{FF2B5EF4-FFF2-40B4-BE49-F238E27FC236}">
                <a16:creationId xmlns:a16="http://schemas.microsoft.com/office/drawing/2014/main" id="{6D8BFD73-40C0-4BB9-9847-C3528871F1CD}"/>
              </a:ext>
            </a:extLst>
          </p:cNvPr>
          <p:cNvSpPr txBox="1"/>
          <p:nvPr/>
        </p:nvSpPr>
        <p:spPr>
          <a:xfrm>
            <a:off x="6456909" y="719296"/>
            <a:ext cx="5254609" cy="3046988"/>
          </a:xfrm>
          <a:prstGeom prst="rect">
            <a:avLst/>
          </a:prstGeom>
          <a:noFill/>
        </p:spPr>
        <p:txBody>
          <a:bodyPr wrap="square" rtlCol="0">
            <a:spAutoFit/>
          </a:bodyPr>
          <a:lstStyle/>
          <a:p>
            <a:r>
              <a:rPr lang="ru-RU" sz="2400" dirty="0">
                <a:solidFill>
                  <a:schemeClr val="bg1"/>
                </a:solidFill>
                <a:latin typeface="+mj-lt"/>
              </a:rPr>
              <a:t>Находить решения,</a:t>
            </a:r>
          </a:p>
          <a:p>
            <a:endParaRPr lang="ru-RU" sz="2400" dirty="0">
              <a:solidFill>
                <a:schemeClr val="bg1"/>
              </a:solidFill>
              <a:latin typeface="+mj-lt"/>
            </a:endParaRPr>
          </a:p>
          <a:p>
            <a:r>
              <a:rPr lang="ru-RU" sz="2400" dirty="0">
                <a:solidFill>
                  <a:schemeClr val="bg1"/>
                </a:solidFill>
                <a:latin typeface="+mj-lt"/>
              </a:rPr>
              <a:t>чтобы каждый добивался </a:t>
            </a:r>
          </a:p>
          <a:p>
            <a:endParaRPr lang="ru-RU" sz="2400" dirty="0">
              <a:solidFill>
                <a:schemeClr val="bg1"/>
              </a:solidFill>
              <a:latin typeface="+mj-lt"/>
            </a:endParaRPr>
          </a:p>
          <a:p>
            <a:r>
              <a:rPr lang="ru-RU" sz="4800" dirty="0">
                <a:solidFill>
                  <a:schemeClr val="bg1"/>
                </a:solidFill>
                <a:latin typeface="+mj-lt"/>
              </a:rPr>
              <a:t>лучшего</a:t>
            </a:r>
          </a:p>
          <a:p>
            <a:endParaRPr lang="ru-RU" sz="2400" dirty="0">
              <a:solidFill>
                <a:schemeClr val="bg1"/>
              </a:solidFill>
              <a:latin typeface="+mj-lt"/>
            </a:endParaRPr>
          </a:p>
          <a:p>
            <a:r>
              <a:rPr lang="ru-RU" sz="2400" dirty="0">
                <a:solidFill>
                  <a:schemeClr val="bg1"/>
                </a:solidFill>
                <a:latin typeface="+mj-lt"/>
              </a:rPr>
              <a:t> в своем предназначении</a:t>
            </a:r>
          </a:p>
        </p:txBody>
      </p:sp>
      <p:sp>
        <p:nvSpPr>
          <p:cNvPr id="7" name="Parallelogram 6">
            <a:extLst>
              <a:ext uri="{FF2B5EF4-FFF2-40B4-BE49-F238E27FC236}">
                <a16:creationId xmlns:a16="http://schemas.microsoft.com/office/drawing/2014/main" id="{098136F7-CE4E-4618-9BD9-C7DC641B5B3F}"/>
              </a:ext>
            </a:extLst>
          </p:cNvPr>
          <p:cNvSpPr/>
          <p:nvPr/>
        </p:nvSpPr>
        <p:spPr>
          <a:xfrm>
            <a:off x="10722709" y="5998634"/>
            <a:ext cx="2073681" cy="859367"/>
          </a:xfrm>
          <a:prstGeom prst="parallelogram">
            <a:avLst>
              <a:gd name="adj" fmla="val 70000"/>
            </a:avLst>
          </a:prstGeom>
          <a:solidFill>
            <a:srgbClr val="F54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Slide Number Placeholder 6">
            <a:extLst>
              <a:ext uri="{FF2B5EF4-FFF2-40B4-BE49-F238E27FC236}">
                <a16:creationId xmlns:a16="http://schemas.microsoft.com/office/drawing/2014/main" id="{BD12CBDB-DA47-4103-9C55-147075ABC7E5}"/>
              </a:ext>
            </a:extLst>
          </p:cNvPr>
          <p:cNvSpPr>
            <a:spLocks noGrp="1"/>
          </p:cNvSpPr>
          <p:nvPr>
            <p:ph type="sldNum" sz="quarter" idx="12"/>
          </p:nvPr>
        </p:nvSpPr>
        <p:spPr>
          <a:xfrm>
            <a:off x="8703734" y="6356351"/>
            <a:ext cx="3043765" cy="366183"/>
          </a:xfrm>
        </p:spPr>
        <p:txBody>
          <a:bodyPr/>
          <a:lstStyle/>
          <a:p>
            <a:r>
              <a:rPr lang="ru-RU" dirty="0"/>
              <a:t>.</a:t>
            </a:r>
            <a:endParaRPr lang="en-US" dirty="0"/>
          </a:p>
        </p:txBody>
      </p:sp>
    </p:spTree>
    <p:extLst>
      <p:ext uri="{BB962C8B-B14F-4D97-AF65-F5344CB8AC3E}">
        <p14:creationId xmlns:p14="http://schemas.microsoft.com/office/powerpoint/2010/main" val="205976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descr="Изображение выглядит как платформа&#10;&#10;Описание создано автоматически">
            <a:extLst>
              <a:ext uri="{FF2B5EF4-FFF2-40B4-BE49-F238E27FC236}">
                <a16:creationId xmlns:a16="http://schemas.microsoft.com/office/drawing/2014/main" id="{3072B2D9-5DDE-4C1F-B08D-32A0A1F9192A}"/>
              </a:ext>
            </a:extLst>
          </p:cNvPr>
          <p:cNvPicPr>
            <a:picLocks noChangeAspect="1"/>
          </p:cNvPicPr>
          <p:nvPr/>
        </p:nvPicPr>
        <p:blipFill rotWithShape="1">
          <a:blip r:embed="rId2">
            <a:extLst>
              <a:ext uri="{28A0092B-C50C-407E-A947-70E740481C1C}">
                <a14:useLocalDpi xmlns:a14="http://schemas.microsoft.com/office/drawing/2010/main" val="0"/>
              </a:ext>
            </a:extLst>
          </a:blip>
          <a:srcRect b="10359"/>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CBC685A-36EF-4E5F-A4B8-137D4A1DDE52}"/>
              </a:ext>
            </a:extLst>
          </p:cNvPr>
          <p:cNvSpPr txBox="1"/>
          <p:nvPr/>
        </p:nvSpPr>
        <p:spPr>
          <a:xfrm>
            <a:off x="7452137" y="3570534"/>
            <a:ext cx="4991807" cy="2308324"/>
          </a:xfrm>
          <a:prstGeom prst="rect">
            <a:avLst/>
          </a:prstGeom>
          <a:noFill/>
        </p:spPr>
        <p:txBody>
          <a:bodyPr wrap="square" rtlCol="0">
            <a:spAutoFit/>
          </a:bodyPr>
          <a:lstStyle/>
          <a:p>
            <a:pPr algn="ctr"/>
            <a:r>
              <a:rPr lang="ru-RU" sz="4800" b="1" dirty="0">
                <a:solidFill>
                  <a:srgbClr val="0070C0"/>
                </a:solidFill>
              </a:rPr>
              <a:t>Офис будущего</a:t>
            </a:r>
          </a:p>
          <a:p>
            <a:pPr algn="ctr"/>
            <a:r>
              <a:rPr lang="ru-RU" sz="4800" dirty="0">
                <a:solidFill>
                  <a:schemeClr val="accent1">
                    <a:lumMod val="75000"/>
                  </a:schemeClr>
                </a:solidFill>
              </a:rPr>
              <a:t>Технологии для пользователей </a:t>
            </a:r>
          </a:p>
        </p:txBody>
      </p:sp>
    </p:spTree>
    <p:extLst>
      <p:ext uri="{BB962C8B-B14F-4D97-AF65-F5344CB8AC3E}">
        <p14:creationId xmlns:p14="http://schemas.microsoft.com/office/powerpoint/2010/main" val="39682471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61" name="Rectangle 28">
            <a:extLst>
              <a:ext uri="{FF2B5EF4-FFF2-40B4-BE49-F238E27FC236}">
                <a16:creationId xmlns:a16="http://schemas.microsoft.com/office/drawing/2014/main" id="{0AA8F84D-BF31-4985-9EAF-99870D112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Заголовок 7">
            <a:extLst>
              <a:ext uri="{FF2B5EF4-FFF2-40B4-BE49-F238E27FC236}">
                <a16:creationId xmlns:a16="http://schemas.microsoft.com/office/drawing/2014/main" id="{C1D92EE7-6018-4519-A967-8FA55BF628E9}"/>
              </a:ext>
            </a:extLst>
          </p:cNvPr>
          <p:cNvSpPr>
            <a:spLocks noGrp="1"/>
          </p:cNvSpPr>
          <p:nvPr>
            <p:ph type="title"/>
          </p:nvPr>
        </p:nvSpPr>
        <p:spPr>
          <a:xfrm>
            <a:off x="638089" y="2439537"/>
            <a:ext cx="4636943" cy="2397443"/>
          </a:xfrm>
        </p:spPr>
        <p:txBody>
          <a:bodyPr vert="horz" lIns="91440" tIns="45720" rIns="91440" bIns="45720" rtlCol="0" anchor="t">
            <a:normAutofit/>
          </a:bodyPr>
          <a:lstStyle/>
          <a:p>
            <a:pPr algn="ctr"/>
            <a:r>
              <a:rPr lang="en-US" sz="6600" b="1" kern="1200" dirty="0">
                <a:solidFill>
                  <a:schemeClr val="tx1"/>
                </a:solidFill>
                <a:latin typeface="+mj-lt"/>
                <a:ea typeface="+mj-ea"/>
                <a:cs typeface="+mj-cs"/>
              </a:rPr>
              <a:t>Основные тренды </a:t>
            </a:r>
          </a:p>
        </p:txBody>
      </p:sp>
      <p:cxnSp>
        <p:nvCxnSpPr>
          <p:cNvPr id="62" name="Straight Arrow Connector 30">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3326"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817B5381-FFCA-4325-8FBB-B1481666A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Прямоугольник 10">
            <a:extLst>
              <a:ext uri="{FF2B5EF4-FFF2-40B4-BE49-F238E27FC236}">
                <a16:creationId xmlns:a16="http://schemas.microsoft.com/office/drawing/2014/main" id="{E72BD388-A597-4197-859F-BB157414F304}"/>
              </a:ext>
            </a:extLst>
          </p:cNvPr>
          <p:cNvSpPr/>
          <p:nvPr/>
        </p:nvSpPr>
        <p:spPr>
          <a:xfrm>
            <a:off x="6226629" y="109582"/>
            <a:ext cx="5886994" cy="5909310"/>
          </a:xfrm>
          <a:prstGeom prst="rect">
            <a:avLst/>
          </a:prstGeom>
        </p:spPr>
        <p:txBody>
          <a:bodyPr wrap="square">
            <a:spAutoFit/>
          </a:bodyPr>
          <a:lstStyle/>
          <a:p>
            <a:pPr marL="342900" indent="-342900" algn="just">
              <a:buFont typeface="Arial" panose="020B0604020202020204" pitchFamily="34" charset="0"/>
              <a:buChar char="•"/>
            </a:pPr>
            <a:r>
              <a:rPr lang="ru-RU" sz="2000" b="1" dirty="0">
                <a:solidFill>
                  <a:schemeClr val="bg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Интерьер офисного пространства с учетом результатов HR-исследований в области улучшения работоспособности и формирования максимально комфортной среды </a:t>
            </a:r>
          </a:p>
          <a:p>
            <a:pPr marL="342900" indent="-342900" algn="just">
              <a:buFont typeface="Arial" panose="020B0604020202020204" pitchFamily="34" charset="0"/>
              <a:buChar char="•"/>
            </a:pPr>
            <a:endParaRPr lang="ru-RU" sz="2000" b="1" dirty="0">
              <a:solidFill>
                <a:schemeClr val="bg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ru-RU" sz="2000" b="1" dirty="0">
                <a:solidFill>
                  <a:schemeClr val="bg1">
                    <a:lumMod val="65000"/>
                    <a:lumOff val="35000"/>
                  </a:schemeClr>
                </a:solidFill>
                <a:latin typeface="Calibri" panose="020F0502020204030204" pitchFamily="34" charset="0"/>
                <a:cs typeface="Times New Roman" panose="02020603050405020304" pitchFamily="18" charset="0"/>
              </a:rPr>
              <a:t>«Мультирум» и «Умный дом»</a:t>
            </a:r>
          </a:p>
          <a:p>
            <a:pPr marL="357188" algn="just"/>
            <a:r>
              <a:rPr lang="ru-RU" sz="2000" b="1" dirty="0">
                <a:solidFill>
                  <a:schemeClr val="bg1">
                    <a:lumMod val="65000"/>
                    <a:lumOff val="35000"/>
                  </a:schemeClr>
                </a:solidFill>
                <a:latin typeface="Calibri" panose="020F0502020204030204" pitchFamily="34" charset="0"/>
                <a:cs typeface="Times New Roman" panose="02020603050405020304" pitchFamily="18" charset="0"/>
              </a:rPr>
              <a:t>Индивидуальный комфорт температуры, влажности воздуха и света через технологические инструменты</a:t>
            </a:r>
          </a:p>
          <a:p>
            <a:pPr marL="342900" indent="-342900" algn="just">
              <a:buFont typeface="Arial" panose="020B0604020202020204" pitchFamily="34" charset="0"/>
              <a:buChar char="•"/>
            </a:pPr>
            <a:endParaRPr lang="ru-RU" sz="2000" b="1" dirty="0">
              <a:solidFill>
                <a:schemeClr val="bg1">
                  <a:lumMod val="65000"/>
                  <a:lumOff val="35000"/>
                </a:schemeClr>
              </a:solidFill>
              <a:latin typeface="Calibri" panose="020F0502020204030204" pitchFamily="34" charset="0"/>
              <a:cs typeface="Times New Roman" panose="02020603050405020304" pitchFamily="18" charset="0"/>
            </a:endParaRPr>
          </a:p>
          <a:p>
            <a:pPr marL="722313" indent="-365125" algn="just">
              <a:buFont typeface="Arial" panose="020B0604020202020204" pitchFamily="34" charset="0"/>
              <a:buChar char="•"/>
              <a:tabLst>
                <a:tab pos="714375" algn="l"/>
              </a:tabLst>
            </a:pPr>
            <a:r>
              <a:rPr lang="ru-RU" sz="2000" b="1" dirty="0">
                <a:solidFill>
                  <a:schemeClr val="bg1">
                    <a:lumMod val="65000"/>
                    <a:lumOff val="35000"/>
                  </a:schemeClr>
                </a:solidFill>
                <a:latin typeface="Calibri" panose="020F0502020204030204" pitchFamily="34" charset="0"/>
                <a:cs typeface="Times New Roman" panose="02020603050405020304" pitchFamily="18" charset="0"/>
              </a:rPr>
              <a:t>Адаптивность в рабочем пространстве</a:t>
            </a:r>
          </a:p>
          <a:p>
            <a:pPr marL="722313" indent="-7938" algn="just">
              <a:tabLst>
                <a:tab pos="714375" algn="l"/>
              </a:tabLst>
            </a:pPr>
            <a:r>
              <a:rPr lang="ru-RU" sz="2000" b="1" dirty="0">
                <a:solidFill>
                  <a:schemeClr val="bg1">
                    <a:lumMod val="65000"/>
                    <a:lumOff val="35000"/>
                  </a:schemeClr>
                </a:solidFill>
                <a:latin typeface="Calibri" panose="020F0502020204030204" pitchFamily="34" charset="0"/>
                <a:cs typeface="Times New Roman" panose="02020603050405020304" pitchFamily="18" charset="0"/>
              </a:rPr>
              <a:t>Драйвер креативности и продуктивности - пространство для общения </a:t>
            </a:r>
          </a:p>
          <a:p>
            <a:pPr marL="1254125" indent="-342900" algn="just">
              <a:buFont typeface="Arial" panose="020B0604020202020204" pitchFamily="34" charset="0"/>
              <a:buChar char="•"/>
            </a:pPr>
            <a:endParaRPr lang="ru-RU" sz="2000" b="1" dirty="0">
              <a:solidFill>
                <a:schemeClr val="bg1">
                  <a:lumMod val="65000"/>
                  <a:lumOff val="35000"/>
                </a:schemeClr>
              </a:solidFill>
              <a:latin typeface="Calibri" panose="020F0502020204030204" pitchFamily="34" charset="0"/>
              <a:cs typeface="Times New Roman" panose="02020603050405020304" pitchFamily="18" charset="0"/>
            </a:endParaRPr>
          </a:p>
          <a:p>
            <a:pPr marL="1433513" indent="-354013" algn="just" defTabSz="1079500">
              <a:buFont typeface="Arial" panose="020B0604020202020204" pitchFamily="34" charset="0"/>
              <a:buChar char="•"/>
            </a:pPr>
            <a:r>
              <a:rPr lang="ru-RU" sz="2000" b="1" dirty="0">
                <a:solidFill>
                  <a:schemeClr val="bg1">
                    <a:lumMod val="65000"/>
                    <a:lumOff val="35000"/>
                  </a:schemeClr>
                </a:solidFill>
                <a:latin typeface="Calibri" panose="020F0502020204030204" pitchFamily="34" charset="0"/>
                <a:cs typeface="Times New Roman" panose="02020603050405020304" pitchFamily="18" charset="0"/>
              </a:rPr>
              <a:t>Тренд на здоровый офис: здоровая еда, дни фруктов и овощей, «пища для ума» - корпоративная библиотека</a:t>
            </a:r>
          </a:p>
          <a:p>
            <a:pPr marL="342900" indent="-342900" algn="just">
              <a:buFont typeface="Arial" panose="020B0604020202020204" pitchFamily="34" charset="0"/>
              <a:buChar char="•"/>
            </a:pPr>
            <a:endParaRPr lang="ru-RU" b="1" dirty="0">
              <a:solidFill>
                <a:schemeClr val="bg1">
                  <a:lumMod val="65000"/>
                  <a:lumOff val="35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466927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2578-91DB-4AB8-8F35-5DE71F78408E}"/>
              </a:ext>
            </a:extLst>
          </p:cNvPr>
          <p:cNvSpPr>
            <a:spLocks noGrp="1"/>
          </p:cNvSpPr>
          <p:nvPr>
            <p:ph type="title"/>
          </p:nvPr>
        </p:nvSpPr>
        <p:spPr>
          <a:xfrm>
            <a:off x="304379" y="-153503"/>
            <a:ext cx="5515971" cy="2852737"/>
          </a:xfrm>
        </p:spPr>
        <p:txBody>
          <a:bodyPr>
            <a:normAutofit/>
          </a:bodyPr>
          <a:lstStyle/>
          <a:p>
            <a:r>
              <a:rPr lang="ru-RU" sz="5400" b="1" dirty="0">
                <a:solidFill>
                  <a:schemeClr val="bg1"/>
                </a:solidFill>
              </a:rPr>
              <a:t>employer </a:t>
            </a:r>
            <a:br>
              <a:rPr lang="ru-RU" sz="5400" b="1" dirty="0">
                <a:solidFill>
                  <a:schemeClr val="bg1"/>
                </a:solidFill>
              </a:rPr>
            </a:br>
            <a:r>
              <a:rPr lang="ru-RU" sz="5400" b="1" dirty="0">
                <a:solidFill>
                  <a:schemeClr val="bg1"/>
                </a:solidFill>
              </a:rPr>
              <a:t>brand </a:t>
            </a:r>
            <a:r>
              <a:rPr lang="ru-RU" sz="5400" b="1" dirty="0" err="1">
                <a:solidFill>
                  <a:schemeClr val="bg1"/>
                </a:solidFill>
              </a:rPr>
              <a:t>research</a:t>
            </a:r>
            <a:r>
              <a:rPr lang="ru-RU" sz="5400" b="1" dirty="0">
                <a:solidFill>
                  <a:schemeClr val="bg1"/>
                </a:solidFill>
              </a:rPr>
              <a:t> 2018 </a:t>
            </a:r>
          </a:p>
        </p:txBody>
      </p:sp>
      <p:sp>
        <p:nvSpPr>
          <p:cNvPr id="3" name="Text Placeholder 2" descr="alt1">
            <a:extLst>
              <a:ext uri="{FF2B5EF4-FFF2-40B4-BE49-F238E27FC236}">
                <a16:creationId xmlns:a16="http://schemas.microsoft.com/office/drawing/2014/main" id="{4C05B845-4211-4C26-9F3F-E52DCC3C89D2}"/>
              </a:ext>
            </a:extLst>
          </p:cNvPr>
          <p:cNvSpPr>
            <a:spLocks noGrp="1"/>
          </p:cNvSpPr>
          <p:nvPr>
            <p:ph type="body" idx="1"/>
          </p:nvPr>
        </p:nvSpPr>
        <p:spPr>
          <a:xfrm>
            <a:off x="6096000" y="3459845"/>
            <a:ext cx="5400800" cy="1865126"/>
          </a:xfrm>
        </p:spPr>
        <p:txBody>
          <a:bodyPr/>
          <a:lstStyle/>
          <a:p>
            <a:pPr algn="l"/>
            <a:r>
              <a:rPr lang="ru-RU" sz="4800" dirty="0">
                <a:solidFill>
                  <a:schemeClr val="accent4"/>
                </a:solidFill>
              </a:rPr>
              <a:t>Отчет по стране:
Россия.</a:t>
            </a:r>
          </a:p>
        </p:txBody>
      </p:sp>
      <p:grpSp>
        <p:nvGrpSpPr>
          <p:cNvPr id="16" name="Group 10">
            <a:extLst>
              <a:ext uri="{FF2B5EF4-FFF2-40B4-BE49-F238E27FC236}">
                <a16:creationId xmlns:a16="http://schemas.microsoft.com/office/drawing/2014/main" id="{4267B9D2-3E19-4E9B-B6A6-857093449143}"/>
              </a:ext>
            </a:extLst>
          </p:cNvPr>
          <p:cNvGrpSpPr>
            <a:grpSpLocks noChangeAspect="1"/>
          </p:cNvGrpSpPr>
          <p:nvPr/>
        </p:nvGrpSpPr>
        <p:grpSpPr bwMode="auto">
          <a:xfrm>
            <a:off x="9124950" y="5885104"/>
            <a:ext cx="2292650" cy="276779"/>
            <a:chOff x="3200" y="3868"/>
            <a:chExt cx="1491" cy="180"/>
          </a:xfrm>
        </p:grpSpPr>
        <p:sp>
          <p:nvSpPr>
            <p:cNvPr id="18" name="Freeform 11">
              <a:extLst>
                <a:ext uri="{FF2B5EF4-FFF2-40B4-BE49-F238E27FC236}">
                  <a16:creationId xmlns:a16="http://schemas.microsoft.com/office/drawing/2014/main" id="{14553C4C-749D-4ABE-BBEB-9888E2180A5C}"/>
                </a:ext>
              </a:extLst>
            </p:cNvPr>
            <p:cNvSpPr>
              <a:spLocks/>
            </p:cNvSpPr>
            <p:nvPr/>
          </p:nvSpPr>
          <p:spPr bwMode="auto">
            <a:xfrm>
              <a:off x="3200" y="3870"/>
              <a:ext cx="94" cy="176"/>
            </a:xfrm>
            <a:custGeom>
              <a:avLst/>
              <a:gdLst>
                <a:gd name="T0" fmla="*/ 0 w 46"/>
                <a:gd name="T1" fmla="*/ 0 h 83"/>
                <a:gd name="T2" fmla="*/ 8 w 46"/>
                <a:gd name="T3" fmla="*/ 0 h 83"/>
                <a:gd name="T4" fmla="*/ 8 w 46"/>
                <a:gd name="T5" fmla="*/ 36 h 83"/>
                <a:gd name="T6" fmla="*/ 27 w 46"/>
                <a:gd name="T7" fmla="*/ 26 h 83"/>
                <a:gd name="T8" fmla="*/ 46 w 46"/>
                <a:gd name="T9" fmla="*/ 48 h 83"/>
                <a:gd name="T10" fmla="*/ 46 w 46"/>
                <a:gd name="T11" fmla="*/ 83 h 83"/>
                <a:gd name="T12" fmla="*/ 37 w 46"/>
                <a:gd name="T13" fmla="*/ 83 h 83"/>
                <a:gd name="T14" fmla="*/ 37 w 46"/>
                <a:gd name="T15" fmla="*/ 48 h 83"/>
                <a:gd name="T16" fmla="*/ 24 w 46"/>
                <a:gd name="T17" fmla="*/ 33 h 83"/>
                <a:gd name="T18" fmla="*/ 8 w 46"/>
                <a:gd name="T19" fmla="*/ 49 h 83"/>
                <a:gd name="T20" fmla="*/ 8 w 46"/>
                <a:gd name="T21" fmla="*/ 83 h 83"/>
                <a:gd name="T22" fmla="*/ 0 w 46"/>
                <a:gd name="T23" fmla="*/ 83 h 83"/>
                <a:gd name="T24" fmla="*/ 0 w 46"/>
                <a:gd name="T2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83">
                  <a:moveTo>
                    <a:pt x="0" y="0"/>
                  </a:moveTo>
                  <a:cubicBezTo>
                    <a:pt x="8" y="0"/>
                    <a:pt x="8" y="0"/>
                    <a:pt x="8" y="0"/>
                  </a:cubicBezTo>
                  <a:cubicBezTo>
                    <a:pt x="8" y="36"/>
                    <a:pt x="8" y="36"/>
                    <a:pt x="8" y="36"/>
                  </a:cubicBezTo>
                  <a:cubicBezTo>
                    <a:pt x="11" y="30"/>
                    <a:pt x="17" y="26"/>
                    <a:pt x="27" y="26"/>
                  </a:cubicBezTo>
                  <a:cubicBezTo>
                    <a:pt x="38" y="26"/>
                    <a:pt x="46" y="32"/>
                    <a:pt x="46" y="48"/>
                  </a:cubicBezTo>
                  <a:cubicBezTo>
                    <a:pt x="46" y="83"/>
                    <a:pt x="46" y="83"/>
                    <a:pt x="46" y="83"/>
                  </a:cubicBezTo>
                  <a:cubicBezTo>
                    <a:pt x="37" y="83"/>
                    <a:pt x="37" y="83"/>
                    <a:pt x="37" y="83"/>
                  </a:cubicBezTo>
                  <a:cubicBezTo>
                    <a:pt x="37" y="48"/>
                    <a:pt x="37" y="48"/>
                    <a:pt x="37" y="48"/>
                  </a:cubicBezTo>
                  <a:cubicBezTo>
                    <a:pt x="37" y="38"/>
                    <a:pt x="33" y="33"/>
                    <a:pt x="24" y="33"/>
                  </a:cubicBezTo>
                  <a:cubicBezTo>
                    <a:pt x="16" y="33"/>
                    <a:pt x="8" y="39"/>
                    <a:pt x="8" y="49"/>
                  </a:cubicBezTo>
                  <a:cubicBezTo>
                    <a:pt x="8" y="83"/>
                    <a:pt x="8" y="83"/>
                    <a:pt x="8" y="83"/>
                  </a:cubicBezTo>
                  <a:cubicBezTo>
                    <a:pt x="0" y="83"/>
                    <a:pt x="0" y="83"/>
                    <a:pt x="0" y="83"/>
                  </a:cubicBezTo>
                  <a:lnTo>
                    <a:pt x="0" y="0"/>
                  </a:lnTo>
                  <a:close/>
                </a:path>
              </a:pathLst>
            </a:custGeom>
            <a:solidFill>
              <a:srgbClr val="F7F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4A91D926-E9E5-4049-8024-D6A94DD3BD0C}"/>
                </a:ext>
              </a:extLst>
            </p:cNvPr>
            <p:cNvSpPr>
              <a:spLocks/>
            </p:cNvSpPr>
            <p:nvPr/>
          </p:nvSpPr>
          <p:spPr bwMode="auto">
            <a:xfrm>
              <a:off x="3321" y="3927"/>
              <a:ext cx="94" cy="121"/>
            </a:xfrm>
            <a:custGeom>
              <a:avLst/>
              <a:gdLst>
                <a:gd name="T0" fmla="*/ 0 w 46"/>
                <a:gd name="T1" fmla="*/ 35 h 57"/>
                <a:gd name="T2" fmla="*/ 0 w 46"/>
                <a:gd name="T3" fmla="*/ 0 h 57"/>
                <a:gd name="T4" fmla="*/ 9 w 46"/>
                <a:gd name="T5" fmla="*/ 0 h 57"/>
                <a:gd name="T6" fmla="*/ 9 w 46"/>
                <a:gd name="T7" fmla="*/ 35 h 57"/>
                <a:gd name="T8" fmla="*/ 22 w 46"/>
                <a:gd name="T9" fmla="*/ 49 h 57"/>
                <a:gd name="T10" fmla="*/ 38 w 46"/>
                <a:gd name="T11" fmla="*/ 34 h 57"/>
                <a:gd name="T12" fmla="*/ 38 w 46"/>
                <a:gd name="T13" fmla="*/ 0 h 57"/>
                <a:gd name="T14" fmla="*/ 46 w 46"/>
                <a:gd name="T15" fmla="*/ 0 h 57"/>
                <a:gd name="T16" fmla="*/ 46 w 46"/>
                <a:gd name="T17" fmla="*/ 56 h 57"/>
                <a:gd name="T18" fmla="*/ 38 w 46"/>
                <a:gd name="T19" fmla="*/ 56 h 57"/>
                <a:gd name="T20" fmla="*/ 38 w 46"/>
                <a:gd name="T21" fmla="*/ 47 h 57"/>
                <a:gd name="T22" fmla="*/ 20 w 46"/>
                <a:gd name="T23" fmla="*/ 57 h 57"/>
                <a:gd name="T24" fmla="*/ 0 w 46"/>
                <a:gd name="T25"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7">
                  <a:moveTo>
                    <a:pt x="0" y="35"/>
                  </a:moveTo>
                  <a:cubicBezTo>
                    <a:pt x="0" y="0"/>
                    <a:pt x="0" y="0"/>
                    <a:pt x="0" y="0"/>
                  </a:cubicBezTo>
                  <a:cubicBezTo>
                    <a:pt x="9" y="0"/>
                    <a:pt x="9" y="0"/>
                    <a:pt x="9" y="0"/>
                  </a:cubicBezTo>
                  <a:cubicBezTo>
                    <a:pt x="9" y="35"/>
                    <a:pt x="9" y="35"/>
                    <a:pt x="9" y="35"/>
                  </a:cubicBezTo>
                  <a:cubicBezTo>
                    <a:pt x="9" y="45"/>
                    <a:pt x="13" y="49"/>
                    <a:pt x="22" y="49"/>
                  </a:cubicBezTo>
                  <a:cubicBezTo>
                    <a:pt x="30" y="49"/>
                    <a:pt x="38" y="44"/>
                    <a:pt x="38" y="34"/>
                  </a:cubicBezTo>
                  <a:cubicBezTo>
                    <a:pt x="38" y="0"/>
                    <a:pt x="38" y="0"/>
                    <a:pt x="38" y="0"/>
                  </a:cubicBezTo>
                  <a:cubicBezTo>
                    <a:pt x="46" y="0"/>
                    <a:pt x="46" y="0"/>
                    <a:pt x="46" y="0"/>
                  </a:cubicBezTo>
                  <a:cubicBezTo>
                    <a:pt x="46" y="56"/>
                    <a:pt x="46" y="56"/>
                    <a:pt x="46" y="56"/>
                  </a:cubicBezTo>
                  <a:cubicBezTo>
                    <a:pt x="38" y="56"/>
                    <a:pt x="38" y="56"/>
                    <a:pt x="38" y="56"/>
                  </a:cubicBezTo>
                  <a:cubicBezTo>
                    <a:pt x="38" y="47"/>
                    <a:pt x="38" y="47"/>
                    <a:pt x="38" y="47"/>
                  </a:cubicBezTo>
                  <a:cubicBezTo>
                    <a:pt x="35" y="52"/>
                    <a:pt x="29" y="57"/>
                    <a:pt x="20" y="57"/>
                  </a:cubicBezTo>
                  <a:cubicBezTo>
                    <a:pt x="8" y="57"/>
                    <a:pt x="0" y="51"/>
                    <a:pt x="0" y="35"/>
                  </a:cubicBezTo>
                </a:path>
              </a:pathLst>
            </a:custGeom>
            <a:solidFill>
              <a:srgbClr val="F7F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7AF91FDD-AF6E-4BBE-9037-D5664E12BF31}"/>
                </a:ext>
              </a:extLst>
            </p:cNvPr>
            <p:cNvSpPr>
              <a:spLocks/>
            </p:cNvSpPr>
            <p:nvPr/>
          </p:nvSpPr>
          <p:spPr bwMode="auto">
            <a:xfrm>
              <a:off x="3444" y="3925"/>
              <a:ext cx="166" cy="121"/>
            </a:xfrm>
            <a:custGeom>
              <a:avLst/>
              <a:gdLst>
                <a:gd name="T0" fmla="*/ 0 w 81"/>
                <a:gd name="T1" fmla="*/ 1 h 57"/>
                <a:gd name="T2" fmla="*/ 9 w 81"/>
                <a:gd name="T3" fmla="*/ 1 h 57"/>
                <a:gd name="T4" fmla="*/ 9 w 81"/>
                <a:gd name="T5" fmla="*/ 9 h 57"/>
                <a:gd name="T6" fmla="*/ 26 w 81"/>
                <a:gd name="T7" fmla="*/ 0 h 57"/>
                <a:gd name="T8" fmla="*/ 42 w 81"/>
                <a:gd name="T9" fmla="*/ 10 h 57"/>
                <a:gd name="T10" fmla="*/ 62 w 81"/>
                <a:gd name="T11" fmla="*/ 0 h 57"/>
                <a:gd name="T12" fmla="*/ 81 w 81"/>
                <a:gd name="T13" fmla="*/ 22 h 57"/>
                <a:gd name="T14" fmla="*/ 81 w 81"/>
                <a:gd name="T15" fmla="*/ 57 h 57"/>
                <a:gd name="T16" fmla="*/ 72 w 81"/>
                <a:gd name="T17" fmla="*/ 57 h 57"/>
                <a:gd name="T18" fmla="*/ 72 w 81"/>
                <a:gd name="T19" fmla="*/ 21 h 57"/>
                <a:gd name="T20" fmla="*/ 60 w 81"/>
                <a:gd name="T21" fmla="*/ 7 h 57"/>
                <a:gd name="T22" fmla="*/ 45 w 81"/>
                <a:gd name="T23" fmla="*/ 22 h 57"/>
                <a:gd name="T24" fmla="*/ 45 w 81"/>
                <a:gd name="T25" fmla="*/ 57 h 57"/>
                <a:gd name="T26" fmla="*/ 36 w 81"/>
                <a:gd name="T27" fmla="*/ 57 h 57"/>
                <a:gd name="T28" fmla="*/ 36 w 81"/>
                <a:gd name="T29" fmla="*/ 21 h 57"/>
                <a:gd name="T30" fmla="*/ 24 w 81"/>
                <a:gd name="T31" fmla="*/ 7 h 57"/>
                <a:gd name="T32" fmla="*/ 9 w 81"/>
                <a:gd name="T33" fmla="*/ 22 h 57"/>
                <a:gd name="T34" fmla="*/ 9 w 81"/>
                <a:gd name="T35" fmla="*/ 57 h 57"/>
                <a:gd name="T36" fmla="*/ 0 w 81"/>
                <a:gd name="T37" fmla="*/ 57 h 57"/>
                <a:gd name="T38" fmla="*/ 0 w 81"/>
                <a:gd name="T39"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57">
                  <a:moveTo>
                    <a:pt x="0" y="1"/>
                  </a:moveTo>
                  <a:cubicBezTo>
                    <a:pt x="9" y="1"/>
                    <a:pt x="9" y="1"/>
                    <a:pt x="9" y="1"/>
                  </a:cubicBezTo>
                  <a:cubicBezTo>
                    <a:pt x="9" y="9"/>
                    <a:pt x="9" y="9"/>
                    <a:pt x="9" y="9"/>
                  </a:cubicBezTo>
                  <a:cubicBezTo>
                    <a:pt x="12" y="4"/>
                    <a:pt x="18" y="0"/>
                    <a:pt x="26" y="0"/>
                  </a:cubicBezTo>
                  <a:cubicBezTo>
                    <a:pt x="33" y="0"/>
                    <a:pt x="40" y="3"/>
                    <a:pt x="42" y="10"/>
                  </a:cubicBezTo>
                  <a:cubicBezTo>
                    <a:pt x="46" y="3"/>
                    <a:pt x="55" y="0"/>
                    <a:pt x="62" y="0"/>
                  </a:cubicBezTo>
                  <a:cubicBezTo>
                    <a:pt x="72" y="0"/>
                    <a:pt x="81" y="6"/>
                    <a:pt x="81" y="22"/>
                  </a:cubicBezTo>
                  <a:cubicBezTo>
                    <a:pt x="81" y="57"/>
                    <a:pt x="81" y="57"/>
                    <a:pt x="81" y="57"/>
                  </a:cubicBezTo>
                  <a:cubicBezTo>
                    <a:pt x="72" y="57"/>
                    <a:pt x="72" y="57"/>
                    <a:pt x="72" y="57"/>
                  </a:cubicBezTo>
                  <a:cubicBezTo>
                    <a:pt x="72" y="21"/>
                    <a:pt x="72" y="21"/>
                    <a:pt x="72" y="21"/>
                  </a:cubicBezTo>
                  <a:cubicBezTo>
                    <a:pt x="72" y="12"/>
                    <a:pt x="67" y="7"/>
                    <a:pt x="60" y="7"/>
                  </a:cubicBezTo>
                  <a:cubicBezTo>
                    <a:pt x="52" y="7"/>
                    <a:pt x="45" y="12"/>
                    <a:pt x="45" y="22"/>
                  </a:cubicBezTo>
                  <a:cubicBezTo>
                    <a:pt x="45" y="57"/>
                    <a:pt x="45" y="57"/>
                    <a:pt x="45" y="57"/>
                  </a:cubicBezTo>
                  <a:cubicBezTo>
                    <a:pt x="36" y="57"/>
                    <a:pt x="36" y="57"/>
                    <a:pt x="36" y="57"/>
                  </a:cubicBezTo>
                  <a:cubicBezTo>
                    <a:pt x="36" y="21"/>
                    <a:pt x="36" y="21"/>
                    <a:pt x="36" y="21"/>
                  </a:cubicBezTo>
                  <a:cubicBezTo>
                    <a:pt x="36" y="12"/>
                    <a:pt x="32" y="7"/>
                    <a:pt x="24" y="7"/>
                  </a:cubicBezTo>
                  <a:cubicBezTo>
                    <a:pt x="17" y="7"/>
                    <a:pt x="9" y="12"/>
                    <a:pt x="9" y="22"/>
                  </a:cubicBezTo>
                  <a:cubicBezTo>
                    <a:pt x="9" y="57"/>
                    <a:pt x="9" y="57"/>
                    <a:pt x="9" y="57"/>
                  </a:cubicBezTo>
                  <a:cubicBezTo>
                    <a:pt x="0" y="57"/>
                    <a:pt x="0" y="57"/>
                    <a:pt x="0" y="57"/>
                  </a:cubicBezTo>
                  <a:lnTo>
                    <a:pt x="0" y="1"/>
                  </a:lnTo>
                  <a:close/>
                </a:path>
              </a:pathLst>
            </a:custGeom>
            <a:solidFill>
              <a:srgbClr val="F7F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E02C1CD1-0E78-4482-961D-C08B2EDC8F3D}"/>
                </a:ext>
              </a:extLst>
            </p:cNvPr>
            <p:cNvSpPr>
              <a:spLocks noEditPoints="1"/>
            </p:cNvSpPr>
            <p:nvPr/>
          </p:nvSpPr>
          <p:spPr bwMode="auto">
            <a:xfrm>
              <a:off x="3626" y="3925"/>
              <a:ext cx="92" cy="123"/>
            </a:xfrm>
            <a:custGeom>
              <a:avLst/>
              <a:gdLst>
                <a:gd name="T0" fmla="*/ 37 w 45"/>
                <a:gd name="T1" fmla="*/ 37 h 58"/>
                <a:gd name="T2" fmla="*/ 37 w 45"/>
                <a:gd name="T3" fmla="*/ 30 h 58"/>
                <a:gd name="T4" fmla="*/ 29 w 45"/>
                <a:gd name="T5" fmla="*/ 30 h 58"/>
                <a:gd name="T6" fmla="*/ 9 w 45"/>
                <a:gd name="T7" fmla="*/ 41 h 58"/>
                <a:gd name="T8" fmla="*/ 20 w 45"/>
                <a:gd name="T9" fmla="*/ 51 h 58"/>
                <a:gd name="T10" fmla="*/ 37 w 45"/>
                <a:gd name="T11" fmla="*/ 37 h 58"/>
                <a:gd name="T12" fmla="*/ 0 w 45"/>
                <a:gd name="T13" fmla="*/ 41 h 58"/>
                <a:gd name="T14" fmla="*/ 28 w 45"/>
                <a:gd name="T15" fmla="*/ 24 h 58"/>
                <a:gd name="T16" fmla="*/ 37 w 45"/>
                <a:gd name="T17" fmla="*/ 24 h 58"/>
                <a:gd name="T18" fmla="*/ 37 w 45"/>
                <a:gd name="T19" fmla="*/ 20 h 58"/>
                <a:gd name="T20" fmla="*/ 24 w 45"/>
                <a:gd name="T21" fmla="*/ 7 h 58"/>
                <a:gd name="T22" fmla="*/ 12 w 45"/>
                <a:gd name="T23" fmla="*/ 17 h 58"/>
                <a:gd name="T24" fmla="*/ 3 w 45"/>
                <a:gd name="T25" fmla="*/ 17 h 58"/>
                <a:gd name="T26" fmla="*/ 25 w 45"/>
                <a:gd name="T27" fmla="*/ 0 h 58"/>
                <a:gd name="T28" fmla="*/ 45 w 45"/>
                <a:gd name="T29" fmla="*/ 20 h 58"/>
                <a:gd name="T30" fmla="*/ 45 w 45"/>
                <a:gd name="T31" fmla="*/ 57 h 58"/>
                <a:gd name="T32" fmla="*/ 37 w 45"/>
                <a:gd name="T33" fmla="*/ 57 h 58"/>
                <a:gd name="T34" fmla="*/ 37 w 45"/>
                <a:gd name="T35" fmla="*/ 50 h 58"/>
                <a:gd name="T36" fmla="*/ 19 w 45"/>
                <a:gd name="T37" fmla="*/ 58 h 58"/>
                <a:gd name="T38" fmla="*/ 0 w 45"/>
                <a:gd name="T39"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58">
                  <a:moveTo>
                    <a:pt x="37" y="37"/>
                  </a:moveTo>
                  <a:cubicBezTo>
                    <a:pt x="37" y="30"/>
                    <a:pt x="37" y="30"/>
                    <a:pt x="37" y="30"/>
                  </a:cubicBezTo>
                  <a:cubicBezTo>
                    <a:pt x="29" y="30"/>
                    <a:pt x="29" y="30"/>
                    <a:pt x="29" y="30"/>
                  </a:cubicBezTo>
                  <a:cubicBezTo>
                    <a:pt x="17" y="30"/>
                    <a:pt x="9" y="33"/>
                    <a:pt x="9" y="41"/>
                  </a:cubicBezTo>
                  <a:cubicBezTo>
                    <a:pt x="9" y="47"/>
                    <a:pt x="12" y="51"/>
                    <a:pt x="20" y="51"/>
                  </a:cubicBezTo>
                  <a:cubicBezTo>
                    <a:pt x="29" y="51"/>
                    <a:pt x="37" y="46"/>
                    <a:pt x="37" y="37"/>
                  </a:cubicBezTo>
                  <a:moveTo>
                    <a:pt x="0" y="41"/>
                  </a:moveTo>
                  <a:cubicBezTo>
                    <a:pt x="0" y="28"/>
                    <a:pt x="14" y="24"/>
                    <a:pt x="28" y="24"/>
                  </a:cubicBezTo>
                  <a:cubicBezTo>
                    <a:pt x="37" y="24"/>
                    <a:pt x="37" y="24"/>
                    <a:pt x="37" y="24"/>
                  </a:cubicBezTo>
                  <a:cubicBezTo>
                    <a:pt x="37" y="20"/>
                    <a:pt x="37" y="20"/>
                    <a:pt x="37" y="20"/>
                  </a:cubicBezTo>
                  <a:cubicBezTo>
                    <a:pt x="37" y="11"/>
                    <a:pt x="33" y="7"/>
                    <a:pt x="24" y="7"/>
                  </a:cubicBezTo>
                  <a:cubicBezTo>
                    <a:pt x="17" y="7"/>
                    <a:pt x="12" y="10"/>
                    <a:pt x="12" y="17"/>
                  </a:cubicBezTo>
                  <a:cubicBezTo>
                    <a:pt x="3" y="17"/>
                    <a:pt x="3" y="17"/>
                    <a:pt x="3" y="17"/>
                  </a:cubicBezTo>
                  <a:cubicBezTo>
                    <a:pt x="4" y="4"/>
                    <a:pt x="14" y="0"/>
                    <a:pt x="25" y="0"/>
                  </a:cubicBezTo>
                  <a:cubicBezTo>
                    <a:pt x="36" y="0"/>
                    <a:pt x="45" y="4"/>
                    <a:pt x="45" y="20"/>
                  </a:cubicBezTo>
                  <a:cubicBezTo>
                    <a:pt x="45" y="57"/>
                    <a:pt x="45" y="57"/>
                    <a:pt x="45" y="57"/>
                  </a:cubicBezTo>
                  <a:cubicBezTo>
                    <a:pt x="37" y="57"/>
                    <a:pt x="37" y="57"/>
                    <a:pt x="37" y="57"/>
                  </a:cubicBezTo>
                  <a:cubicBezTo>
                    <a:pt x="37" y="50"/>
                    <a:pt x="37" y="50"/>
                    <a:pt x="37" y="50"/>
                  </a:cubicBezTo>
                  <a:cubicBezTo>
                    <a:pt x="32" y="55"/>
                    <a:pt x="27" y="58"/>
                    <a:pt x="19" y="58"/>
                  </a:cubicBezTo>
                  <a:cubicBezTo>
                    <a:pt x="9" y="58"/>
                    <a:pt x="0" y="53"/>
                    <a:pt x="0" y="41"/>
                  </a:cubicBezTo>
                </a:path>
              </a:pathLst>
            </a:custGeom>
            <a:solidFill>
              <a:srgbClr val="F7F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783BA998-2A8A-4374-9BBB-268DC9728116}"/>
                </a:ext>
              </a:extLst>
            </p:cNvPr>
            <p:cNvSpPr>
              <a:spLocks/>
            </p:cNvSpPr>
            <p:nvPr/>
          </p:nvSpPr>
          <p:spPr bwMode="auto">
            <a:xfrm>
              <a:off x="3747" y="3925"/>
              <a:ext cx="96" cy="121"/>
            </a:xfrm>
            <a:custGeom>
              <a:avLst/>
              <a:gdLst>
                <a:gd name="T0" fmla="*/ 0 w 47"/>
                <a:gd name="T1" fmla="*/ 1 h 57"/>
                <a:gd name="T2" fmla="*/ 9 w 47"/>
                <a:gd name="T3" fmla="*/ 1 h 57"/>
                <a:gd name="T4" fmla="*/ 9 w 47"/>
                <a:gd name="T5" fmla="*/ 10 h 57"/>
                <a:gd name="T6" fmla="*/ 27 w 47"/>
                <a:gd name="T7" fmla="*/ 0 h 57"/>
                <a:gd name="T8" fmla="*/ 47 w 47"/>
                <a:gd name="T9" fmla="*/ 22 h 57"/>
                <a:gd name="T10" fmla="*/ 47 w 47"/>
                <a:gd name="T11" fmla="*/ 57 h 57"/>
                <a:gd name="T12" fmla="*/ 38 w 47"/>
                <a:gd name="T13" fmla="*/ 57 h 57"/>
                <a:gd name="T14" fmla="*/ 38 w 47"/>
                <a:gd name="T15" fmla="*/ 22 h 57"/>
                <a:gd name="T16" fmla="*/ 24 w 47"/>
                <a:gd name="T17" fmla="*/ 7 h 57"/>
                <a:gd name="T18" fmla="*/ 9 w 47"/>
                <a:gd name="T19" fmla="*/ 23 h 57"/>
                <a:gd name="T20" fmla="*/ 9 w 47"/>
                <a:gd name="T21" fmla="*/ 57 h 57"/>
                <a:gd name="T22" fmla="*/ 0 w 47"/>
                <a:gd name="T23" fmla="*/ 57 h 57"/>
                <a:gd name="T24" fmla="*/ 0 w 47"/>
                <a:gd name="T25"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7">
                  <a:moveTo>
                    <a:pt x="0" y="1"/>
                  </a:moveTo>
                  <a:cubicBezTo>
                    <a:pt x="9" y="1"/>
                    <a:pt x="9" y="1"/>
                    <a:pt x="9" y="1"/>
                  </a:cubicBezTo>
                  <a:cubicBezTo>
                    <a:pt x="9" y="10"/>
                    <a:pt x="9" y="10"/>
                    <a:pt x="9" y="10"/>
                  </a:cubicBezTo>
                  <a:cubicBezTo>
                    <a:pt x="11" y="4"/>
                    <a:pt x="17" y="0"/>
                    <a:pt x="27" y="0"/>
                  </a:cubicBezTo>
                  <a:cubicBezTo>
                    <a:pt x="38" y="0"/>
                    <a:pt x="47" y="6"/>
                    <a:pt x="47" y="22"/>
                  </a:cubicBezTo>
                  <a:cubicBezTo>
                    <a:pt x="47" y="57"/>
                    <a:pt x="47" y="57"/>
                    <a:pt x="47" y="57"/>
                  </a:cubicBezTo>
                  <a:cubicBezTo>
                    <a:pt x="38" y="57"/>
                    <a:pt x="38" y="57"/>
                    <a:pt x="38" y="57"/>
                  </a:cubicBezTo>
                  <a:cubicBezTo>
                    <a:pt x="38" y="22"/>
                    <a:pt x="38" y="22"/>
                    <a:pt x="38" y="22"/>
                  </a:cubicBezTo>
                  <a:cubicBezTo>
                    <a:pt x="38" y="12"/>
                    <a:pt x="33" y="7"/>
                    <a:pt x="24" y="7"/>
                  </a:cubicBezTo>
                  <a:cubicBezTo>
                    <a:pt x="16" y="7"/>
                    <a:pt x="9" y="13"/>
                    <a:pt x="9" y="23"/>
                  </a:cubicBezTo>
                  <a:cubicBezTo>
                    <a:pt x="9" y="57"/>
                    <a:pt x="9" y="57"/>
                    <a:pt x="9" y="57"/>
                  </a:cubicBezTo>
                  <a:cubicBezTo>
                    <a:pt x="0" y="57"/>
                    <a:pt x="0" y="57"/>
                    <a:pt x="0" y="57"/>
                  </a:cubicBezTo>
                  <a:lnTo>
                    <a:pt x="0" y="1"/>
                  </a:lnTo>
                  <a:close/>
                </a:path>
              </a:pathLst>
            </a:custGeom>
            <a:solidFill>
              <a:srgbClr val="F7F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707AD57F-5EFE-447D-AC04-662BAAF0F2F9}"/>
                </a:ext>
              </a:extLst>
            </p:cNvPr>
            <p:cNvSpPr>
              <a:spLocks/>
            </p:cNvSpPr>
            <p:nvPr/>
          </p:nvSpPr>
          <p:spPr bwMode="auto">
            <a:xfrm>
              <a:off x="3907" y="3868"/>
              <a:ext cx="63" cy="178"/>
            </a:xfrm>
            <a:custGeom>
              <a:avLst/>
              <a:gdLst>
                <a:gd name="T0" fmla="*/ 8 w 31"/>
                <a:gd name="T1" fmla="*/ 35 h 84"/>
                <a:gd name="T2" fmla="*/ 0 w 31"/>
                <a:gd name="T3" fmla="*/ 35 h 84"/>
                <a:gd name="T4" fmla="*/ 0 w 31"/>
                <a:gd name="T5" fmla="*/ 28 h 84"/>
                <a:gd name="T6" fmla="*/ 8 w 31"/>
                <a:gd name="T7" fmla="*/ 28 h 84"/>
                <a:gd name="T8" fmla="*/ 8 w 31"/>
                <a:gd name="T9" fmla="*/ 18 h 84"/>
                <a:gd name="T10" fmla="*/ 25 w 31"/>
                <a:gd name="T11" fmla="*/ 0 h 84"/>
                <a:gd name="T12" fmla="*/ 31 w 31"/>
                <a:gd name="T13" fmla="*/ 1 h 84"/>
                <a:gd name="T14" fmla="*/ 31 w 31"/>
                <a:gd name="T15" fmla="*/ 9 h 84"/>
                <a:gd name="T16" fmla="*/ 25 w 31"/>
                <a:gd name="T17" fmla="*/ 8 h 84"/>
                <a:gd name="T18" fmla="*/ 17 w 31"/>
                <a:gd name="T19" fmla="*/ 18 h 84"/>
                <a:gd name="T20" fmla="*/ 17 w 31"/>
                <a:gd name="T21" fmla="*/ 28 h 84"/>
                <a:gd name="T22" fmla="*/ 31 w 31"/>
                <a:gd name="T23" fmla="*/ 28 h 84"/>
                <a:gd name="T24" fmla="*/ 31 w 31"/>
                <a:gd name="T25" fmla="*/ 35 h 84"/>
                <a:gd name="T26" fmla="*/ 17 w 31"/>
                <a:gd name="T27" fmla="*/ 35 h 84"/>
                <a:gd name="T28" fmla="*/ 17 w 31"/>
                <a:gd name="T29" fmla="*/ 84 h 84"/>
                <a:gd name="T30" fmla="*/ 8 w 31"/>
                <a:gd name="T31" fmla="*/ 84 h 84"/>
                <a:gd name="T32" fmla="*/ 8 w 31"/>
                <a:gd name="T33"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84">
                  <a:moveTo>
                    <a:pt x="8" y="35"/>
                  </a:moveTo>
                  <a:cubicBezTo>
                    <a:pt x="0" y="35"/>
                    <a:pt x="0" y="35"/>
                    <a:pt x="0" y="35"/>
                  </a:cubicBezTo>
                  <a:cubicBezTo>
                    <a:pt x="0" y="28"/>
                    <a:pt x="0" y="28"/>
                    <a:pt x="0" y="28"/>
                  </a:cubicBezTo>
                  <a:cubicBezTo>
                    <a:pt x="8" y="28"/>
                    <a:pt x="8" y="28"/>
                    <a:pt x="8" y="28"/>
                  </a:cubicBezTo>
                  <a:cubicBezTo>
                    <a:pt x="8" y="18"/>
                    <a:pt x="8" y="18"/>
                    <a:pt x="8" y="18"/>
                  </a:cubicBezTo>
                  <a:cubicBezTo>
                    <a:pt x="8" y="7"/>
                    <a:pt x="14" y="0"/>
                    <a:pt x="25" y="0"/>
                  </a:cubicBezTo>
                  <a:cubicBezTo>
                    <a:pt x="28" y="0"/>
                    <a:pt x="29" y="1"/>
                    <a:pt x="31" y="1"/>
                  </a:cubicBezTo>
                  <a:cubicBezTo>
                    <a:pt x="31" y="9"/>
                    <a:pt x="31" y="9"/>
                    <a:pt x="31" y="9"/>
                  </a:cubicBezTo>
                  <a:cubicBezTo>
                    <a:pt x="30" y="8"/>
                    <a:pt x="28" y="8"/>
                    <a:pt x="25" y="8"/>
                  </a:cubicBezTo>
                  <a:cubicBezTo>
                    <a:pt x="19" y="8"/>
                    <a:pt x="17" y="12"/>
                    <a:pt x="17" y="18"/>
                  </a:cubicBezTo>
                  <a:cubicBezTo>
                    <a:pt x="17" y="28"/>
                    <a:pt x="17" y="28"/>
                    <a:pt x="17" y="28"/>
                  </a:cubicBezTo>
                  <a:cubicBezTo>
                    <a:pt x="31" y="28"/>
                    <a:pt x="31" y="28"/>
                    <a:pt x="31" y="28"/>
                  </a:cubicBezTo>
                  <a:cubicBezTo>
                    <a:pt x="31" y="35"/>
                    <a:pt x="31" y="35"/>
                    <a:pt x="31" y="35"/>
                  </a:cubicBezTo>
                  <a:cubicBezTo>
                    <a:pt x="17" y="35"/>
                    <a:pt x="17" y="35"/>
                    <a:pt x="17" y="35"/>
                  </a:cubicBezTo>
                  <a:cubicBezTo>
                    <a:pt x="17" y="84"/>
                    <a:pt x="17" y="84"/>
                    <a:pt x="17" y="84"/>
                  </a:cubicBezTo>
                  <a:cubicBezTo>
                    <a:pt x="8" y="84"/>
                    <a:pt x="8" y="84"/>
                    <a:pt x="8" y="84"/>
                  </a:cubicBezTo>
                  <a:lnTo>
                    <a:pt x="8" y="35"/>
                  </a:lnTo>
                  <a:close/>
                </a:path>
              </a:pathLst>
            </a:custGeom>
            <a:solidFill>
              <a:srgbClr val="F7F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3D9C3A3D-69D4-49F7-9434-78E744AB97F6}"/>
                </a:ext>
              </a:extLst>
            </p:cNvPr>
            <p:cNvSpPr>
              <a:spLocks noEditPoints="1"/>
            </p:cNvSpPr>
            <p:nvPr/>
          </p:nvSpPr>
          <p:spPr bwMode="auto">
            <a:xfrm>
              <a:off x="3978" y="3925"/>
              <a:ext cx="113" cy="123"/>
            </a:xfrm>
            <a:custGeom>
              <a:avLst/>
              <a:gdLst>
                <a:gd name="T0" fmla="*/ 46 w 55"/>
                <a:gd name="T1" fmla="*/ 29 h 58"/>
                <a:gd name="T2" fmla="*/ 46 w 55"/>
                <a:gd name="T3" fmla="*/ 29 h 58"/>
                <a:gd name="T4" fmla="*/ 27 w 55"/>
                <a:gd name="T5" fmla="*/ 7 h 58"/>
                <a:gd name="T6" fmla="*/ 9 w 55"/>
                <a:gd name="T7" fmla="*/ 28 h 58"/>
                <a:gd name="T8" fmla="*/ 9 w 55"/>
                <a:gd name="T9" fmla="*/ 29 h 58"/>
                <a:gd name="T10" fmla="*/ 27 w 55"/>
                <a:gd name="T11" fmla="*/ 50 h 58"/>
                <a:gd name="T12" fmla="*/ 46 w 55"/>
                <a:gd name="T13" fmla="*/ 29 h 58"/>
                <a:gd name="T14" fmla="*/ 0 w 55"/>
                <a:gd name="T15" fmla="*/ 29 h 58"/>
                <a:gd name="T16" fmla="*/ 0 w 55"/>
                <a:gd name="T17" fmla="*/ 28 h 58"/>
                <a:gd name="T18" fmla="*/ 27 w 55"/>
                <a:gd name="T19" fmla="*/ 0 h 58"/>
                <a:gd name="T20" fmla="*/ 55 w 55"/>
                <a:gd name="T21" fmla="*/ 28 h 58"/>
                <a:gd name="T22" fmla="*/ 55 w 55"/>
                <a:gd name="T23" fmla="*/ 29 h 58"/>
                <a:gd name="T24" fmla="*/ 27 w 55"/>
                <a:gd name="T25" fmla="*/ 58 h 58"/>
                <a:gd name="T26" fmla="*/ 0 w 55"/>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8">
                  <a:moveTo>
                    <a:pt x="46" y="29"/>
                  </a:moveTo>
                  <a:cubicBezTo>
                    <a:pt x="46" y="29"/>
                    <a:pt x="46" y="29"/>
                    <a:pt x="46" y="29"/>
                  </a:cubicBezTo>
                  <a:cubicBezTo>
                    <a:pt x="46" y="16"/>
                    <a:pt x="39" y="7"/>
                    <a:pt x="27" y="7"/>
                  </a:cubicBezTo>
                  <a:cubicBezTo>
                    <a:pt x="16" y="7"/>
                    <a:pt x="9" y="16"/>
                    <a:pt x="9" y="28"/>
                  </a:cubicBezTo>
                  <a:cubicBezTo>
                    <a:pt x="9" y="29"/>
                    <a:pt x="9" y="29"/>
                    <a:pt x="9" y="29"/>
                  </a:cubicBezTo>
                  <a:cubicBezTo>
                    <a:pt x="9" y="42"/>
                    <a:pt x="16" y="50"/>
                    <a:pt x="27" y="50"/>
                  </a:cubicBezTo>
                  <a:cubicBezTo>
                    <a:pt x="39" y="50"/>
                    <a:pt x="46" y="42"/>
                    <a:pt x="46" y="29"/>
                  </a:cubicBezTo>
                  <a:moveTo>
                    <a:pt x="0" y="29"/>
                  </a:moveTo>
                  <a:cubicBezTo>
                    <a:pt x="0" y="28"/>
                    <a:pt x="0" y="28"/>
                    <a:pt x="0" y="28"/>
                  </a:cubicBezTo>
                  <a:cubicBezTo>
                    <a:pt x="0" y="12"/>
                    <a:pt x="12" y="0"/>
                    <a:pt x="27" y="0"/>
                  </a:cubicBezTo>
                  <a:cubicBezTo>
                    <a:pt x="43" y="0"/>
                    <a:pt x="55" y="11"/>
                    <a:pt x="55" y="28"/>
                  </a:cubicBezTo>
                  <a:cubicBezTo>
                    <a:pt x="55" y="29"/>
                    <a:pt x="55" y="29"/>
                    <a:pt x="55" y="29"/>
                  </a:cubicBezTo>
                  <a:cubicBezTo>
                    <a:pt x="55" y="46"/>
                    <a:pt x="43" y="58"/>
                    <a:pt x="27" y="58"/>
                  </a:cubicBezTo>
                  <a:cubicBezTo>
                    <a:pt x="11" y="58"/>
                    <a:pt x="0" y="46"/>
                    <a:pt x="0" y="29"/>
                  </a:cubicBezTo>
                </a:path>
              </a:pathLst>
            </a:custGeom>
            <a:solidFill>
              <a:srgbClr val="F7F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8A246713-E7CD-404F-9029-A83BB166C8C6}"/>
                </a:ext>
              </a:extLst>
            </p:cNvPr>
            <p:cNvSpPr>
              <a:spLocks/>
            </p:cNvSpPr>
            <p:nvPr/>
          </p:nvSpPr>
          <p:spPr bwMode="auto">
            <a:xfrm>
              <a:off x="4111" y="3925"/>
              <a:ext cx="56" cy="121"/>
            </a:xfrm>
            <a:custGeom>
              <a:avLst/>
              <a:gdLst>
                <a:gd name="T0" fmla="*/ 0 w 27"/>
                <a:gd name="T1" fmla="*/ 1 h 57"/>
                <a:gd name="T2" fmla="*/ 9 w 27"/>
                <a:gd name="T3" fmla="*/ 1 h 57"/>
                <a:gd name="T4" fmla="*/ 9 w 27"/>
                <a:gd name="T5" fmla="*/ 11 h 57"/>
                <a:gd name="T6" fmla="*/ 27 w 27"/>
                <a:gd name="T7" fmla="*/ 0 h 57"/>
                <a:gd name="T8" fmla="*/ 27 w 27"/>
                <a:gd name="T9" fmla="*/ 8 h 57"/>
                <a:gd name="T10" fmla="*/ 9 w 27"/>
                <a:gd name="T11" fmla="*/ 26 h 57"/>
                <a:gd name="T12" fmla="*/ 9 w 27"/>
                <a:gd name="T13" fmla="*/ 57 h 57"/>
                <a:gd name="T14" fmla="*/ 0 w 27"/>
                <a:gd name="T15" fmla="*/ 57 h 57"/>
                <a:gd name="T16" fmla="*/ 0 w 27"/>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57">
                  <a:moveTo>
                    <a:pt x="0" y="1"/>
                  </a:moveTo>
                  <a:cubicBezTo>
                    <a:pt x="9" y="1"/>
                    <a:pt x="9" y="1"/>
                    <a:pt x="9" y="1"/>
                  </a:cubicBezTo>
                  <a:cubicBezTo>
                    <a:pt x="9" y="11"/>
                    <a:pt x="9" y="11"/>
                    <a:pt x="9" y="11"/>
                  </a:cubicBezTo>
                  <a:cubicBezTo>
                    <a:pt x="12" y="4"/>
                    <a:pt x="17" y="0"/>
                    <a:pt x="27" y="0"/>
                  </a:cubicBezTo>
                  <a:cubicBezTo>
                    <a:pt x="27" y="8"/>
                    <a:pt x="27" y="8"/>
                    <a:pt x="27" y="8"/>
                  </a:cubicBezTo>
                  <a:cubicBezTo>
                    <a:pt x="16" y="9"/>
                    <a:pt x="9" y="12"/>
                    <a:pt x="9" y="26"/>
                  </a:cubicBezTo>
                  <a:cubicBezTo>
                    <a:pt x="9" y="57"/>
                    <a:pt x="9" y="57"/>
                    <a:pt x="9" y="57"/>
                  </a:cubicBezTo>
                  <a:cubicBezTo>
                    <a:pt x="0" y="57"/>
                    <a:pt x="0" y="57"/>
                    <a:pt x="0" y="57"/>
                  </a:cubicBezTo>
                  <a:lnTo>
                    <a:pt x="0" y="1"/>
                  </a:lnTo>
                  <a:close/>
                </a:path>
              </a:pathLst>
            </a:custGeom>
            <a:solidFill>
              <a:srgbClr val="F7F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87C0510-A6E7-43DC-851C-7C896F2D3332}"/>
                </a:ext>
              </a:extLst>
            </p:cNvPr>
            <p:cNvSpPr>
              <a:spLocks/>
            </p:cNvSpPr>
            <p:nvPr/>
          </p:nvSpPr>
          <p:spPr bwMode="auto">
            <a:xfrm>
              <a:off x="4173" y="3927"/>
              <a:ext cx="162" cy="119"/>
            </a:xfrm>
            <a:custGeom>
              <a:avLst/>
              <a:gdLst>
                <a:gd name="T0" fmla="*/ 0 w 162"/>
                <a:gd name="T1" fmla="*/ 0 h 119"/>
                <a:gd name="T2" fmla="*/ 20 w 162"/>
                <a:gd name="T3" fmla="*/ 0 h 119"/>
                <a:gd name="T4" fmla="*/ 47 w 162"/>
                <a:gd name="T5" fmla="*/ 96 h 119"/>
                <a:gd name="T6" fmla="*/ 74 w 162"/>
                <a:gd name="T7" fmla="*/ 0 h 119"/>
                <a:gd name="T8" fmla="*/ 90 w 162"/>
                <a:gd name="T9" fmla="*/ 0 h 119"/>
                <a:gd name="T10" fmla="*/ 117 w 162"/>
                <a:gd name="T11" fmla="*/ 96 h 119"/>
                <a:gd name="T12" fmla="*/ 143 w 162"/>
                <a:gd name="T13" fmla="*/ 0 h 119"/>
                <a:gd name="T14" fmla="*/ 162 w 162"/>
                <a:gd name="T15" fmla="*/ 0 h 119"/>
                <a:gd name="T16" fmla="*/ 127 w 162"/>
                <a:gd name="T17" fmla="*/ 119 h 119"/>
                <a:gd name="T18" fmla="*/ 106 w 162"/>
                <a:gd name="T19" fmla="*/ 119 h 119"/>
                <a:gd name="T20" fmla="*/ 82 w 162"/>
                <a:gd name="T21" fmla="*/ 30 h 119"/>
                <a:gd name="T22" fmla="*/ 55 w 162"/>
                <a:gd name="T23" fmla="*/ 119 h 119"/>
                <a:gd name="T24" fmla="*/ 35 w 162"/>
                <a:gd name="T25" fmla="*/ 119 h 119"/>
                <a:gd name="T26" fmla="*/ 0 w 162"/>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19">
                  <a:moveTo>
                    <a:pt x="0" y="0"/>
                  </a:moveTo>
                  <a:lnTo>
                    <a:pt x="20" y="0"/>
                  </a:lnTo>
                  <a:lnTo>
                    <a:pt x="47" y="96"/>
                  </a:lnTo>
                  <a:lnTo>
                    <a:pt x="74" y="0"/>
                  </a:lnTo>
                  <a:lnTo>
                    <a:pt x="90" y="0"/>
                  </a:lnTo>
                  <a:lnTo>
                    <a:pt x="117" y="96"/>
                  </a:lnTo>
                  <a:lnTo>
                    <a:pt x="143" y="0"/>
                  </a:lnTo>
                  <a:lnTo>
                    <a:pt x="162" y="0"/>
                  </a:lnTo>
                  <a:lnTo>
                    <a:pt x="127" y="119"/>
                  </a:lnTo>
                  <a:lnTo>
                    <a:pt x="106" y="119"/>
                  </a:lnTo>
                  <a:lnTo>
                    <a:pt x="82" y="30"/>
                  </a:lnTo>
                  <a:lnTo>
                    <a:pt x="55" y="119"/>
                  </a:lnTo>
                  <a:lnTo>
                    <a:pt x="35" y="119"/>
                  </a:lnTo>
                  <a:lnTo>
                    <a:pt x="0" y="0"/>
                  </a:lnTo>
                  <a:close/>
                </a:path>
              </a:pathLst>
            </a:custGeom>
            <a:solidFill>
              <a:srgbClr val="F7F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E5702147-A9C0-442C-8673-0F309FD2EF6A}"/>
                </a:ext>
              </a:extLst>
            </p:cNvPr>
            <p:cNvSpPr>
              <a:spLocks noEditPoints="1"/>
            </p:cNvSpPr>
            <p:nvPr/>
          </p:nvSpPr>
          <p:spPr bwMode="auto">
            <a:xfrm>
              <a:off x="4341" y="3925"/>
              <a:ext cx="94" cy="123"/>
            </a:xfrm>
            <a:custGeom>
              <a:avLst/>
              <a:gdLst>
                <a:gd name="T0" fmla="*/ 37 w 46"/>
                <a:gd name="T1" fmla="*/ 37 h 58"/>
                <a:gd name="T2" fmla="*/ 37 w 46"/>
                <a:gd name="T3" fmla="*/ 30 h 58"/>
                <a:gd name="T4" fmla="*/ 29 w 46"/>
                <a:gd name="T5" fmla="*/ 30 h 58"/>
                <a:gd name="T6" fmla="*/ 9 w 46"/>
                <a:gd name="T7" fmla="*/ 41 h 58"/>
                <a:gd name="T8" fmla="*/ 20 w 46"/>
                <a:gd name="T9" fmla="*/ 51 h 58"/>
                <a:gd name="T10" fmla="*/ 37 w 46"/>
                <a:gd name="T11" fmla="*/ 37 h 58"/>
                <a:gd name="T12" fmla="*/ 0 w 46"/>
                <a:gd name="T13" fmla="*/ 41 h 58"/>
                <a:gd name="T14" fmla="*/ 29 w 46"/>
                <a:gd name="T15" fmla="*/ 24 h 58"/>
                <a:gd name="T16" fmla="*/ 37 w 46"/>
                <a:gd name="T17" fmla="*/ 24 h 58"/>
                <a:gd name="T18" fmla="*/ 37 w 46"/>
                <a:gd name="T19" fmla="*/ 20 h 58"/>
                <a:gd name="T20" fmla="*/ 25 w 46"/>
                <a:gd name="T21" fmla="*/ 7 h 58"/>
                <a:gd name="T22" fmla="*/ 12 w 46"/>
                <a:gd name="T23" fmla="*/ 17 h 58"/>
                <a:gd name="T24" fmla="*/ 3 w 46"/>
                <a:gd name="T25" fmla="*/ 17 h 58"/>
                <a:gd name="T26" fmla="*/ 25 w 46"/>
                <a:gd name="T27" fmla="*/ 0 h 58"/>
                <a:gd name="T28" fmla="*/ 46 w 46"/>
                <a:gd name="T29" fmla="*/ 20 h 58"/>
                <a:gd name="T30" fmla="*/ 46 w 46"/>
                <a:gd name="T31" fmla="*/ 57 h 58"/>
                <a:gd name="T32" fmla="*/ 37 w 46"/>
                <a:gd name="T33" fmla="*/ 57 h 58"/>
                <a:gd name="T34" fmla="*/ 37 w 46"/>
                <a:gd name="T35" fmla="*/ 50 h 58"/>
                <a:gd name="T36" fmla="*/ 19 w 46"/>
                <a:gd name="T37" fmla="*/ 58 h 58"/>
                <a:gd name="T38" fmla="*/ 0 w 46"/>
                <a:gd name="T39"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58">
                  <a:moveTo>
                    <a:pt x="37" y="37"/>
                  </a:moveTo>
                  <a:cubicBezTo>
                    <a:pt x="37" y="30"/>
                    <a:pt x="37" y="30"/>
                    <a:pt x="37" y="30"/>
                  </a:cubicBezTo>
                  <a:cubicBezTo>
                    <a:pt x="29" y="30"/>
                    <a:pt x="29" y="30"/>
                    <a:pt x="29" y="30"/>
                  </a:cubicBezTo>
                  <a:cubicBezTo>
                    <a:pt x="18" y="30"/>
                    <a:pt x="9" y="33"/>
                    <a:pt x="9" y="41"/>
                  </a:cubicBezTo>
                  <a:cubicBezTo>
                    <a:pt x="9" y="47"/>
                    <a:pt x="12" y="51"/>
                    <a:pt x="20" y="51"/>
                  </a:cubicBezTo>
                  <a:cubicBezTo>
                    <a:pt x="29" y="51"/>
                    <a:pt x="37" y="46"/>
                    <a:pt x="37" y="37"/>
                  </a:cubicBezTo>
                  <a:moveTo>
                    <a:pt x="0" y="41"/>
                  </a:moveTo>
                  <a:cubicBezTo>
                    <a:pt x="0" y="28"/>
                    <a:pt x="14" y="24"/>
                    <a:pt x="29" y="24"/>
                  </a:cubicBezTo>
                  <a:cubicBezTo>
                    <a:pt x="37" y="24"/>
                    <a:pt x="37" y="24"/>
                    <a:pt x="37" y="24"/>
                  </a:cubicBezTo>
                  <a:cubicBezTo>
                    <a:pt x="37" y="20"/>
                    <a:pt x="37" y="20"/>
                    <a:pt x="37" y="20"/>
                  </a:cubicBezTo>
                  <a:cubicBezTo>
                    <a:pt x="37" y="11"/>
                    <a:pt x="33" y="7"/>
                    <a:pt x="25" y="7"/>
                  </a:cubicBezTo>
                  <a:cubicBezTo>
                    <a:pt x="17" y="7"/>
                    <a:pt x="13" y="10"/>
                    <a:pt x="12" y="17"/>
                  </a:cubicBezTo>
                  <a:cubicBezTo>
                    <a:pt x="3" y="17"/>
                    <a:pt x="3" y="17"/>
                    <a:pt x="3" y="17"/>
                  </a:cubicBezTo>
                  <a:cubicBezTo>
                    <a:pt x="4" y="4"/>
                    <a:pt x="14" y="0"/>
                    <a:pt x="25" y="0"/>
                  </a:cubicBezTo>
                  <a:cubicBezTo>
                    <a:pt x="36" y="0"/>
                    <a:pt x="46" y="4"/>
                    <a:pt x="46" y="20"/>
                  </a:cubicBezTo>
                  <a:cubicBezTo>
                    <a:pt x="46" y="57"/>
                    <a:pt x="46" y="57"/>
                    <a:pt x="46" y="57"/>
                  </a:cubicBezTo>
                  <a:cubicBezTo>
                    <a:pt x="37" y="57"/>
                    <a:pt x="37" y="57"/>
                    <a:pt x="37" y="57"/>
                  </a:cubicBezTo>
                  <a:cubicBezTo>
                    <a:pt x="37" y="50"/>
                    <a:pt x="37" y="50"/>
                    <a:pt x="37" y="50"/>
                  </a:cubicBezTo>
                  <a:cubicBezTo>
                    <a:pt x="33" y="55"/>
                    <a:pt x="27" y="58"/>
                    <a:pt x="19" y="58"/>
                  </a:cubicBezTo>
                  <a:cubicBezTo>
                    <a:pt x="9" y="58"/>
                    <a:pt x="0" y="53"/>
                    <a:pt x="0" y="41"/>
                  </a:cubicBezTo>
                </a:path>
              </a:pathLst>
            </a:custGeom>
            <a:solidFill>
              <a:srgbClr val="F7F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87BDB81F-13B7-4AB0-B5D5-B9A382EE2317}"/>
                </a:ext>
              </a:extLst>
            </p:cNvPr>
            <p:cNvSpPr>
              <a:spLocks/>
            </p:cNvSpPr>
            <p:nvPr/>
          </p:nvSpPr>
          <p:spPr bwMode="auto">
            <a:xfrm>
              <a:off x="4462" y="3925"/>
              <a:ext cx="55" cy="121"/>
            </a:xfrm>
            <a:custGeom>
              <a:avLst/>
              <a:gdLst>
                <a:gd name="T0" fmla="*/ 0 w 27"/>
                <a:gd name="T1" fmla="*/ 1 h 57"/>
                <a:gd name="T2" fmla="*/ 9 w 27"/>
                <a:gd name="T3" fmla="*/ 1 h 57"/>
                <a:gd name="T4" fmla="*/ 9 w 27"/>
                <a:gd name="T5" fmla="*/ 11 h 57"/>
                <a:gd name="T6" fmla="*/ 27 w 27"/>
                <a:gd name="T7" fmla="*/ 0 h 57"/>
                <a:gd name="T8" fmla="*/ 27 w 27"/>
                <a:gd name="T9" fmla="*/ 8 h 57"/>
                <a:gd name="T10" fmla="*/ 9 w 27"/>
                <a:gd name="T11" fmla="*/ 26 h 57"/>
                <a:gd name="T12" fmla="*/ 9 w 27"/>
                <a:gd name="T13" fmla="*/ 57 h 57"/>
                <a:gd name="T14" fmla="*/ 0 w 27"/>
                <a:gd name="T15" fmla="*/ 57 h 57"/>
                <a:gd name="T16" fmla="*/ 0 w 27"/>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57">
                  <a:moveTo>
                    <a:pt x="0" y="1"/>
                  </a:moveTo>
                  <a:cubicBezTo>
                    <a:pt x="9" y="1"/>
                    <a:pt x="9" y="1"/>
                    <a:pt x="9" y="1"/>
                  </a:cubicBezTo>
                  <a:cubicBezTo>
                    <a:pt x="9" y="11"/>
                    <a:pt x="9" y="11"/>
                    <a:pt x="9" y="11"/>
                  </a:cubicBezTo>
                  <a:cubicBezTo>
                    <a:pt x="12" y="4"/>
                    <a:pt x="17" y="0"/>
                    <a:pt x="27" y="0"/>
                  </a:cubicBezTo>
                  <a:cubicBezTo>
                    <a:pt x="27" y="8"/>
                    <a:pt x="27" y="8"/>
                    <a:pt x="27" y="8"/>
                  </a:cubicBezTo>
                  <a:cubicBezTo>
                    <a:pt x="16" y="9"/>
                    <a:pt x="9" y="12"/>
                    <a:pt x="9" y="26"/>
                  </a:cubicBezTo>
                  <a:cubicBezTo>
                    <a:pt x="9" y="57"/>
                    <a:pt x="9" y="57"/>
                    <a:pt x="9" y="57"/>
                  </a:cubicBezTo>
                  <a:cubicBezTo>
                    <a:pt x="0" y="57"/>
                    <a:pt x="0" y="57"/>
                    <a:pt x="0" y="57"/>
                  </a:cubicBezTo>
                  <a:lnTo>
                    <a:pt x="0" y="1"/>
                  </a:lnTo>
                  <a:close/>
                </a:path>
              </a:pathLst>
            </a:custGeom>
            <a:solidFill>
              <a:srgbClr val="F7F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81F4927B-B1AE-4C76-A90C-A08DA3A03556}"/>
                </a:ext>
              </a:extLst>
            </p:cNvPr>
            <p:cNvSpPr>
              <a:spLocks noEditPoints="1"/>
            </p:cNvSpPr>
            <p:nvPr/>
          </p:nvSpPr>
          <p:spPr bwMode="auto">
            <a:xfrm>
              <a:off x="4527" y="3870"/>
              <a:ext cx="109" cy="178"/>
            </a:xfrm>
            <a:custGeom>
              <a:avLst/>
              <a:gdLst>
                <a:gd name="T0" fmla="*/ 45 w 53"/>
                <a:gd name="T1" fmla="*/ 55 h 84"/>
                <a:gd name="T2" fmla="*/ 45 w 53"/>
                <a:gd name="T3" fmla="*/ 54 h 84"/>
                <a:gd name="T4" fmla="*/ 27 w 53"/>
                <a:gd name="T5" fmla="*/ 33 h 84"/>
                <a:gd name="T6" fmla="*/ 9 w 53"/>
                <a:gd name="T7" fmla="*/ 55 h 84"/>
                <a:gd name="T8" fmla="*/ 9 w 53"/>
                <a:gd name="T9" fmla="*/ 55 h 84"/>
                <a:gd name="T10" fmla="*/ 26 w 53"/>
                <a:gd name="T11" fmla="*/ 76 h 84"/>
                <a:gd name="T12" fmla="*/ 45 w 53"/>
                <a:gd name="T13" fmla="*/ 55 h 84"/>
                <a:gd name="T14" fmla="*/ 0 w 53"/>
                <a:gd name="T15" fmla="*/ 56 h 84"/>
                <a:gd name="T16" fmla="*/ 0 w 53"/>
                <a:gd name="T17" fmla="*/ 55 h 84"/>
                <a:gd name="T18" fmla="*/ 26 w 53"/>
                <a:gd name="T19" fmla="*/ 26 h 84"/>
                <a:gd name="T20" fmla="*/ 45 w 53"/>
                <a:gd name="T21" fmla="*/ 36 h 84"/>
                <a:gd name="T22" fmla="*/ 45 w 53"/>
                <a:gd name="T23" fmla="*/ 0 h 84"/>
                <a:gd name="T24" fmla="*/ 53 w 53"/>
                <a:gd name="T25" fmla="*/ 0 h 84"/>
                <a:gd name="T26" fmla="*/ 53 w 53"/>
                <a:gd name="T27" fmla="*/ 83 h 84"/>
                <a:gd name="T28" fmla="*/ 45 w 53"/>
                <a:gd name="T29" fmla="*/ 83 h 84"/>
                <a:gd name="T30" fmla="*/ 45 w 53"/>
                <a:gd name="T31" fmla="*/ 73 h 84"/>
                <a:gd name="T32" fmla="*/ 25 w 53"/>
                <a:gd name="T33" fmla="*/ 84 h 84"/>
                <a:gd name="T34" fmla="*/ 0 w 53"/>
                <a:gd name="T35" fmla="*/ 5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4">
                  <a:moveTo>
                    <a:pt x="45" y="55"/>
                  </a:moveTo>
                  <a:cubicBezTo>
                    <a:pt x="45" y="54"/>
                    <a:pt x="45" y="54"/>
                    <a:pt x="45" y="54"/>
                  </a:cubicBezTo>
                  <a:cubicBezTo>
                    <a:pt x="45" y="40"/>
                    <a:pt x="38" y="33"/>
                    <a:pt x="27" y="33"/>
                  </a:cubicBezTo>
                  <a:cubicBezTo>
                    <a:pt x="16" y="33"/>
                    <a:pt x="9" y="41"/>
                    <a:pt x="9" y="55"/>
                  </a:cubicBezTo>
                  <a:cubicBezTo>
                    <a:pt x="9" y="55"/>
                    <a:pt x="9" y="55"/>
                    <a:pt x="9" y="55"/>
                  </a:cubicBezTo>
                  <a:cubicBezTo>
                    <a:pt x="9" y="70"/>
                    <a:pt x="17" y="76"/>
                    <a:pt x="26" y="76"/>
                  </a:cubicBezTo>
                  <a:cubicBezTo>
                    <a:pt x="37" y="76"/>
                    <a:pt x="45" y="70"/>
                    <a:pt x="45" y="55"/>
                  </a:cubicBezTo>
                  <a:moveTo>
                    <a:pt x="0" y="56"/>
                  </a:moveTo>
                  <a:cubicBezTo>
                    <a:pt x="0" y="55"/>
                    <a:pt x="0" y="55"/>
                    <a:pt x="0" y="55"/>
                  </a:cubicBezTo>
                  <a:cubicBezTo>
                    <a:pt x="0" y="38"/>
                    <a:pt x="11" y="26"/>
                    <a:pt x="26" y="26"/>
                  </a:cubicBezTo>
                  <a:cubicBezTo>
                    <a:pt x="35" y="26"/>
                    <a:pt x="41" y="30"/>
                    <a:pt x="45" y="36"/>
                  </a:cubicBezTo>
                  <a:cubicBezTo>
                    <a:pt x="45" y="0"/>
                    <a:pt x="45" y="0"/>
                    <a:pt x="45" y="0"/>
                  </a:cubicBezTo>
                  <a:cubicBezTo>
                    <a:pt x="53" y="0"/>
                    <a:pt x="53" y="0"/>
                    <a:pt x="53" y="0"/>
                  </a:cubicBezTo>
                  <a:cubicBezTo>
                    <a:pt x="53" y="83"/>
                    <a:pt x="53" y="83"/>
                    <a:pt x="53" y="83"/>
                  </a:cubicBezTo>
                  <a:cubicBezTo>
                    <a:pt x="45" y="83"/>
                    <a:pt x="45" y="83"/>
                    <a:pt x="45" y="83"/>
                  </a:cubicBezTo>
                  <a:cubicBezTo>
                    <a:pt x="45" y="73"/>
                    <a:pt x="45" y="73"/>
                    <a:pt x="45" y="73"/>
                  </a:cubicBezTo>
                  <a:cubicBezTo>
                    <a:pt x="41" y="79"/>
                    <a:pt x="33" y="84"/>
                    <a:pt x="25" y="84"/>
                  </a:cubicBezTo>
                  <a:cubicBezTo>
                    <a:pt x="11" y="84"/>
                    <a:pt x="0" y="73"/>
                    <a:pt x="0" y="56"/>
                  </a:cubicBezTo>
                </a:path>
              </a:pathLst>
            </a:custGeom>
            <a:solidFill>
              <a:srgbClr val="F7F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23">
              <a:extLst>
                <a:ext uri="{FF2B5EF4-FFF2-40B4-BE49-F238E27FC236}">
                  <a16:creationId xmlns:a16="http://schemas.microsoft.com/office/drawing/2014/main" id="{07662B8F-A4A7-4EB3-87A3-476E381323B3}"/>
                </a:ext>
              </a:extLst>
            </p:cNvPr>
            <p:cNvSpPr>
              <a:spLocks noChangeArrowheads="1"/>
            </p:cNvSpPr>
            <p:nvPr/>
          </p:nvSpPr>
          <p:spPr bwMode="auto">
            <a:xfrm>
              <a:off x="4664" y="4019"/>
              <a:ext cx="27" cy="27"/>
            </a:xfrm>
            <a:prstGeom prst="ellipse">
              <a:avLst/>
            </a:prstGeom>
            <a:solidFill>
              <a:srgbClr val="F7F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Freeform 13">
            <a:extLst>
              <a:ext uri="{FF2B5EF4-FFF2-40B4-BE49-F238E27FC236}">
                <a16:creationId xmlns:a16="http://schemas.microsoft.com/office/drawing/2014/main" id="{5190EFE8-F4FC-4371-839C-56A4E5FCFC52}"/>
              </a:ext>
            </a:extLst>
          </p:cNvPr>
          <p:cNvSpPr>
            <a:spLocks/>
          </p:cNvSpPr>
          <p:nvPr/>
        </p:nvSpPr>
        <p:spPr bwMode="auto">
          <a:xfrm>
            <a:off x="2158784" y="2092636"/>
            <a:ext cx="2327708" cy="2286871"/>
          </a:xfrm>
          <a:custGeom>
            <a:avLst/>
            <a:gdLst>
              <a:gd name="T0" fmla="*/ 951 w 951"/>
              <a:gd name="T1" fmla="*/ 464 h 933"/>
              <a:gd name="T2" fmla="*/ 951 w 951"/>
              <a:gd name="T3" fmla="*/ 464 h 933"/>
              <a:gd name="T4" fmla="*/ 914 w 951"/>
              <a:gd name="T5" fmla="*/ 553 h 933"/>
              <a:gd name="T6" fmla="*/ 914 w 951"/>
              <a:gd name="T7" fmla="*/ 553 h 933"/>
              <a:gd name="T8" fmla="*/ 560 w 951"/>
              <a:gd name="T9" fmla="*/ 886 h 933"/>
              <a:gd name="T10" fmla="*/ 386 w 951"/>
              <a:gd name="T11" fmla="*/ 881 h 933"/>
              <a:gd name="T12" fmla="*/ 391 w 951"/>
              <a:gd name="T13" fmla="*/ 709 h 933"/>
              <a:gd name="T14" fmla="*/ 519 w 951"/>
              <a:gd name="T15" fmla="*/ 588 h 933"/>
              <a:gd name="T16" fmla="*/ 123 w 951"/>
              <a:gd name="T17" fmla="*/ 588 h 933"/>
              <a:gd name="T18" fmla="*/ 0 w 951"/>
              <a:gd name="T19" fmla="*/ 466 h 933"/>
              <a:gd name="T20" fmla="*/ 123 w 951"/>
              <a:gd name="T21" fmla="*/ 343 h 933"/>
              <a:gd name="T22" fmla="*/ 527 w 951"/>
              <a:gd name="T23" fmla="*/ 343 h 933"/>
              <a:gd name="T24" fmla="*/ 392 w 951"/>
              <a:gd name="T25" fmla="*/ 210 h 933"/>
              <a:gd name="T26" fmla="*/ 390 w 951"/>
              <a:gd name="T27" fmla="*/ 37 h 933"/>
              <a:gd name="T28" fmla="*/ 477 w 951"/>
              <a:gd name="T29" fmla="*/ 0 h 933"/>
              <a:gd name="T30" fmla="*/ 563 w 951"/>
              <a:gd name="T31" fmla="*/ 35 h 933"/>
              <a:gd name="T32" fmla="*/ 914 w 951"/>
              <a:gd name="T33" fmla="*/ 377 h 933"/>
              <a:gd name="T34" fmla="*/ 914 w 951"/>
              <a:gd name="T35" fmla="*/ 377 h 933"/>
              <a:gd name="T36" fmla="*/ 951 w 951"/>
              <a:gd name="T37" fmla="*/ 464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1" h="933">
                <a:moveTo>
                  <a:pt x="951" y="464"/>
                </a:moveTo>
                <a:cubicBezTo>
                  <a:pt x="951" y="464"/>
                  <a:pt x="951" y="464"/>
                  <a:pt x="951" y="464"/>
                </a:cubicBezTo>
                <a:cubicBezTo>
                  <a:pt x="951" y="499"/>
                  <a:pt x="936" y="531"/>
                  <a:pt x="914" y="553"/>
                </a:cubicBezTo>
                <a:cubicBezTo>
                  <a:pt x="914" y="553"/>
                  <a:pt x="914" y="553"/>
                  <a:pt x="914" y="553"/>
                </a:cubicBezTo>
                <a:cubicBezTo>
                  <a:pt x="560" y="886"/>
                  <a:pt x="560" y="886"/>
                  <a:pt x="560" y="886"/>
                </a:cubicBezTo>
                <a:cubicBezTo>
                  <a:pt x="511" y="933"/>
                  <a:pt x="433" y="930"/>
                  <a:pt x="386" y="881"/>
                </a:cubicBezTo>
                <a:cubicBezTo>
                  <a:pt x="340" y="832"/>
                  <a:pt x="342" y="756"/>
                  <a:pt x="391" y="709"/>
                </a:cubicBezTo>
                <a:cubicBezTo>
                  <a:pt x="519" y="588"/>
                  <a:pt x="519" y="588"/>
                  <a:pt x="519" y="588"/>
                </a:cubicBezTo>
                <a:cubicBezTo>
                  <a:pt x="123" y="588"/>
                  <a:pt x="123" y="588"/>
                  <a:pt x="123" y="588"/>
                </a:cubicBezTo>
                <a:cubicBezTo>
                  <a:pt x="55" y="588"/>
                  <a:pt x="0" y="533"/>
                  <a:pt x="0" y="466"/>
                </a:cubicBezTo>
                <a:cubicBezTo>
                  <a:pt x="0" y="398"/>
                  <a:pt x="55" y="343"/>
                  <a:pt x="123" y="343"/>
                </a:cubicBezTo>
                <a:cubicBezTo>
                  <a:pt x="527" y="343"/>
                  <a:pt x="527" y="343"/>
                  <a:pt x="527" y="343"/>
                </a:cubicBezTo>
                <a:cubicBezTo>
                  <a:pt x="392" y="210"/>
                  <a:pt x="392" y="210"/>
                  <a:pt x="392" y="210"/>
                </a:cubicBezTo>
                <a:cubicBezTo>
                  <a:pt x="343" y="163"/>
                  <a:pt x="343" y="85"/>
                  <a:pt x="390" y="37"/>
                </a:cubicBezTo>
                <a:cubicBezTo>
                  <a:pt x="414" y="12"/>
                  <a:pt x="445" y="0"/>
                  <a:pt x="477" y="0"/>
                </a:cubicBezTo>
                <a:cubicBezTo>
                  <a:pt x="508" y="0"/>
                  <a:pt x="539" y="11"/>
                  <a:pt x="563" y="35"/>
                </a:cubicBezTo>
                <a:cubicBezTo>
                  <a:pt x="914" y="377"/>
                  <a:pt x="914" y="377"/>
                  <a:pt x="914" y="377"/>
                </a:cubicBezTo>
                <a:cubicBezTo>
                  <a:pt x="914" y="377"/>
                  <a:pt x="914" y="377"/>
                  <a:pt x="914" y="377"/>
                </a:cubicBezTo>
                <a:cubicBezTo>
                  <a:pt x="936" y="399"/>
                  <a:pt x="951" y="430"/>
                  <a:pt x="951" y="46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NL"/>
          </a:p>
        </p:txBody>
      </p:sp>
      <p:sp>
        <p:nvSpPr>
          <p:cNvPr id="34" name="Freeform 13">
            <a:extLst>
              <a:ext uri="{FF2B5EF4-FFF2-40B4-BE49-F238E27FC236}">
                <a16:creationId xmlns:a16="http://schemas.microsoft.com/office/drawing/2014/main" id="{4DBE83A6-B6F4-4FDF-AFA7-413C75258DE3}"/>
              </a:ext>
            </a:extLst>
          </p:cNvPr>
          <p:cNvSpPr>
            <a:spLocks/>
          </p:cNvSpPr>
          <p:nvPr/>
        </p:nvSpPr>
        <p:spPr bwMode="auto">
          <a:xfrm>
            <a:off x="5800573" y="701783"/>
            <a:ext cx="2327708" cy="2286871"/>
          </a:xfrm>
          <a:custGeom>
            <a:avLst/>
            <a:gdLst>
              <a:gd name="T0" fmla="*/ 951 w 951"/>
              <a:gd name="T1" fmla="*/ 464 h 933"/>
              <a:gd name="T2" fmla="*/ 951 w 951"/>
              <a:gd name="T3" fmla="*/ 464 h 933"/>
              <a:gd name="T4" fmla="*/ 914 w 951"/>
              <a:gd name="T5" fmla="*/ 553 h 933"/>
              <a:gd name="T6" fmla="*/ 914 w 951"/>
              <a:gd name="T7" fmla="*/ 553 h 933"/>
              <a:gd name="T8" fmla="*/ 560 w 951"/>
              <a:gd name="T9" fmla="*/ 886 h 933"/>
              <a:gd name="T10" fmla="*/ 386 w 951"/>
              <a:gd name="T11" fmla="*/ 881 h 933"/>
              <a:gd name="T12" fmla="*/ 391 w 951"/>
              <a:gd name="T13" fmla="*/ 709 h 933"/>
              <a:gd name="T14" fmla="*/ 519 w 951"/>
              <a:gd name="T15" fmla="*/ 588 h 933"/>
              <a:gd name="T16" fmla="*/ 123 w 951"/>
              <a:gd name="T17" fmla="*/ 588 h 933"/>
              <a:gd name="T18" fmla="*/ 0 w 951"/>
              <a:gd name="T19" fmla="*/ 466 h 933"/>
              <a:gd name="T20" fmla="*/ 123 w 951"/>
              <a:gd name="T21" fmla="*/ 343 h 933"/>
              <a:gd name="T22" fmla="*/ 527 w 951"/>
              <a:gd name="T23" fmla="*/ 343 h 933"/>
              <a:gd name="T24" fmla="*/ 392 w 951"/>
              <a:gd name="T25" fmla="*/ 210 h 933"/>
              <a:gd name="T26" fmla="*/ 390 w 951"/>
              <a:gd name="T27" fmla="*/ 37 h 933"/>
              <a:gd name="T28" fmla="*/ 477 w 951"/>
              <a:gd name="T29" fmla="*/ 0 h 933"/>
              <a:gd name="T30" fmla="*/ 563 w 951"/>
              <a:gd name="T31" fmla="*/ 35 h 933"/>
              <a:gd name="T32" fmla="*/ 914 w 951"/>
              <a:gd name="T33" fmla="*/ 377 h 933"/>
              <a:gd name="T34" fmla="*/ 914 w 951"/>
              <a:gd name="T35" fmla="*/ 377 h 933"/>
              <a:gd name="T36" fmla="*/ 951 w 951"/>
              <a:gd name="T37" fmla="*/ 464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1" h="933">
                <a:moveTo>
                  <a:pt x="951" y="464"/>
                </a:moveTo>
                <a:cubicBezTo>
                  <a:pt x="951" y="464"/>
                  <a:pt x="951" y="464"/>
                  <a:pt x="951" y="464"/>
                </a:cubicBezTo>
                <a:cubicBezTo>
                  <a:pt x="951" y="499"/>
                  <a:pt x="936" y="531"/>
                  <a:pt x="914" y="553"/>
                </a:cubicBezTo>
                <a:cubicBezTo>
                  <a:pt x="914" y="553"/>
                  <a:pt x="914" y="553"/>
                  <a:pt x="914" y="553"/>
                </a:cubicBezTo>
                <a:cubicBezTo>
                  <a:pt x="560" y="886"/>
                  <a:pt x="560" y="886"/>
                  <a:pt x="560" y="886"/>
                </a:cubicBezTo>
                <a:cubicBezTo>
                  <a:pt x="511" y="933"/>
                  <a:pt x="433" y="930"/>
                  <a:pt x="386" y="881"/>
                </a:cubicBezTo>
                <a:cubicBezTo>
                  <a:pt x="340" y="832"/>
                  <a:pt x="342" y="756"/>
                  <a:pt x="391" y="709"/>
                </a:cubicBezTo>
                <a:cubicBezTo>
                  <a:pt x="519" y="588"/>
                  <a:pt x="519" y="588"/>
                  <a:pt x="519" y="588"/>
                </a:cubicBezTo>
                <a:cubicBezTo>
                  <a:pt x="123" y="588"/>
                  <a:pt x="123" y="588"/>
                  <a:pt x="123" y="588"/>
                </a:cubicBezTo>
                <a:cubicBezTo>
                  <a:pt x="55" y="588"/>
                  <a:pt x="0" y="533"/>
                  <a:pt x="0" y="466"/>
                </a:cubicBezTo>
                <a:cubicBezTo>
                  <a:pt x="0" y="398"/>
                  <a:pt x="55" y="343"/>
                  <a:pt x="123" y="343"/>
                </a:cubicBezTo>
                <a:cubicBezTo>
                  <a:pt x="527" y="343"/>
                  <a:pt x="527" y="343"/>
                  <a:pt x="527" y="343"/>
                </a:cubicBezTo>
                <a:cubicBezTo>
                  <a:pt x="392" y="210"/>
                  <a:pt x="392" y="210"/>
                  <a:pt x="392" y="210"/>
                </a:cubicBezTo>
                <a:cubicBezTo>
                  <a:pt x="343" y="163"/>
                  <a:pt x="343" y="85"/>
                  <a:pt x="390" y="37"/>
                </a:cubicBezTo>
                <a:cubicBezTo>
                  <a:pt x="414" y="12"/>
                  <a:pt x="445" y="0"/>
                  <a:pt x="477" y="0"/>
                </a:cubicBezTo>
                <a:cubicBezTo>
                  <a:pt x="508" y="0"/>
                  <a:pt x="539" y="11"/>
                  <a:pt x="563" y="35"/>
                </a:cubicBezTo>
                <a:cubicBezTo>
                  <a:pt x="914" y="377"/>
                  <a:pt x="914" y="377"/>
                  <a:pt x="914" y="377"/>
                </a:cubicBezTo>
                <a:cubicBezTo>
                  <a:pt x="914" y="377"/>
                  <a:pt x="914" y="377"/>
                  <a:pt x="914" y="377"/>
                </a:cubicBezTo>
                <a:cubicBezTo>
                  <a:pt x="936" y="399"/>
                  <a:pt x="951" y="430"/>
                  <a:pt x="951" y="46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nl-NL"/>
          </a:p>
        </p:txBody>
      </p:sp>
      <p:sp>
        <p:nvSpPr>
          <p:cNvPr id="31" name="Freeform: Shape 30">
            <a:extLst>
              <a:ext uri="{FF2B5EF4-FFF2-40B4-BE49-F238E27FC236}">
                <a16:creationId xmlns:a16="http://schemas.microsoft.com/office/drawing/2014/main" id="{E41FF45B-D02D-45E6-B7C7-9B53C5AC6CEC}"/>
              </a:ext>
            </a:extLst>
          </p:cNvPr>
          <p:cNvSpPr>
            <a:spLocks/>
          </p:cNvSpPr>
          <p:nvPr/>
        </p:nvSpPr>
        <p:spPr bwMode="auto">
          <a:xfrm>
            <a:off x="8921518" y="-1308"/>
            <a:ext cx="2327708" cy="1698973"/>
          </a:xfrm>
          <a:custGeom>
            <a:avLst/>
            <a:gdLst>
              <a:gd name="connsiteX0" fmla="*/ 1000255 w 2327708"/>
              <a:gd name="connsiteY0" fmla="*/ 0 h 1698973"/>
              <a:gd name="connsiteX1" fmla="*/ 1858864 w 2327708"/>
              <a:gd name="connsiteY1" fmla="*/ 0 h 1698973"/>
              <a:gd name="connsiteX2" fmla="*/ 1874703 w 2327708"/>
              <a:gd name="connsiteY2" fmla="*/ 15455 h 1698973"/>
              <a:gd name="connsiteX3" fmla="*/ 2237145 w 2327708"/>
              <a:gd name="connsiteY3" fmla="*/ 369102 h 1698973"/>
              <a:gd name="connsiteX4" fmla="*/ 2327708 w 2327708"/>
              <a:gd name="connsiteY4" fmla="*/ 582347 h 1698973"/>
              <a:gd name="connsiteX5" fmla="*/ 2237145 w 2327708"/>
              <a:gd name="connsiteY5" fmla="*/ 800494 h 1698973"/>
              <a:gd name="connsiteX6" fmla="*/ 1370680 w 2327708"/>
              <a:gd name="connsiteY6" fmla="*/ 1616709 h 1698973"/>
              <a:gd name="connsiteX7" fmla="*/ 944790 w 2327708"/>
              <a:gd name="connsiteY7" fmla="*/ 1604453 h 1698973"/>
              <a:gd name="connsiteX8" fmla="*/ 957028 w 2327708"/>
              <a:gd name="connsiteY8" fmla="*/ 1182865 h 1698973"/>
              <a:gd name="connsiteX9" fmla="*/ 1270327 w 2327708"/>
              <a:gd name="connsiteY9" fmla="*/ 886283 h 1698973"/>
              <a:gd name="connsiteX10" fmla="*/ 301060 w 2327708"/>
              <a:gd name="connsiteY10" fmla="*/ 886283 h 1698973"/>
              <a:gd name="connsiteX11" fmla="*/ 0 w 2327708"/>
              <a:gd name="connsiteY11" fmla="*/ 587249 h 1698973"/>
              <a:gd name="connsiteX12" fmla="*/ 301060 w 2327708"/>
              <a:gd name="connsiteY12" fmla="*/ 285764 h 1698973"/>
              <a:gd name="connsiteX13" fmla="*/ 1289908 w 2327708"/>
              <a:gd name="connsiteY13" fmla="*/ 285764 h 1698973"/>
              <a:gd name="connsiteX14" fmla="*/ 1000780 w 2327708"/>
              <a:gd name="connsiteY14" fmla="*/ 518 h 169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27708" h="1698973">
                <a:moveTo>
                  <a:pt x="1000255" y="0"/>
                </a:moveTo>
                <a:lnTo>
                  <a:pt x="1858864" y="0"/>
                </a:lnTo>
                <a:lnTo>
                  <a:pt x="1874703" y="15455"/>
                </a:lnTo>
                <a:cubicBezTo>
                  <a:pt x="2237145" y="369102"/>
                  <a:pt x="2237145" y="369102"/>
                  <a:pt x="2237145" y="369102"/>
                </a:cubicBezTo>
                <a:cubicBezTo>
                  <a:pt x="2290993" y="423026"/>
                  <a:pt x="2327708" y="499009"/>
                  <a:pt x="2327708" y="582347"/>
                </a:cubicBezTo>
                <a:cubicBezTo>
                  <a:pt x="2327708" y="668135"/>
                  <a:pt x="2290993" y="746570"/>
                  <a:pt x="2237145" y="800494"/>
                </a:cubicBezTo>
                <a:cubicBezTo>
                  <a:pt x="1370680" y="1616709"/>
                  <a:pt x="1370680" y="1616709"/>
                  <a:pt x="1370680" y="1616709"/>
                </a:cubicBezTo>
                <a:cubicBezTo>
                  <a:pt x="1250745" y="1731910"/>
                  <a:pt x="1059829" y="1724557"/>
                  <a:pt x="944790" y="1604453"/>
                </a:cubicBezTo>
                <a:cubicBezTo>
                  <a:pt x="832198" y="1484350"/>
                  <a:pt x="837094" y="1298066"/>
                  <a:pt x="957028" y="1182865"/>
                </a:cubicBezTo>
                <a:cubicBezTo>
                  <a:pt x="1270327" y="886283"/>
                  <a:pt x="1270327" y="886283"/>
                  <a:pt x="1270327" y="886283"/>
                </a:cubicBezTo>
                <a:cubicBezTo>
                  <a:pt x="301060" y="886283"/>
                  <a:pt x="301060" y="886283"/>
                  <a:pt x="301060" y="886283"/>
                </a:cubicBezTo>
                <a:cubicBezTo>
                  <a:pt x="134620" y="886283"/>
                  <a:pt x="0" y="751472"/>
                  <a:pt x="0" y="587249"/>
                </a:cubicBezTo>
                <a:cubicBezTo>
                  <a:pt x="0" y="420575"/>
                  <a:pt x="134620" y="285764"/>
                  <a:pt x="301060" y="285764"/>
                </a:cubicBezTo>
                <a:cubicBezTo>
                  <a:pt x="1289908" y="285764"/>
                  <a:pt x="1289908" y="285764"/>
                  <a:pt x="1289908" y="285764"/>
                </a:cubicBezTo>
                <a:cubicBezTo>
                  <a:pt x="1124692" y="122767"/>
                  <a:pt x="1042084" y="41268"/>
                  <a:pt x="1000780" y="518"/>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nl-NL"/>
          </a:p>
        </p:txBody>
      </p:sp>
      <p:grpSp>
        <p:nvGrpSpPr>
          <p:cNvPr id="32" name="Group 31">
            <a:extLst>
              <a:ext uri="{FF2B5EF4-FFF2-40B4-BE49-F238E27FC236}">
                <a16:creationId xmlns:a16="http://schemas.microsoft.com/office/drawing/2014/main" id="{95D369B2-D866-44D4-8433-9603516FBBD8}"/>
              </a:ext>
            </a:extLst>
          </p:cNvPr>
          <p:cNvGrpSpPr/>
          <p:nvPr/>
        </p:nvGrpSpPr>
        <p:grpSpPr>
          <a:xfrm>
            <a:off x="-294300" y="-297475"/>
            <a:ext cx="12780600" cy="7449775"/>
            <a:chOff x="-294300" y="-297475"/>
            <a:chExt cx="12780600" cy="7449775"/>
          </a:xfrm>
        </p:grpSpPr>
        <p:grpSp>
          <p:nvGrpSpPr>
            <p:cNvPr id="35" name="Group 21">
              <a:extLst>
                <a:ext uri="{FF2B5EF4-FFF2-40B4-BE49-F238E27FC236}">
                  <a16:creationId xmlns:a16="http://schemas.microsoft.com/office/drawing/2014/main" id="{76999FC7-3E8B-46E2-A97C-423CF38678FA}"/>
                </a:ext>
              </a:extLst>
            </p:cNvPr>
            <p:cNvGrpSpPr>
              <a:grpSpLocks/>
            </p:cNvGrpSpPr>
            <p:nvPr/>
          </p:nvGrpSpPr>
          <p:grpSpPr bwMode="auto">
            <a:xfrm>
              <a:off x="-294300" y="0"/>
              <a:ext cx="180000" cy="6858000"/>
              <a:chOff x="-232" y="0"/>
              <a:chExt cx="232" cy="4320"/>
            </a:xfrm>
          </p:grpSpPr>
          <p:sp>
            <p:nvSpPr>
              <p:cNvPr id="107" name="Line 22">
                <a:extLst>
                  <a:ext uri="{FF2B5EF4-FFF2-40B4-BE49-F238E27FC236}">
                    <a16:creationId xmlns:a16="http://schemas.microsoft.com/office/drawing/2014/main" id="{609D67D9-AB16-492C-B797-50A6F7B597A4}"/>
                  </a:ext>
                </a:extLst>
              </p:cNvPr>
              <p:cNvSpPr>
                <a:spLocks noChangeShapeType="1"/>
              </p:cNvSpPr>
              <p:nvPr/>
            </p:nvSpPr>
            <p:spPr bwMode="auto">
              <a:xfrm>
                <a:off x="-232" y="477"/>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23">
                <a:extLst>
                  <a:ext uri="{FF2B5EF4-FFF2-40B4-BE49-F238E27FC236}">
                    <a16:creationId xmlns:a16="http://schemas.microsoft.com/office/drawing/2014/main" id="{A550FEE0-7800-443D-A070-EFF61A06B38D}"/>
                  </a:ext>
                </a:extLst>
              </p:cNvPr>
              <p:cNvSpPr>
                <a:spLocks noChangeShapeType="1"/>
              </p:cNvSpPr>
              <p:nvPr/>
            </p:nvSpPr>
            <p:spPr bwMode="auto">
              <a:xfrm>
                <a:off x="-232" y="0"/>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24">
                <a:extLst>
                  <a:ext uri="{FF2B5EF4-FFF2-40B4-BE49-F238E27FC236}">
                    <a16:creationId xmlns:a16="http://schemas.microsoft.com/office/drawing/2014/main" id="{172CD855-FF6B-4C84-B7A0-0BA9607714F8}"/>
                  </a:ext>
                </a:extLst>
              </p:cNvPr>
              <p:cNvSpPr>
                <a:spLocks noChangeShapeType="1"/>
              </p:cNvSpPr>
              <p:nvPr/>
            </p:nvSpPr>
            <p:spPr bwMode="auto">
              <a:xfrm>
                <a:off x="-232" y="573"/>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25">
                <a:extLst>
                  <a:ext uri="{FF2B5EF4-FFF2-40B4-BE49-F238E27FC236}">
                    <a16:creationId xmlns:a16="http://schemas.microsoft.com/office/drawing/2014/main" id="{4B52A481-256C-43A8-AEEB-AD09DB11E862}"/>
                  </a:ext>
                </a:extLst>
              </p:cNvPr>
              <p:cNvSpPr>
                <a:spLocks noChangeShapeType="1"/>
              </p:cNvSpPr>
              <p:nvPr/>
            </p:nvSpPr>
            <p:spPr bwMode="auto">
              <a:xfrm>
                <a:off x="-232" y="1045"/>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26">
                <a:extLst>
                  <a:ext uri="{FF2B5EF4-FFF2-40B4-BE49-F238E27FC236}">
                    <a16:creationId xmlns:a16="http://schemas.microsoft.com/office/drawing/2014/main" id="{4180458B-5951-4BD4-B920-B1ECE9FBD02B}"/>
                  </a:ext>
                </a:extLst>
              </p:cNvPr>
              <p:cNvSpPr>
                <a:spLocks noChangeShapeType="1"/>
              </p:cNvSpPr>
              <p:nvPr/>
            </p:nvSpPr>
            <p:spPr bwMode="auto">
              <a:xfrm>
                <a:off x="-232" y="1139"/>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27">
                <a:extLst>
                  <a:ext uri="{FF2B5EF4-FFF2-40B4-BE49-F238E27FC236}">
                    <a16:creationId xmlns:a16="http://schemas.microsoft.com/office/drawing/2014/main" id="{7F723204-5B48-43B5-9243-1DB2A7584A8C}"/>
                  </a:ext>
                </a:extLst>
              </p:cNvPr>
              <p:cNvSpPr>
                <a:spLocks noChangeShapeType="1"/>
              </p:cNvSpPr>
              <p:nvPr/>
            </p:nvSpPr>
            <p:spPr bwMode="auto">
              <a:xfrm>
                <a:off x="-232" y="1614"/>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28">
                <a:extLst>
                  <a:ext uri="{FF2B5EF4-FFF2-40B4-BE49-F238E27FC236}">
                    <a16:creationId xmlns:a16="http://schemas.microsoft.com/office/drawing/2014/main" id="{F91D341A-B806-4BD5-82D4-61CFE23203AC}"/>
                  </a:ext>
                </a:extLst>
              </p:cNvPr>
              <p:cNvSpPr>
                <a:spLocks noChangeShapeType="1"/>
              </p:cNvSpPr>
              <p:nvPr/>
            </p:nvSpPr>
            <p:spPr bwMode="auto">
              <a:xfrm>
                <a:off x="-232" y="1708"/>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31">
                <a:extLst>
                  <a:ext uri="{FF2B5EF4-FFF2-40B4-BE49-F238E27FC236}">
                    <a16:creationId xmlns:a16="http://schemas.microsoft.com/office/drawing/2014/main" id="{6E0172CC-69B5-4F6B-91DC-C93CFE32951A}"/>
                  </a:ext>
                </a:extLst>
              </p:cNvPr>
              <p:cNvSpPr>
                <a:spLocks noChangeShapeType="1"/>
              </p:cNvSpPr>
              <p:nvPr/>
            </p:nvSpPr>
            <p:spPr bwMode="auto">
              <a:xfrm>
                <a:off x="-232" y="2180"/>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32">
                <a:extLst>
                  <a:ext uri="{FF2B5EF4-FFF2-40B4-BE49-F238E27FC236}">
                    <a16:creationId xmlns:a16="http://schemas.microsoft.com/office/drawing/2014/main" id="{B36CB217-17D0-4BCE-8B6F-D3A50615001F}"/>
                  </a:ext>
                </a:extLst>
              </p:cNvPr>
              <p:cNvSpPr>
                <a:spLocks noChangeShapeType="1"/>
              </p:cNvSpPr>
              <p:nvPr/>
            </p:nvSpPr>
            <p:spPr bwMode="auto">
              <a:xfrm>
                <a:off x="-232" y="2275"/>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33">
                <a:extLst>
                  <a:ext uri="{FF2B5EF4-FFF2-40B4-BE49-F238E27FC236}">
                    <a16:creationId xmlns:a16="http://schemas.microsoft.com/office/drawing/2014/main" id="{45FD729E-0129-4A8C-A4E2-61B9D8F01E1C}"/>
                  </a:ext>
                </a:extLst>
              </p:cNvPr>
              <p:cNvSpPr>
                <a:spLocks noChangeShapeType="1"/>
              </p:cNvSpPr>
              <p:nvPr/>
            </p:nvSpPr>
            <p:spPr bwMode="auto">
              <a:xfrm>
                <a:off x="-232" y="2749"/>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34">
                <a:extLst>
                  <a:ext uri="{FF2B5EF4-FFF2-40B4-BE49-F238E27FC236}">
                    <a16:creationId xmlns:a16="http://schemas.microsoft.com/office/drawing/2014/main" id="{1851B676-AE49-44E6-88D1-13F2CE4C5A5F}"/>
                  </a:ext>
                </a:extLst>
              </p:cNvPr>
              <p:cNvSpPr>
                <a:spLocks noChangeShapeType="1"/>
              </p:cNvSpPr>
              <p:nvPr/>
            </p:nvSpPr>
            <p:spPr bwMode="auto">
              <a:xfrm>
                <a:off x="-232" y="2843"/>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35">
                <a:extLst>
                  <a:ext uri="{FF2B5EF4-FFF2-40B4-BE49-F238E27FC236}">
                    <a16:creationId xmlns:a16="http://schemas.microsoft.com/office/drawing/2014/main" id="{C4063243-D0CF-4F11-9D6E-770A9052BEC6}"/>
                  </a:ext>
                </a:extLst>
              </p:cNvPr>
              <p:cNvSpPr>
                <a:spLocks noChangeShapeType="1"/>
              </p:cNvSpPr>
              <p:nvPr/>
            </p:nvSpPr>
            <p:spPr bwMode="auto">
              <a:xfrm>
                <a:off x="-232" y="3316"/>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36">
                <a:extLst>
                  <a:ext uri="{FF2B5EF4-FFF2-40B4-BE49-F238E27FC236}">
                    <a16:creationId xmlns:a16="http://schemas.microsoft.com/office/drawing/2014/main" id="{872E6535-3929-4824-923E-D86D6DAE971D}"/>
                  </a:ext>
                </a:extLst>
              </p:cNvPr>
              <p:cNvSpPr>
                <a:spLocks noChangeShapeType="1"/>
              </p:cNvSpPr>
              <p:nvPr/>
            </p:nvSpPr>
            <p:spPr bwMode="auto">
              <a:xfrm>
                <a:off x="-232" y="3412"/>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37">
                <a:extLst>
                  <a:ext uri="{FF2B5EF4-FFF2-40B4-BE49-F238E27FC236}">
                    <a16:creationId xmlns:a16="http://schemas.microsoft.com/office/drawing/2014/main" id="{FE25BF37-94F2-45CC-B05C-FC5BB0D2BAC8}"/>
                  </a:ext>
                </a:extLst>
              </p:cNvPr>
              <p:cNvSpPr>
                <a:spLocks noChangeShapeType="1"/>
              </p:cNvSpPr>
              <p:nvPr/>
            </p:nvSpPr>
            <p:spPr bwMode="auto">
              <a:xfrm>
                <a:off x="-232" y="3884"/>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38">
                <a:extLst>
                  <a:ext uri="{FF2B5EF4-FFF2-40B4-BE49-F238E27FC236}">
                    <a16:creationId xmlns:a16="http://schemas.microsoft.com/office/drawing/2014/main" id="{C0A14310-EB69-40F7-9A39-B5B5ABF3C93A}"/>
                  </a:ext>
                </a:extLst>
              </p:cNvPr>
              <p:cNvSpPr>
                <a:spLocks noChangeShapeType="1"/>
              </p:cNvSpPr>
              <p:nvPr/>
            </p:nvSpPr>
            <p:spPr bwMode="auto">
              <a:xfrm>
                <a:off x="-232" y="3978"/>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38">
                <a:extLst>
                  <a:ext uri="{FF2B5EF4-FFF2-40B4-BE49-F238E27FC236}">
                    <a16:creationId xmlns:a16="http://schemas.microsoft.com/office/drawing/2014/main" id="{B07F8DD7-3759-432C-BB66-EC4432290C27}"/>
                  </a:ext>
                </a:extLst>
              </p:cNvPr>
              <p:cNvSpPr>
                <a:spLocks noChangeShapeType="1"/>
              </p:cNvSpPr>
              <p:nvPr/>
            </p:nvSpPr>
            <p:spPr bwMode="auto">
              <a:xfrm>
                <a:off x="-232" y="4320"/>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6" name="Group 21">
              <a:extLst>
                <a:ext uri="{FF2B5EF4-FFF2-40B4-BE49-F238E27FC236}">
                  <a16:creationId xmlns:a16="http://schemas.microsoft.com/office/drawing/2014/main" id="{9CE95D72-6948-4A56-AD9A-3470A6890333}"/>
                </a:ext>
              </a:extLst>
            </p:cNvPr>
            <p:cNvGrpSpPr>
              <a:grpSpLocks/>
            </p:cNvGrpSpPr>
            <p:nvPr/>
          </p:nvGrpSpPr>
          <p:grpSpPr bwMode="auto">
            <a:xfrm>
              <a:off x="12306300" y="0"/>
              <a:ext cx="180000" cy="6858000"/>
              <a:chOff x="-232" y="0"/>
              <a:chExt cx="232" cy="4320"/>
            </a:xfrm>
          </p:grpSpPr>
          <p:sp>
            <p:nvSpPr>
              <p:cNvPr id="91" name="Line 22">
                <a:extLst>
                  <a:ext uri="{FF2B5EF4-FFF2-40B4-BE49-F238E27FC236}">
                    <a16:creationId xmlns:a16="http://schemas.microsoft.com/office/drawing/2014/main" id="{42D2651F-62C7-453A-B288-FCFEC0C9B945}"/>
                  </a:ext>
                </a:extLst>
              </p:cNvPr>
              <p:cNvSpPr>
                <a:spLocks noChangeShapeType="1"/>
              </p:cNvSpPr>
              <p:nvPr/>
            </p:nvSpPr>
            <p:spPr bwMode="auto">
              <a:xfrm>
                <a:off x="-232" y="477"/>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3">
                <a:extLst>
                  <a:ext uri="{FF2B5EF4-FFF2-40B4-BE49-F238E27FC236}">
                    <a16:creationId xmlns:a16="http://schemas.microsoft.com/office/drawing/2014/main" id="{47ED230B-CAC1-447E-A6A5-BFAEF8D55A90}"/>
                  </a:ext>
                </a:extLst>
              </p:cNvPr>
              <p:cNvSpPr>
                <a:spLocks noChangeShapeType="1"/>
              </p:cNvSpPr>
              <p:nvPr/>
            </p:nvSpPr>
            <p:spPr bwMode="auto">
              <a:xfrm>
                <a:off x="-232" y="0"/>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4">
                <a:extLst>
                  <a:ext uri="{FF2B5EF4-FFF2-40B4-BE49-F238E27FC236}">
                    <a16:creationId xmlns:a16="http://schemas.microsoft.com/office/drawing/2014/main" id="{03DA8E81-1BDA-48FD-94C9-3A14A102AF2B}"/>
                  </a:ext>
                </a:extLst>
              </p:cNvPr>
              <p:cNvSpPr>
                <a:spLocks noChangeShapeType="1"/>
              </p:cNvSpPr>
              <p:nvPr/>
            </p:nvSpPr>
            <p:spPr bwMode="auto">
              <a:xfrm>
                <a:off x="-232" y="573"/>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5">
                <a:extLst>
                  <a:ext uri="{FF2B5EF4-FFF2-40B4-BE49-F238E27FC236}">
                    <a16:creationId xmlns:a16="http://schemas.microsoft.com/office/drawing/2014/main" id="{14E11846-5E47-49A7-A856-980CF7E6074F}"/>
                  </a:ext>
                </a:extLst>
              </p:cNvPr>
              <p:cNvSpPr>
                <a:spLocks noChangeShapeType="1"/>
              </p:cNvSpPr>
              <p:nvPr/>
            </p:nvSpPr>
            <p:spPr bwMode="auto">
              <a:xfrm>
                <a:off x="-232" y="1045"/>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6">
                <a:extLst>
                  <a:ext uri="{FF2B5EF4-FFF2-40B4-BE49-F238E27FC236}">
                    <a16:creationId xmlns:a16="http://schemas.microsoft.com/office/drawing/2014/main" id="{40397688-9401-4152-B7BE-C111B6FD27A2}"/>
                  </a:ext>
                </a:extLst>
              </p:cNvPr>
              <p:cNvSpPr>
                <a:spLocks noChangeShapeType="1"/>
              </p:cNvSpPr>
              <p:nvPr/>
            </p:nvSpPr>
            <p:spPr bwMode="auto">
              <a:xfrm>
                <a:off x="-232" y="1139"/>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7">
                <a:extLst>
                  <a:ext uri="{FF2B5EF4-FFF2-40B4-BE49-F238E27FC236}">
                    <a16:creationId xmlns:a16="http://schemas.microsoft.com/office/drawing/2014/main" id="{4F8B2EF0-991B-47D0-A358-563911812156}"/>
                  </a:ext>
                </a:extLst>
              </p:cNvPr>
              <p:cNvSpPr>
                <a:spLocks noChangeShapeType="1"/>
              </p:cNvSpPr>
              <p:nvPr/>
            </p:nvSpPr>
            <p:spPr bwMode="auto">
              <a:xfrm>
                <a:off x="-232" y="1614"/>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8">
                <a:extLst>
                  <a:ext uri="{FF2B5EF4-FFF2-40B4-BE49-F238E27FC236}">
                    <a16:creationId xmlns:a16="http://schemas.microsoft.com/office/drawing/2014/main" id="{FDED36D1-CE80-4715-870B-56F24ECAFEC8}"/>
                  </a:ext>
                </a:extLst>
              </p:cNvPr>
              <p:cNvSpPr>
                <a:spLocks noChangeShapeType="1"/>
              </p:cNvSpPr>
              <p:nvPr/>
            </p:nvSpPr>
            <p:spPr bwMode="auto">
              <a:xfrm>
                <a:off x="-232" y="1708"/>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31">
                <a:extLst>
                  <a:ext uri="{FF2B5EF4-FFF2-40B4-BE49-F238E27FC236}">
                    <a16:creationId xmlns:a16="http://schemas.microsoft.com/office/drawing/2014/main" id="{20E1C883-6B65-4364-AFC4-E4FCAF4AB5B7}"/>
                  </a:ext>
                </a:extLst>
              </p:cNvPr>
              <p:cNvSpPr>
                <a:spLocks noChangeShapeType="1"/>
              </p:cNvSpPr>
              <p:nvPr/>
            </p:nvSpPr>
            <p:spPr bwMode="auto">
              <a:xfrm>
                <a:off x="-232" y="2180"/>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32">
                <a:extLst>
                  <a:ext uri="{FF2B5EF4-FFF2-40B4-BE49-F238E27FC236}">
                    <a16:creationId xmlns:a16="http://schemas.microsoft.com/office/drawing/2014/main" id="{EF661DF9-9863-45E1-B3CC-A534EA132CBF}"/>
                  </a:ext>
                </a:extLst>
              </p:cNvPr>
              <p:cNvSpPr>
                <a:spLocks noChangeShapeType="1"/>
              </p:cNvSpPr>
              <p:nvPr/>
            </p:nvSpPr>
            <p:spPr bwMode="auto">
              <a:xfrm>
                <a:off x="-232" y="2275"/>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33">
                <a:extLst>
                  <a:ext uri="{FF2B5EF4-FFF2-40B4-BE49-F238E27FC236}">
                    <a16:creationId xmlns:a16="http://schemas.microsoft.com/office/drawing/2014/main" id="{F5EC2AE1-9BE3-4FA4-8F91-14DAB925C960}"/>
                  </a:ext>
                </a:extLst>
              </p:cNvPr>
              <p:cNvSpPr>
                <a:spLocks noChangeShapeType="1"/>
              </p:cNvSpPr>
              <p:nvPr/>
            </p:nvSpPr>
            <p:spPr bwMode="auto">
              <a:xfrm>
                <a:off x="-232" y="2749"/>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34">
                <a:extLst>
                  <a:ext uri="{FF2B5EF4-FFF2-40B4-BE49-F238E27FC236}">
                    <a16:creationId xmlns:a16="http://schemas.microsoft.com/office/drawing/2014/main" id="{8CDA0678-346B-44A7-BB7B-B1E314FB0EEC}"/>
                  </a:ext>
                </a:extLst>
              </p:cNvPr>
              <p:cNvSpPr>
                <a:spLocks noChangeShapeType="1"/>
              </p:cNvSpPr>
              <p:nvPr/>
            </p:nvSpPr>
            <p:spPr bwMode="auto">
              <a:xfrm>
                <a:off x="-232" y="2843"/>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35">
                <a:extLst>
                  <a:ext uri="{FF2B5EF4-FFF2-40B4-BE49-F238E27FC236}">
                    <a16:creationId xmlns:a16="http://schemas.microsoft.com/office/drawing/2014/main" id="{70CD6921-DB8D-4B9B-8FED-695E265AE63D}"/>
                  </a:ext>
                </a:extLst>
              </p:cNvPr>
              <p:cNvSpPr>
                <a:spLocks noChangeShapeType="1"/>
              </p:cNvSpPr>
              <p:nvPr/>
            </p:nvSpPr>
            <p:spPr bwMode="auto">
              <a:xfrm>
                <a:off x="-232" y="3316"/>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36">
                <a:extLst>
                  <a:ext uri="{FF2B5EF4-FFF2-40B4-BE49-F238E27FC236}">
                    <a16:creationId xmlns:a16="http://schemas.microsoft.com/office/drawing/2014/main" id="{50757BA7-7F66-4A43-B63A-CD12484184E3}"/>
                  </a:ext>
                </a:extLst>
              </p:cNvPr>
              <p:cNvSpPr>
                <a:spLocks noChangeShapeType="1"/>
              </p:cNvSpPr>
              <p:nvPr/>
            </p:nvSpPr>
            <p:spPr bwMode="auto">
              <a:xfrm>
                <a:off x="-232" y="3412"/>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37">
                <a:extLst>
                  <a:ext uri="{FF2B5EF4-FFF2-40B4-BE49-F238E27FC236}">
                    <a16:creationId xmlns:a16="http://schemas.microsoft.com/office/drawing/2014/main" id="{E3F57724-C314-405A-AF68-69F98A44B007}"/>
                  </a:ext>
                </a:extLst>
              </p:cNvPr>
              <p:cNvSpPr>
                <a:spLocks noChangeShapeType="1"/>
              </p:cNvSpPr>
              <p:nvPr/>
            </p:nvSpPr>
            <p:spPr bwMode="auto">
              <a:xfrm>
                <a:off x="-232" y="3884"/>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38">
                <a:extLst>
                  <a:ext uri="{FF2B5EF4-FFF2-40B4-BE49-F238E27FC236}">
                    <a16:creationId xmlns:a16="http://schemas.microsoft.com/office/drawing/2014/main" id="{04929BA8-28C7-4793-B21D-3430C67F1370}"/>
                  </a:ext>
                </a:extLst>
              </p:cNvPr>
              <p:cNvSpPr>
                <a:spLocks noChangeShapeType="1"/>
              </p:cNvSpPr>
              <p:nvPr/>
            </p:nvSpPr>
            <p:spPr bwMode="auto">
              <a:xfrm>
                <a:off x="-232" y="3978"/>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38">
                <a:extLst>
                  <a:ext uri="{FF2B5EF4-FFF2-40B4-BE49-F238E27FC236}">
                    <a16:creationId xmlns:a16="http://schemas.microsoft.com/office/drawing/2014/main" id="{74467B8F-048C-46B5-99D6-8EBB6B9C0243}"/>
                  </a:ext>
                </a:extLst>
              </p:cNvPr>
              <p:cNvSpPr>
                <a:spLocks noChangeShapeType="1"/>
              </p:cNvSpPr>
              <p:nvPr/>
            </p:nvSpPr>
            <p:spPr bwMode="auto">
              <a:xfrm>
                <a:off x="-232" y="4320"/>
                <a:ext cx="232"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7" name="Group 41">
              <a:extLst>
                <a:ext uri="{FF2B5EF4-FFF2-40B4-BE49-F238E27FC236}">
                  <a16:creationId xmlns:a16="http://schemas.microsoft.com/office/drawing/2014/main" id="{B91894A4-777D-41B0-9484-E912DBDFB297}"/>
                </a:ext>
              </a:extLst>
            </p:cNvPr>
            <p:cNvGrpSpPr>
              <a:grpSpLocks/>
            </p:cNvGrpSpPr>
            <p:nvPr/>
          </p:nvGrpSpPr>
          <p:grpSpPr bwMode="auto">
            <a:xfrm>
              <a:off x="1" y="-297475"/>
              <a:ext cx="12191999" cy="180000"/>
              <a:chOff x="0" y="-689"/>
              <a:chExt cx="7680" cy="232"/>
            </a:xfrm>
          </p:grpSpPr>
          <p:sp>
            <p:nvSpPr>
              <p:cNvPr id="65" name="Line 42">
                <a:extLst>
                  <a:ext uri="{FF2B5EF4-FFF2-40B4-BE49-F238E27FC236}">
                    <a16:creationId xmlns:a16="http://schemas.microsoft.com/office/drawing/2014/main" id="{E70373CD-1A8C-45F7-9E9E-523D62A83F2B}"/>
                  </a:ext>
                </a:extLst>
              </p:cNvPr>
              <p:cNvSpPr>
                <a:spLocks noChangeShapeType="1"/>
              </p:cNvSpPr>
              <p:nvPr/>
            </p:nvSpPr>
            <p:spPr bwMode="auto">
              <a:xfrm>
                <a:off x="6724"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43">
                <a:extLst>
                  <a:ext uri="{FF2B5EF4-FFF2-40B4-BE49-F238E27FC236}">
                    <a16:creationId xmlns:a16="http://schemas.microsoft.com/office/drawing/2014/main" id="{B543E3D9-1855-4B65-8BB3-2EDCA78C9806}"/>
                  </a:ext>
                </a:extLst>
              </p:cNvPr>
              <p:cNvSpPr>
                <a:spLocks noChangeShapeType="1"/>
              </p:cNvSpPr>
              <p:nvPr/>
            </p:nvSpPr>
            <p:spPr bwMode="auto">
              <a:xfrm>
                <a:off x="7200"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44">
                <a:extLst>
                  <a:ext uri="{FF2B5EF4-FFF2-40B4-BE49-F238E27FC236}">
                    <a16:creationId xmlns:a16="http://schemas.microsoft.com/office/drawing/2014/main" id="{E3E3D736-F25F-4E34-A2F6-0B01C21A79A9}"/>
                  </a:ext>
                </a:extLst>
              </p:cNvPr>
              <p:cNvSpPr>
                <a:spLocks noChangeShapeType="1"/>
              </p:cNvSpPr>
              <p:nvPr/>
            </p:nvSpPr>
            <p:spPr bwMode="auto">
              <a:xfrm>
                <a:off x="481"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8" name="Line 45">
                <a:extLst>
                  <a:ext uri="{FF2B5EF4-FFF2-40B4-BE49-F238E27FC236}">
                    <a16:creationId xmlns:a16="http://schemas.microsoft.com/office/drawing/2014/main" id="{6704BEC4-3DC3-4082-8672-F2668C3493AE}"/>
                  </a:ext>
                </a:extLst>
              </p:cNvPr>
              <p:cNvSpPr>
                <a:spLocks noChangeShapeType="1"/>
              </p:cNvSpPr>
              <p:nvPr/>
            </p:nvSpPr>
            <p:spPr bwMode="auto">
              <a:xfrm>
                <a:off x="6628"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46">
                <a:extLst>
                  <a:ext uri="{FF2B5EF4-FFF2-40B4-BE49-F238E27FC236}">
                    <a16:creationId xmlns:a16="http://schemas.microsoft.com/office/drawing/2014/main" id="{F8754E5D-C969-43FE-9E33-AC0394EBE511}"/>
                  </a:ext>
                </a:extLst>
              </p:cNvPr>
              <p:cNvSpPr>
                <a:spLocks noChangeShapeType="1"/>
              </p:cNvSpPr>
              <p:nvPr/>
            </p:nvSpPr>
            <p:spPr bwMode="auto">
              <a:xfrm>
                <a:off x="6156"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47">
                <a:extLst>
                  <a:ext uri="{FF2B5EF4-FFF2-40B4-BE49-F238E27FC236}">
                    <a16:creationId xmlns:a16="http://schemas.microsoft.com/office/drawing/2014/main" id="{19A7BDCF-82F7-405A-8A0F-ED1B64A9381D}"/>
                  </a:ext>
                </a:extLst>
              </p:cNvPr>
              <p:cNvSpPr>
                <a:spLocks noChangeShapeType="1"/>
              </p:cNvSpPr>
              <p:nvPr/>
            </p:nvSpPr>
            <p:spPr bwMode="auto">
              <a:xfrm>
                <a:off x="6062"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48">
                <a:extLst>
                  <a:ext uri="{FF2B5EF4-FFF2-40B4-BE49-F238E27FC236}">
                    <a16:creationId xmlns:a16="http://schemas.microsoft.com/office/drawing/2014/main" id="{4FC85187-D327-4C9E-953C-9684934B04B6}"/>
                  </a:ext>
                </a:extLst>
              </p:cNvPr>
              <p:cNvSpPr>
                <a:spLocks noChangeShapeType="1"/>
              </p:cNvSpPr>
              <p:nvPr/>
            </p:nvSpPr>
            <p:spPr bwMode="auto">
              <a:xfrm>
                <a:off x="5588"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49">
                <a:extLst>
                  <a:ext uri="{FF2B5EF4-FFF2-40B4-BE49-F238E27FC236}">
                    <a16:creationId xmlns:a16="http://schemas.microsoft.com/office/drawing/2014/main" id="{278E3929-EFEC-4FF5-B4FC-4D39695E5C75}"/>
                  </a:ext>
                </a:extLst>
              </p:cNvPr>
              <p:cNvSpPr>
                <a:spLocks noChangeShapeType="1"/>
              </p:cNvSpPr>
              <p:nvPr/>
            </p:nvSpPr>
            <p:spPr bwMode="auto">
              <a:xfrm>
                <a:off x="5494"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50">
                <a:extLst>
                  <a:ext uri="{FF2B5EF4-FFF2-40B4-BE49-F238E27FC236}">
                    <a16:creationId xmlns:a16="http://schemas.microsoft.com/office/drawing/2014/main" id="{8F340C45-7BA0-4CFB-A699-9E5B3CFA5EC0}"/>
                  </a:ext>
                </a:extLst>
              </p:cNvPr>
              <p:cNvSpPr>
                <a:spLocks noChangeShapeType="1"/>
              </p:cNvSpPr>
              <p:nvPr/>
            </p:nvSpPr>
            <p:spPr bwMode="auto">
              <a:xfrm>
                <a:off x="2753"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51">
                <a:extLst>
                  <a:ext uri="{FF2B5EF4-FFF2-40B4-BE49-F238E27FC236}">
                    <a16:creationId xmlns:a16="http://schemas.microsoft.com/office/drawing/2014/main" id="{9F1B93A6-A6BB-41C1-BFBB-DCB32CB82F3D}"/>
                  </a:ext>
                </a:extLst>
              </p:cNvPr>
              <p:cNvSpPr>
                <a:spLocks noChangeShapeType="1"/>
              </p:cNvSpPr>
              <p:nvPr/>
            </p:nvSpPr>
            <p:spPr bwMode="auto">
              <a:xfrm>
                <a:off x="2659"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52">
                <a:extLst>
                  <a:ext uri="{FF2B5EF4-FFF2-40B4-BE49-F238E27FC236}">
                    <a16:creationId xmlns:a16="http://schemas.microsoft.com/office/drawing/2014/main" id="{5360DD7E-80CB-41A1-9721-B66C495E2747}"/>
                  </a:ext>
                </a:extLst>
              </p:cNvPr>
              <p:cNvSpPr>
                <a:spLocks noChangeShapeType="1"/>
              </p:cNvSpPr>
              <p:nvPr/>
            </p:nvSpPr>
            <p:spPr bwMode="auto">
              <a:xfrm>
                <a:off x="2187"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53">
                <a:extLst>
                  <a:ext uri="{FF2B5EF4-FFF2-40B4-BE49-F238E27FC236}">
                    <a16:creationId xmlns:a16="http://schemas.microsoft.com/office/drawing/2014/main" id="{6495EC30-E53A-4A89-BD7F-FE66B401ABD1}"/>
                  </a:ext>
                </a:extLst>
              </p:cNvPr>
              <p:cNvSpPr>
                <a:spLocks noChangeShapeType="1"/>
              </p:cNvSpPr>
              <p:nvPr/>
            </p:nvSpPr>
            <p:spPr bwMode="auto">
              <a:xfrm>
                <a:off x="2093"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54">
                <a:extLst>
                  <a:ext uri="{FF2B5EF4-FFF2-40B4-BE49-F238E27FC236}">
                    <a16:creationId xmlns:a16="http://schemas.microsoft.com/office/drawing/2014/main" id="{C093C0A8-19F6-44FE-9696-CF0B6E7051DF}"/>
                  </a:ext>
                </a:extLst>
              </p:cNvPr>
              <p:cNvSpPr>
                <a:spLocks noChangeShapeType="1"/>
              </p:cNvSpPr>
              <p:nvPr/>
            </p:nvSpPr>
            <p:spPr bwMode="auto">
              <a:xfrm>
                <a:off x="1619"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55">
                <a:extLst>
                  <a:ext uri="{FF2B5EF4-FFF2-40B4-BE49-F238E27FC236}">
                    <a16:creationId xmlns:a16="http://schemas.microsoft.com/office/drawing/2014/main" id="{5BC3A9FC-5641-4FD9-BB55-51D3150E9A83}"/>
                  </a:ext>
                </a:extLst>
              </p:cNvPr>
              <p:cNvSpPr>
                <a:spLocks noChangeShapeType="1"/>
              </p:cNvSpPr>
              <p:nvPr/>
            </p:nvSpPr>
            <p:spPr bwMode="auto">
              <a:xfrm>
                <a:off x="1525"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56">
                <a:extLst>
                  <a:ext uri="{FF2B5EF4-FFF2-40B4-BE49-F238E27FC236}">
                    <a16:creationId xmlns:a16="http://schemas.microsoft.com/office/drawing/2014/main" id="{C9290A34-1482-405C-B4BC-F9097B120741}"/>
                  </a:ext>
                </a:extLst>
              </p:cNvPr>
              <p:cNvSpPr>
                <a:spLocks noChangeShapeType="1"/>
              </p:cNvSpPr>
              <p:nvPr/>
            </p:nvSpPr>
            <p:spPr bwMode="auto">
              <a:xfrm>
                <a:off x="1053"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57">
                <a:extLst>
                  <a:ext uri="{FF2B5EF4-FFF2-40B4-BE49-F238E27FC236}">
                    <a16:creationId xmlns:a16="http://schemas.microsoft.com/office/drawing/2014/main" id="{C4D9FAD4-1ABC-4C74-80FB-CCDCD5F0019B}"/>
                  </a:ext>
                </a:extLst>
              </p:cNvPr>
              <p:cNvSpPr>
                <a:spLocks noChangeShapeType="1"/>
              </p:cNvSpPr>
              <p:nvPr/>
            </p:nvSpPr>
            <p:spPr bwMode="auto">
              <a:xfrm>
                <a:off x="957"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58">
                <a:extLst>
                  <a:ext uri="{FF2B5EF4-FFF2-40B4-BE49-F238E27FC236}">
                    <a16:creationId xmlns:a16="http://schemas.microsoft.com/office/drawing/2014/main" id="{D38DD704-809B-4F34-8853-CC6DC3F9E20D}"/>
                  </a:ext>
                </a:extLst>
              </p:cNvPr>
              <p:cNvSpPr>
                <a:spLocks noChangeShapeType="1"/>
              </p:cNvSpPr>
              <p:nvPr/>
            </p:nvSpPr>
            <p:spPr bwMode="auto">
              <a:xfrm>
                <a:off x="5022"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59">
                <a:extLst>
                  <a:ext uri="{FF2B5EF4-FFF2-40B4-BE49-F238E27FC236}">
                    <a16:creationId xmlns:a16="http://schemas.microsoft.com/office/drawing/2014/main" id="{61EE16FC-B9DB-42D2-AEF9-974C489D7403}"/>
                  </a:ext>
                </a:extLst>
              </p:cNvPr>
              <p:cNvSpPr>
                <a:spLocks noChangeShapeType="1"/>
              </p:cNvSpPr>
              <p:nvPr/>
            </p:nvSpPr>
            <p:spPr bwMode="auto">
              <a:xfrm>
                <a:off x="4928"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60">
                <a:extLst>
                  <a:ext uri="{FF2B5EF4-FFF2-40B4-BE49-F238E27FC236}">
                    <a16:creationId xmlns:a16="http://schemas.microsoft.com/office/drawing/2014/main" id="{2DCE96EB-8A18-47A6-9E07-A8B583D36D43}"/>
                  </a:ext>
                </a:extLst>
              </p:cNvPr>
              <p:cNvSpPr>
                <a:spLocks noChangeShapeType="1"/>
              </p:cNvSpPr>
              <p:nvPr/>
            </p:nvSpPr>
            <p:spPr bwMode="auto">
              <a:xfrm>
                <a:off x="4454"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61">
                <a:extLst>
                  <a:ext uri="{FF2B5EF4-FFF2-40B4-BE49-F238E27FC236}">
                    <a16:creationId xmlns:a16="http://schemas.microsoft.com/office/drawing/2014/main" id="{A2401625-B6EF-4120-9AF7-F34C5E1C201E}"/>
                  </a:ext>
                </a:extLst>
              </p:cNvPr>
              <p:cNvSpPr>
                <a:spLocks noChangeShapeType="1"/>
              </p:cNvSpPr>
              <p:nvPr/>
            </p:nvSpPr>
            <p:spPr bwMode="auto">
              <a:xfrm>
                <a:off x="4360"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62">
                <a:extLst>
                  <a:ext uri="{FF2B5EF4-FFF2-40B4-BE49-F238E27FC236}">
                    <a16:creationId xmlns:a16="http://schemas.microsoft.com/office/drawing/2014/main" id="{54CE1479-D4D8-4C11-8737-2DB1344F4ACC}"/>
                  </a:ext>
                </a:extLst>
              </p:cNvPr>
              <p:cNvSpPr>
                <a:spLocks noChangeShapeType="1"/>
              </p:cNvSpPr>
              <p:nvPr/>
            </p:nvSpPr>
            <p:spPr bwMode="auto">
              <a:xfrm>
                <a:off x="3888"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63">
                <a:extLst>
                  <a:ext uri="{FF2B5EF4-FFF2-40B4-BE49-F238E27FC236}">
                    <a16:creationId xmlns:a16="http://schemas.microsoft.com/office/drawing/2014/main" id="{D7C89A00-C93C-4B7F-ADCC-AE43AF1DC64C}"/>
                  </a:ext>
                </a:extLst>
              </p:cNvPr>
              <p:cNvSpPr>
                <a:spLocks noChangeShapeType="1"/>
              </p:cNvSpPr>
              <p:nvPr/>
            </p:nvSpPr>
            <p:spPr bwMode="auto">
              <a:xfrm>
                <a:off x="3792"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64">
                <a:extLst>
                  <a:ext uri="{FF2B5EF4-FFF2-40B4-BE49-F238E27FC236}">
                    <a16:creationId xmlns:a16="http://schemas.microsoft.com/office/drawing/2014/main" id="{76F289CA-0832-491D-AB2E-3132F3D8A5FB}"/>
                  </a:ext>
                </a:extLst>
              </p:cNvPr>
              <p:cNvSpPr>
                <a:spLocks noChangeShapeType="1"/>
              </p:cNvSpPr>
              <p:nvPr/>
            </p:nvSpPr>
            <p:spPr bwMode="auto">
              <a:xfrm>
                <a:off x="3321"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65">
                <a:extLst>
                  <a:ext uri="{FF2B5EF4-FFF2-40B4-BE49-F238E27FC236}">
                    <a16:creationId xmlns:a16="http://schemas.microsoft.com/office/drawing/2014/main" id="{9FD120AF-02EC-42B5-B34B-D5EFFF701D21}"/>
                  </a:ext>
                </a:extLst>
              </p:cNvPr>
              <p:cNvSpPr>
                <a:spLocks noChangeShapeType="1"/>
              </p:cNvSpPr>
              <p:nvPr/>
            </p:nvSpPr>
            <p:spPr bwMode="auto">
              <a:xfrm>
                <a:off x="3227"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44">
                <a:extLst>
                  <a:ext uri="{FF2B5EF4-FFF2-40B4-BE49-F238E27FC236}">
                    <a16:creationId xmlns:a16="http://schemas.microsoft.com/office/drawing/2014/main" id="{B9F74F71-59DB-4EA1-9236-DB0A6C743471}"/>
                  </a:ext>
                </a:extLst>
              </p:cNvPr>
              <p:cNvSpPr>
                <a:spLocks noChangeShapeType="1"/>
              </p:cNvSpPr>
              <p:nvPr/>
            </p:nvSpPr>
            <p:spPr bwMode="auto">
              <a:xfrm>
                <a:off x="0"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0" name="Line 43">
                <a:extLst>
                  <a:ext uri="{FF2B5EF4-FFF2-40B4-BE49-F238E27FC236}">
                    <a16:creationId xmlns:a16="http://schemas.microsoft.com/office/drawing/2014/main" id="{8DEC284A-0E7F-49C1-A9B7-1AAC8553DFC6}"/>
                  </a:ext>
                </a:extLst>
              </p:cNvPr>
              <p:cNvSpPr>
                <a:spLocks noChangeShapeType="1"/>
              </p:cNvSpPr>
              <p:nvPr/>
            </p:nvSpPr>
            <p:spPr bwMode="auto">
              <a:xfrm>
                <a:off x="7680"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8" name="Group 41">
              <a:extLst>
                <a:ext uri="{FF2B5EF4-FFF2-40B4-BE49-F238E27FC236}">
                  <a16:creationId xmlns:a16="http://schemas.microsoft.com/office/drawing/2014/main" id="{802A1026-FF5B-4FA8-BE62-AE56F2649F69}"/>
                </a:ext>
              </a:extLst>
            </p:cNvPr>
            <p:cNvGrpSpPr>
              <a:grpSpLocks/>
            </p:cNvGrpSpPr>
            <p:nvPr/>
          </p:nvGrpSpPr>
          <p:grpSpPr bwMode="auto">
            <a:xfrm>
              <a:off x="6351" y="6972300"/>
              <a:ext cx="12195174" cy="180000"/>
              <a:chOff x="4" y="-689"/>
              <a:chExt cx="7682" cy="232"/>
            </a:xfrm>
          </p:grpSpPr>
          <p:sp>
            <p:nvSpPr>
              <p:cNvPr id="39" name="Line 42">
                <a:extLst>
                  <a:ext uri="{FF2B5EF4-FFF2-40B4-BE49-F238E27FC236}">
                    <a16:creationId xmlns:a16="http://schemas.microsoft.com/office/drawing/2014/main" id="{C4F959AD-2030-427C-9B81-30457B743544}"/>
                  </a:ext>
                </a:extLst>
              </p:cNvPr>
              <p:cNvSpPr>
                <a:spLocks noChangeShapeType="1"/>
              </p:cNvSpPr>
              <p:nvPr/>
            </p:nvSpPr>
            <p:spPr bwMode="auto">
              <a:xfrm>
                <a:off x="6724"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43">
                <a:extLst>
                  <a:ext uri="{FF2B5EF4-FFF2-40B4-BE49-F238E27FC236}">
                    <a16:creationId xmlns:a16="http://schemas.microsoft.com/office/drawing/2014/main" id="{020A9993-4CAB-4DA3-BF40-EF4D98FE3E83}"/>
                  </a:ext>
                </a:extLst>
              </p:cNvPr>
              <p:cNvSpPr>
                <a:spLocks noChangeShapeType="1"/>
              </p:cNvSpPr>
              <p:nvPr/>
            </p:nvSpPr>
            <p:spPr bwMode="auto">
              <a:xfrm>
                <a:off x="7200"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44">
                <a:extLst>
                  <a:ext uri="{FF2B5EF4-FFF2-40B4-BE49-F238E27FC236}">
                    <a16:creationId xmlns:a16="http://schemas.microsoft.com/office/drawing/2014/main" id="{8B62FB34-791F-44E5-A0F9-8D3C3D8EBB0A}"/>
                  </a:ext>
                </a:extLst>
              </p:cNvPr>
              <p:cNvSpPr>
                <a:spLocks noChangeShapeType="1"/>
              </p:cNvSpPr>
              <p:nvPr/>
            </p:nvSpPr>
            <p:spPr bwMode="auto">
              <a:xfrm>
                <a:off x="481"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45">
                <a:extLst>
                  <a:ext uri="{FF2B5EF4-FFF2-40B4-BE49-F238E27FC236}">
                    <a16:creationId xmlns:a16="http://schemas.microsoft.com/office/drawing/2014/main" id="{A359258E-D85F-4E21-8185-5D27157B8FB7}"/>
                  </a:ext>
                </a:extLst>
              </p:cNvPr>
              <p:cNvSpPr>
                <a:spLocks noChangeShapeType="1"/>
              </p:cNvSpPr>
              <p:nvPr/>
            </p:nvSpPr>
            <p:spPr bwMode="auto">
              <a:xfrm>
                <a:off x="6628"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46">
                <a:extLst>
                  <a:ext uri="{FF2B5EF4-FFF2-40B4-BE49-F238E27FC236}">
                    <a16:creationId xmlns:a16="http://schemas.microsoft.com/office/drawing/2014/main" id="{57579E76-F1A8-4C43-9E33-57455639C13A}"/>
                  </a:ext>
                </a:extLst>
              </p:cNvPr>
              <p:cNvSpPr>
                <a:spLocks noChangeShapeType="1"/>
              </p:cNvSpPr>
              <p:nvPr/>
            </p:nvSpPr>
            <p:spPr bwMode="auto">
              <a:xfrm>
                <a:off x="6156"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47">
                <a:extLst>
                  <a:ext uri="{FF2B5EF4-FFF2-40B4-BE49-F238E27FC236}">
                    <a16:creationId xmlns:a16="http://schemas.microsoft.com/office/drawing/2014/main" id="{F6E1232F-EF59-4F52-99B8-077D5773C3C6}"/>
                  </a:ext>
                </a:extLst>
              </p:cNvPr>
              <p:cNvSpPr>
                <a:spLocks noChangeShapeType="1"/>
              </p:cNvSpPr>
              <p:nvPr/>
            </p:nvSpPr>
            <p:spPr bwMode="auto">
              <a:xfrm>
                <a:off x="6062"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48">
                <a:extLst>
                  <a:ext uri="{FF2B5EF4-FFF2-40B4-BE49-F238E27FC236}">
                    <a16:creationId xmlns:a16="http://schemas.microsoft.com/office/drawing/2014/main" id="{55F30044-1159-404F-9E4C-A6BAF8AFFB5B}"/>
                  </a:ext>
                </a:extLst>
              </p:cNvPr>
              <p:cNvSpPr>
                <a:spLocks noChangeShapeType="1"/>
              </p:cNvSpPr>
              <p:nvPr/>
            </p:nvSpPr>
            <p:spPr bwMode="auto">
              <a:xfrm>
                <a:off x="5588"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49">
                <a:extLst>
                  <a:ext uri="{FF2B5EF4-FFF2-40B4-BE49-F238E27FC236}">
                    <a16:creationId xmlns:a16="http://schemas.microsoft.com/office/drawing/2014/main" id="{EECA3204-F3FE-476A-BC1A-82E4AE443206}"/>
                  </a:ext>
                </a:extLst>
              </p:cNvPr>
              <p:cNvSpPr>
                <a:spLocks noChangeShapeType="1"/>
              </p:cNvSpPr>
              <p:nvPr/>
            </p:nvSpPr>
            <p:spPr bwMode="auto">
              <a:xfrm>
                <a:off x="5494"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50">
                <a:extLst>
                  <a:ext uri="{FF2B5EF4-FFF2-40B4-BE49-F238E27FC236}">
                    <a16:creationId xmlns:a16="http://schemas.microsoft.com/office/drawing/2014/main" id="{6DCEFED9-4529-41D2-B972-B6EE423F4F0C}"/>
                  </a:ext>
                </a:extLst>
              </p:cNvPr>
              <p:cNvSpPr>
                <a:spLocks noChangeShapeType="1"/>
              </p:cNvSpPr>
              <p:nvPr/>
            </p:nvSpPr>
            <p:spPr bwMode="auto">
              <a:xfrm>
                <a:off x="2753"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51">
                <a:extLst>
                  <a:ext uri="{FF2B5EF4-FFF2-40B4-BE49-F238E27FC236}">
                    <a16:creationId xmlns:a16="http://schemas.microsoft.com/office/drawing/2014/main" id="{33B0DDE5-5440-46F4-9E98-BC5D085D9C67}"/>
                  </a:ext>
                </a:extLst>
              </p:cNvPr>
              <p:cNvSpPr>
                <a:spLocks noChangeShapeType="1"/>
              </p:cNvSpPr>
              <p:nvPr/>
            </p:nvSpPr>
            <p:spPr bwMode="auto">
              <a:xfrm>
                <a:off x="2659"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52">
                <a:extLst>
                  <a:ext uri="{FF2B5EF4-FFF2-40B4-BE49-F238E27FC236}">
                    <a16:creationId xmlns:a16="http://schemas.microsoft.com/office/drawing/2014/main" id="{A88B7210-913A-4D9B-A04B-0DFBE5AA29C2}"/>
                  </a:ext>
                </a:extLst>
              </p:cNvPr>
              <p:cNvSpPr>
                <a:spLocks noChangeShapeType="1"/>
              </p:cNvSpPr>
              <p:nvPr/>
            </p:nvSpPr>
            <p:spPr bwMode="auto">
              <a:xfrm>
                <a:off x="2187"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53">
                <a:extLst>
                  <a:ext uri="{FF2B5EF4-FFF2-40B4-BE49-F238E27FC236}">
                    <a16:creationId xmlns:a16="http://schemas.microsoft.com/office/drawing/2014/main" id="{642E3673-540C-473E-A6CF-EB677E8EF3DD}"/>
                  </a:ext>
                </a:extLst>
              </p:cNvPr>
              <p:cNvSpPr>
                <a:spLocks noChangeShapeType="1"/>
              </p:cNvSpPr>
              <p:nvPr/>
            </p:nvSpPr>
            <p:spPr bwMode="auto">
              <a:xfrm>
                <a:off x="2093"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54">
                <a:extLst>
                  <a:ext uri="{FF2B5EF4-FFF2-40B4-BE49-F238E27FC236}">
                    <a16:creationId xmlns:a16="http://schemas.microsoft.com/office/drawing/2014/main" id="{32B29C70-2035-4F7B-8D65-3229BABD2D28}"/>
                  </a:ext>
                </a:extLst>
              </p:cNvPr>
              <p:cNvSpPr>
                <a:spLocks noChangeShapeType="1"/>
              </p:cNvSpPr>
              <p:nvPr/>
            </p:nvSpPr>
            <p:spPr bwMode="auto">
              <a:xfrm>
                <a:off x="1619"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55">
                <a:extLst>
                  <a:ext uri="{FF2B5EF4-FFF2-40B4-BE49-F238E27FC236}">
                    <a16:creationId xmlns:a16="http://schemas.microsoft.com/office/drawing/2014/main" id="{39BAE25B-0381-4745-927A-DDAE7607F745}"/>
                  </a:ext>
                </a:extLst>
              </p:cNvPr>
              <p:cNvSpPr>
                <a:spLocks noChangeShapeType="1"/>
              </p:cNvSpPr>
              <p:nvPr/>
            </p:nvSpPr>
            <p:spPr bwMode="auto">
              <a:xfrm>
                <a:off x="1525"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56">
                <a:extLst>
                  <a:ext uri="{FF2B5EF4-FFF2-40B4-BE49-F238E27FC236}">
                    <a16:creationId xmlns:a16="http://schemas.microsoft.com/office/drawing/2014/main" id="{95DAA74C-B29A-4268-84DA-66CEF0B7B677}"/>
                  </a:ext>
                </a:extLst>
              </p:cNvPr>
              <p:cNvSpPr>
                <a:spLocks noChangeShapeType="1"/>
              </p:cNvSpPr>
              <p:nvPr/>
            </p:nvSpPr>
            <p:spPr bwMode="auto">
              <a:xfrm>
                <a:off x="1053"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57">
                <a:extLst>
                  <a:ext uri="{FF2B5EF4-FFF2-40B4-BE49-F238E27FC236}">
                    <a16:creationId xmlns:a16="http://schemas.microsoft.com/office/drawing/2014/main" id="{F2A999B4-3F30-4B5E-9B04-5993A53B4C54}"/>
                  </a:ext>
                </a:extLst>
              </p:cNvPr>
              <p:cNvSpPr>
                <a:spLocks noChangeShapeType="1"/>
              </p:cNvSpPr>
              <p:nvPr/>
            </p:nvSpPr>
            <p:spPr bwMode="auto">
              <a:xfrm>
                <a:off x="957"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58">
                <a:extLst>
                  <a:ext uri="{FF2B5EF4-FFF2-40B4-BE49-F238E27FC236}">
                    <a16:creationId xmlns:a16="http://schemas.microsoft.com/office/drawing/2014/main" id="{3D6787BB-705C-4DE5-86F2-9444A27A0CB7}"/>
                  </a:ext>
                </a:extLst>
              </p:cNvPr>
              <p:cNvSpPr>
                <a:spLocks noChangeShapeType="1"/>
              </p:cNvSpPr>
              <p:nvPr/>
            </p:nvSpPr>
            <p:spPr bwMode="auto">
              <a:xfrm>
                <a:off x="5022"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59">
                <a:extLst>
                  <a:ext uri="{FF2B5EF4-FFF2-40B4-BE49-F238E27FC236}">
                    <a16:creationId xmlns:a16="http://schemas.microsoft.com/office/drawing/2014/main" id="{C3052FE5-9F19-4029-B4BB-1A7F7DFE5A81}"/>
                  </a:ext>
                </a:extLst>
              </p:cNvPr>
              <p:cNvSpPr>
                <a:spLocks noChangeShapeType="1"/>
              </p:cNvSpPr>
              <p:nvPr/>
            </p:nvSpPr>
            <p:spPr bwMode="auto">
              <a:xfrm>
                <a:off x="4928"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60">
                <a:extLst>
                  <a:ext uri="{FF2B5EF4-FFF2-40B4-BE49-F238E27FC236}">
                    <a16:creationId xmlns:a16="http://schemas.microsoft.com/office/drawing/2014/main" id="{ABC2AF3E-4329-4FC0-90F7-D0972A8ACF4A}"/>
                  </a:ext>
                </a:extLst>
              </p:cNvPr>
              <p:cNvSpPr>
                <a:spLocks noChangeShapeType="1"/>
              </p:cNvSpPr>
              <p:nvPr/>
            </p:nvSpPr>
            <p:spPr bwMode="auto">
              <a:xfrm>
                <a:off x="4454"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61">
                <a:extLst>
                  <a:ext uri="{FF2B5EF4-FFF2-40B4-BE49-F238E27FC236}">
                    <a16:creationId xmlns:a16="http://schemas.microsoft.com/office/drawing/2014/main" id="{4AC815D3-D2C7-45F9-B8AC-12FEDD0A03C6}"/>
                  </a:ext>
                </a:extLst>
              </p:cNvPr>
              <p:cNvSpPr>
                <a:spLocks noChangeShapeType="1"/>
              </p:cNvSpPr>
              <p:nvPr/>
            </p:nvSpPr>
            <p:spPr bwMode="auto">
              <a:xfrm>
                <a:off x="4360"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62">
                <a:extLst>
                  <a:ext uri="{FF2B5EF4-FFF2-40B4-BE49-F238E27FC236}">
                    <a16:creationId xmlns:a16="http://schemas.microsoft.com/office/drawing/2014/main" id="{CBDE42DF-C2A8-4E97-94F0-963050C35443}"/>
                  </a:ext>
                </a:extLst>
              </p:cNvPr>
              <p:cNvSpPr>
                <a:spLocks noChangeShapeType="1"/>
              </p:cNvSpPr>
              <p:nvPr/>
            </p:nvSpPr>
            <p:spPr bwMode="auto">
              <a:xfrm>
                <a:off x="3888"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63">
                <a:extLst>
                  <a:ext uri="{FF2B5EF4-FFF2-40B4-BE49-F238E27FC236}">
                    <a16:creationId xmlns:a16="http://schemas.microsoft.com/office/drawing/2014/main" id="{3EFE4285-C3ED-43CB-A64E-CB0971C49A43}"/>
                  </a:ext>
                </a:extLst>
              </p:cNvPr>
              <p:cNvSpPr>
                <a:spLocks noChangeShapeType="1"/>
              </p:cNvSpPr>
              <p:nvPr/>
            </p:nvSpPr>
            <p:spPr bwMode="auto">
              <a:xfrm>
                <a:off x="3792"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64">
                <a:extLst>
                  <a:ext uri="{FF2B5EF4-FFF2-40B4-BE49-F238E27FC236}">
                    <a16:creationId xmlns:a16="http://schemas.microsoft.com/office/drawing/2014/main" id="{2B583B57-73C0-4AC4-8720-B81E0184C2D4}"/>
                  </a:ext>
                </a:extLst>
              </p:cNvPr>
              <p:cNvSpPr>
                <a:spLocks noChangeShapeType="1"/>
              </p:cNvSpPr>
              <p:nvPr/>
            </p:nvSpPr>
            <p:spPr bwMode="auto">
              <a:xfrm>
                <a:off x="3321"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65">
                <a:extLst>
                  <a:ext uri="{FF2B5EF4-FFF2-40B4-BE49-F238E27FC236}">
                    <a16:creationId xmlns:a16="http://schemas.microsoft.com/office/drawing/2014/main" id="{780F2A04-417F-4657-B524-4C4BE1022442}"/>
                  </a:ext>
                </a:extLst>
              </p:cNvPr>
              <p:cNvSpPr>
                <a:spLocks noChangeShapeType="1"/>
              </p:cNvSpPr>
              <p:nvPr/>
            </p:nvSpPr>
            <p:spPr bwMode="auto">
              <a:xfrm>
                <a:off x="3227"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44">
                <a:extLst>
                  <a:ext uri="{FF2B5EF4-FFF2-40B4-BE49-F238E27FC236}">
                    <a16:creationId xmlns:a16="http://schemas.microsoft.com/office/drawing/2014/main" id="{62FAF164-23AB-44EC-BEC5-EC8D0518349F}"/>
                  </a:ext>
                </a:extLst>
              </p:cNvPr>
              <p:cNvSpPr>
                <a:spLocks noChangeShapeType="1"/>
              </p:cNvSpPr>
              <p:nvPr/>
            </p:nvSpPr>
            <p:spPr bwMode="auto">
              <a:xfrm>
                <a:off x="4"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43">
                <a:extLst>
                  <a:ext uri="{FF2B5EF4-FFF2-40B4-BE49-F238E27FC236}">
                    <a16:creationId xmlns:a16="http://schemas.microsoft.com/office/drawing/2014/main" id="{33EAC604-18F9-4730-836B-A20299C48BE8}"/>
                  </a:ext>
                </a:extLst>
              </p:cNvPr>
              <p:cNvSpPr>
                <a:spLocks noChangeShapeType="1"/>
              </p:cNvSpPr>
              <p:nvPr/>
            </p:nvSpPr>
            <p:spPr bwMode="auto">
              <a:xfrm>
                <a:off x="7686" y="-689"/>
                <a:ext cx="0" cy="232"/>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 name="Group 4">
            <a:extLst>
              <a:ext uri="{FF2B5EF4-FFF2-40B4-BE49-F238E27FC236}">
                <a16:creationId xmlns:a16="http://schemas.microsoft.com/office/drawing/2014/main" id="{ADDE4758-FE12-4063-8DA4-E08580166C3A}"/>
              </a:ext>
            </a:extLst>
          </p:cNvPr>
          <p:cNvGrpSpPr>
            <a:grpSpLocks noChangeAspect="1"/>
          </p:cNvGrpSpPr>
          <p:nvPr/>
        </p:nvGrpSpPr>
        <p:grpSpPr bwMode="auto">
          <a:xfrm>
            <a:off x="696689" y="5486642"/>
            <a:ext cx="2775174" cy="398462"/>
            <a:chOff x="482" y="3634"/>
            <a:chExt cx="1624" cy="251"/>
          </a:xfrm>
        </p:grpSpPr>
        <p:sp>
          <p:nvSpPr>
            <p:cNvPr id="7" name="Freeform 5">
              <a:extLst>
                <a:ext uri="{FF2B5EF4-FFF2-40B4-BE49-F238E27FC236}">
                  <a16:creationId xmlns:a16="http://schemas.microsoft.com/office/drawing/2014/main" id="{8E497F03-6C9D-4AFF-9EF2-F891075BA8A7}"/>
                </a:ext>
              </a:extLst>
            </p:cNvPr>
            <p:cNvSpPr>
              <a:spLocks/>
            </p:cNvSpPr>
            <p:nvPr/>
          </p:nvSpPr>
          <p:spPr bwMode="auto">
            <a:xfrm>
              <a:off x="482" y="3715"/>
              <a:ext cx="162" cy="167"/>
            </a:xfrm>
            <a:custGeom>
              <a:avLst/>
              <a:gdLst>
                <a:gd name="T0" fmla="*/ 40 w 52"/>
                <a:gd name="T1" fmla="*/ 52 h 52"/>
                <a:gd name="T2" fmla="*/ 52 w 52"/>
                <a:gd name="T3" fmla="*/ 52 h 52"/>
                <a:gd name="T4" fmla="*/ 52 w 52"/>
                <a:gd name="T5" fmla="*/ 23 h 52"/>
                <a:gd name="T6" fmla="*/ 50 w 52"/>
                <a:gd name="T7" fmla="*/ 19 h 52"/>
                <a:gd name="T8" fmla="*/ 33 w 52"/>
                <a:gd name="T9" fmla="*/ 1 h 52"/>
                <a:gd name="T10" fmla="*/ 29 w 52"/>
                <a:gd name="T11" fmla="*/ 0 h 52"/>
                <a:gd name="T12" fmla="*/ 0 w 52"/>
                <a:gd name="T13" fmla="*/ 0 h 52"/>
                <a:gd name="T14" fmla="*/ 0 w 52"/>
                <a:gd name="T15" fmla="*/ 11 h 52"/>
                <a:gd name="T16" fmla="*/ 32 w 52"/>
                <a:gd name="T17" fmla="*/ 11 h 52"/>
                <a:gd name="T18" fmla="*/ 40 w 52"/>
                <a:gd name="T19" fmla="*/ 20 h 52"/>
                <a:gd name="T20" fmla="*/ 40 w 52"/>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52">
                  <a:moveTo>
                    <a:pt x="40" y="52"/>
                  </a:moveTo>
                  <a:cubicBezTo>
                    <a:pt x="52" y="52"/>
                    <a:pt x="52" y="52"/>
                    <a:pt x="52" y="52"/>
                  </a:cubicBezTo>
                  <a:cubicBezTo>
                    <a:pt x="52" y="23"/>
                    <a:pt x="52" y="23"/>
                    <a:pt x="52" y="23"/>
                  </a:cubicBezTo>
                  <a:cubicBezTo>
                    <a:pt x="52" y="21"/>
                    <a:pt x="51" y="20"/>
                    <a:pt x="50" y="19"/>
                  </a:cubicBezTo>
                  <a:cubicBezTo>
                    <a:pt x="33" y="1"/>
                    <a:pt x="33" y="1"/>
                    <a:pt x="33" y="1"/>
                  </a:cubicBezTo>
                  <a:cubicBezTo>
                    <a:pt x="32" y="0"/>
                    <a:pt x="30" y="0"/>
                    <a:pt x="29" y="0"/>
                  </a:cubicBezTo>
                  <a:cubicBezTo>
                    <a:pt x="0" y="0"/>
                    <a:pt x="0" y="0"/>
                    <a:pt x="0" y="0"/>
                  </a:cubicBezTo>
                  <a:cubicBezTo>
                    <a:pt x="0" y="11"/>
                    <a:pt x="0" y="11"/>
                    <a:pt x="0" y="11"/>
                  </a:cubicBezTo>
                  <a:cubicBezTo>
                    <a:pt x="32" y="11"/>
                    <a:pt x="32" y="11"/>
                    <a:pt x="32" y="11"/>
                  </a:cubicBezTo>
                  <a:cubicBezTo>
                    <a:pt x="36" y="11"/>
                    <a:pt x="40" y="15"/>
                    <a:pt x="40" y="20"/>
                  </a:cubicBezTo>
                  <a:lnTo>
                    <a:pt x="4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17E02EA6-95BB-4B31-B371-91CB5C983A3E}"/>
                </a:ext>
              </a:extLst>
            </p:cNvPr>
            <p:cNvSpPr>
              <a:spLocks/>
            </p:cNvSpPr>
            <p:nvPr/>
          </p:nvSpPr>
          <p:spPr bwMode="auto">
            <a:xfrm>
              <a:off x="662" y="3715"/>
              <a:ext cx="162" cy="167"/>
            </a:xfrm>
            <a:custGeom>
              <a:avLst/>
              <a:gdLst>
                <a:gd name="T0" fmla="*/ 11 w 52"/>
                <a:gd name="T1" fmla="*/ 52 h 52"/>
                <a:gd name="T2" fmla="*/ 0 w 52"/>
                <a:gd name="T3" fmla="*/ 52 h 52"/>
                <a:gd name="T4" fmla="*/ 0 w 52"/>
                <a:gd name="T5" fmla="*/ 23 h 52"/>
                <a:gd name="T6" fmla="*/ 1 w 52"/>
                <a:gd name="T7" fmla="*/ 19 h 52"/>
                <a:gd name="T8" fmla="*/ 18 w 52"/>
                <a:gd name="T9" fmla="*/ 1 h 52"/>
                <a:gd name="T10" fmla="*/ 23 w 52"/>
                <a:gd name="T11" fmla="*/ 0 h 52"/>
                <a:gd name="T12" fmla="*/ 52 w 52"/>
                <a:gd name="T13" fmla="*/ 0 h 52"/>
                <a:gd name="T14" fmla="*/ 52 w 52"/>
                <a:gd name="T15" fmla="*/ 11 h 52"/>
                <a:gd name="T16" fmla="*/ 20 w 52"/>
                <a:gd name="T17" fmla="*/ 11 h 52"/>
                <a:gd name="T18" fmla="*/ 11 w 52"/>
                <a:gd name="T19" fmla="*/ 20 h 52"/>
                <a:gd name="T20" fmla="*/ 11 w 52"/>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52">
                  <a:moveTo>
                    <a:pt x="11" y="52"/>
                  </a:moveTo>
                  <a:cubicBezTo>
                    <a:pt x="0" y="52"/>
                    <a:pt x="0" y="52"/>
                    <a:pt x="0" y="52"/>
                  </a:cubicBezTo>
                  <a:cubicBezTo>
                    <a:pt x="0" y="23"/>
                    <a:pt x="0" y="23"/>
                    <a:pt x="0" y="23"/>
                  </a:cubicBezTo>
                  <a:cubicBezTo>
                    <a:pt x="0" y="21"/>
                    <a:pt x="0" y="20"/>
                    <a:pt x="1" y="19"/>
                  </a:cubicBezTo>
                  <a:cubicBezTo>
                    <a:pt x="18" y="1"/>
                    <a:pt x="18" y="1"/>
                    <a:pt x="18" y="1"/>
                  </a:cubicBezTo>
                  <a:cubicBezTo>
                    <a:pt x="19" y="0"/>
                    <a:pt x="21" y="0"/>
                    <a:pt x="23" y="0"/>
                  </a:cubicBezTo>
                  <a:cubicBezTo>
                    <a:pt x="52" y="0"/>
                    <a:pt x="52" y="0"/>
                    <a:pt x="52" y="0"/>
                  </a:cubicBezTo>
                  <a:cubicBezTo>
                    <a:pt x="52" y="11"/>
                    <a:pt x="52" y="11"/>
                    <a:pt x="52" y="11"/>
                  </a:cubicBezTo>
                  <a:cubicBezTo>
                    <a:pt x="20" y="11"/>
                    <a:pt x="20" y="11"/>
                    <a:pt x="20" y="11"/>
                  </a:cubicBezTo>
                  <a:cubicBezTo>
                    <a:pt x="15" y="11"/>
                    <a:pt x="11" y="15"/>
                    <a:pt x="11" y="20"/>
                  </a:cubicBezTo>
                  <a:lnTo>
                    <a:pt x="1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CDBF9257-7904-43D5-BF67-9B9A44B85B0D}"/>
                </a:ext>
              </a:extLst>
            </p:cNvPr>
            <p:cNvSpPr>
              <a:spLocks/>
            </p:cNvSpPr>
            <p:nvPr/>
          </p:nvSpPr>
          <p:spPr bwMode="auto">
            <a:xfrm>
              <a:off x="986" y="3711"/>
              <a:ext cx="90" cy="171"/>
            </a:xfrm>
            <a:custGeom>
              <a:avLst/>
              <a:gdLst>
                <a:gd name="T0" fmla="*/ 0 w 29"/>
                <a:gd name="T1" fmla="*/ 1 h 53"/>
                <a:gd name="T2" fmla="*/ 9 w 29"/>
                <a:gd name="T3" fmla="*/ 1 h 53"/>
                <a:gd name="T4" fmla="*/ 9 w 29"/>
                <a:gd name="T5" fmla="*/ 9 h 53"/>
                <a:gd name="T6" fmla="*/ 9 w 29"/>
                <a:gd name="T7" fmla="*/ 9 h 53"/>
                <a:gd name="T8" fmla="*/ 23 w 29"/>
                <a:gd name="T9" fmla="*/ 0 h 53"/>
                <a:gd name="T10" fmla="*/ 29 w 29"/>
                <a:gd name="T11" fmla="*/ 0 h 53"/>
                <a:gd name="T12" fmla="*/ 29 w 29"/>
                <a:gd name="T13" fmla="*/ 9 h 53"/>
                <a:gd name="T14" fmla="*/ 24 w 29"/>
                <a:gd name="T15" fmla="*/ 8 h 53"/>
                <a:gd name="T16" fmla="*/ 10 w 29"/>
                <a:gd name="T17" fmla="*/ 29 h 53"/>
                <a:gd name="T18" fmla="*/ 10 w 29"/>
                <a:gd name="T19" fmla="*/ 53 h 53"/>
                <a:gd name="T20" fmla="*/ 0 w 29"/>
                <a:gd name="T21" fmla="*/ 53 h 53"/>
                <a:gd name="T22" fmla="*/ 0 w 29"/>
                <a:gd name="T23"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53">
                  <a:moveTo>
                    <a:pt x="0" y="1"/>
                  </a:moveTo>
                  <a:cubicBezTo>
                    <a:pt x="9" y="1"/>
                    <a:pt x="9" y="1"/>
                    <a:pt x="9" y="1"/>
                  </a:cubicBezTo>
                  <a:cubicBezTo>
                    <a:pt x="9" y="9"/>
                    <a:pt x="9" y="9"/>
                    <a:pt x="9" y="9"/>
                  </a:cubicBezTo>
                  <a:cubicBezTo>
                    <a:pt x="9" y="9"/>
                    <a:pt x="9" y="9"/>
                    <a:pt x="9" y="9"/>
                  </a:cubicBezTo>
                  <a:cubicBezTo>
                    <a:pt x="12" y="3"/>
                    <a:pt x="17" y="0"/>
                    <a:pt x="23" y="0"/>
                  </a:cubicBezTo>
                  <a:cubicBezTo>
                    <a:pt x="26" y="0"/>
                    <a:pt x="27" y="0"/>
                    <a:pt x="29" y="0"/>
                  </a:cubicBezTo>
                  <a:cubicBezTo>
                    <a:pt x="29" y="9"/>
                    <a:pt x="29" y="9"/>
                    <a:pt x="29" y="9"/>
                  </a:cubicBezTo>
                  <a:cubicBezTo>
                    <a:pt x="27" y="8"/>
                    <a:pt x="26" y="8"/>
                    <a:pt x="24" y="8"/>
                  </a:cubicBezTo>
                  <a:cubicBezTo>
                    <a:pt x="15" y="8"/>
                    <a:pt x="10" y="16"/>
                    <a:pt x="10" y="29"/>
                  </a:cubicBezTo>
                  <a:cubicBezTo>
                    <a:pt x="10" y="53"/>
                    <a:pt x="10" y="53"/>
                    <a:pt x="10" y="53"/>
                  </a:cubicBezTo>
                  <a:cubicBezTo>
                    <a:pt x="0" y="53"/>
                    <a:pt x="0" y="53"/>
                    <a:pt x="0" y="53"/>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AB21F661-7AF3-4D2B-A893-C93D5028DCC0}"/>
                </a:ext>
              </a:extLst>
            </p:cNvPr>
            <p:cNvSpPr>
              <a:spLocks noEditPoints="1"/>
            </p:cNvSpPr>
            <p:nvPr/>
          </p:nvSpPr>
          <p:spPr bwMode="auto">
            <a:xfrm>
              <a:off x="1795" y="3708"/>
              <a:ext cx="137" cy="177"/>
            </a:xfrm>
            <a:custGeom>
              <a:avLst/>
              <a:gdLst>
                <a:gd name="T0" fmla="*/ 34 w 44"/>
                <a:gd name="T1" fmla="*/ 34 h 55"/>
                <a:gd name="T2" fmla="*/ 20 w 44"/>
                <a:gd name="T3" fmla="*/ 48 h 55"/>
                <a:gd name="T4" fmla="*/ 10 w 44"/>
                <a:gd name="T5" fmla="*/ 39 h 55"/>
                <a:gd name="T6" fmla="*/ 28 w 44"/>
                <a:gd name="T7" fmla="*/ 29 h 55"/>
                <a:gd name="T8" fmla="*/ 34 w 44"/>
                <a:gd name="T9" fmla="*/ 29 h 55"/>
                <a:gd name="T10" fmla="*/ 34 w 44"/>
                <a:gd name="T11" fmla="*/ 34 h 55"/>
                <a:gd name="T12" fmla="*/ 6 w 44"/>
                <a:gd name="T13" fmla="*/ 14 h 55"/>
                <a:gd name="T14" fmla="*/ 21 w 44"/>
                <a:gd name="T15" fmla="*/ 8 h 55"/>
                <a:gd name="T16" fmla="*/ 34 w 44"/>
                <a:gd name="T17" fmla="*/ 22 h 55"/>
                <a:gd name="T18" fmla="*/ 24 w 44"/>
                <a:gd name="T19" fmla="*/ 22 h 55"/>
                <a:gd name="T20" fmla="*/ 0 w 44"/>
                <a:gd name="T21" fmla="*/ 39 h 55"/>
                <a:gd name="T22" fmla="*/ 19 w 44"/>
                <a:gd name="T23" fmla="*/ 55 h 55"/>
                <a:gd name="T24" fmla="*/ 35 w 44"/>
                <a:gd name="T25" fmla="*/ 47 h 55"/>
                <a:gd name="T26" fmla="*/ 35 w 44"/>
                <a:gd name="T27" fmla="*/ 47 h 55"/>
                <a:gd name="T28" fmla="*/ 35 w 44"/>
                <a:gd name="T29" fmla="*/ 54 h 55"/>
                <a:gd name="T30" fmla="*/ 44 w 44"/>
                <a:gd name="T31" fmla="*/ 54 h 55"/>
                <a:gd name="T32" fmla="*/ 44 w 44"/>
                <a:gd name="T33" fmla="*/ 22 h 55"/>
                <a:gd name="T34" fmla="*/ 23 w 44"/>
                <a:gd name="T35" fmla="*/ 0 h 55"/>
                <a:gd name="T36" fmla="*/ 6 w 44"/>
                <a:gd name="T37" fmla="*/ 5 h 55"/>
                <a:gd name="T38" fmla="*/ 6 w 44"/>
                <a:gd name="T39"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55">
                  <a:moveTo>
                    <a:pt x="34" y="34"/>
                  </a:moveTo>
                  <a:cubicBezTo>
                    <a:pt x="34" y="42"/>
                    <a:pt x="29" y="48"/>
                    <a:pt x="20" y="48"/>
                  </a:cubicBezTo>
                  <a:cubicBezTo>
                    <a:pt x="15" y="48"/>
                    <a:pt x="10" y="45"/>
                    <a:pt x="10" y="39"/>
                  </a:cubicBezTo>
                  <a:cubicBezTo>
                    <a:pt x="10" y="30"/>
                    <a:pt x="23" y="29"/>
                    <a:pt x="28" y="29"/>
                  </a:cubicBezTo>
                  <a:cubicBezTo>
                    <a:pt x="30" y="29"/>
                    <a:pt x="32" y="29"/>
                    <a:pt x="34" y="29"/>
                  </a:cubicBezTo>
                  <a:lnTo>
                    <a:pt x="34" y="34"/>
                  </a:lnTo>
                  <a:close/>
                  <a:moveTo>
                    <a:pt x="6" y="14"/>
                  </a:moveTo>
                  <a:cubicBezTo>
                    <a:pt x="10" y="10"/>
                    <a:pt x="16" y="8"/>
                    <a:pt x="21" y="8"/>
                  </a:cubicBezTo>
                  <a:cubicBezTo>
                    <a:pt x="31" y="8"/>
                    <a:pt x="34" y="13"/>
                    <a:pt x="34" y="22"/>
                  </a:cubicBezTo>
                  <a:cubicBezTo>
                    <a:pt x="30" y="22"/>
                    <a:pt x="28" y="22"/>
                    <a:pt x="24" y="22"/>
                  </a:cubicBezTo>
                  <a:cubicBezTo>
                    <a:pt x="14" y="22"/>
                    <a:pt x="0" y="26"/>
                    <a:pt x="0" y="39"/>
                  </a:cubicBezTo>
                  <a:cubicBezTo>
                    <a:pt x="0" y="50"/>
                    <a:pt x="7" y="55"/>
                    <a:pt x="19" y="55"/>
                  </a:cubicBezTo>
                  <a:cubicBezTo>
                    <a:pt x="28" y="55"/>
                    <a:pt x="33" y="50"/>
                    <a:pt x="35" y="47"/>
                  </a:cubicBezTo>
                  <a:cubicBezTo>
                    <a:pt x="35" y="47"/>
                    <a:pt x="35" y="47"/>
                    <a:pt x="35" y="47"/>
                  </a:cubicBezTo>
                  <a:cubicBezTo>
                    <a:pt x="35" y="54"/>
                    <a:pt x="35" y="54"/>
                    <a:pt x="35" y="54"/>
                  </a:cubicBezTo>
                  <a:cubicBezTo>
                    <a:pt x="44" y="54"/>
                    <a:pt x="44" y="54"/>
                    <a:pt x="44" y="54"/>
                  </a:cubicBezTo>
                  <a:cubicBezTo>
                    <a:pt x="44" y="22"/>
                    <a:pt x="44" y="22"/>
                    <a:pt x="44" y="22"/>
                  </a:cubicBezTo>
                  <a:cubicBezTo>
                    <a:pt x="44" y="8"/>
                    <a:pt x="38" y="0"/>
                    <a:pt x="23" y="0"/>
                  </a:cubicBezTo>
                  <a:cubicBezTo>
                    <a:pt x="16" y="0"/>
                    <a:pt x="10" y="3"/>
                    <a:pt x="6" y="5"/>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3E20FECB-B51C-49DF-BFE9-D7AD96F9A86C}"/>
                </a:ext>
              </a:extLst>
            </p:cNvPr>
            <p:cNvSpPr>
              <a:spLocks noEditPoints="1"/>
            </p:cNvSpPr>
            <p:nvPr/>
          </p:nvSpPr>
          <p:spPr bwMode="auto">
            <a:xfrm>
              <a:off x="1070" y="3708"/>
              <a:ext cx="137" cy="177"/>
            </a:xfrm>
            <a:custGeom>
              <a:avLst/>
              <a:gdLst>
                <a:gd name="T0" fmla="*/ 35 w 44"/>
                <a:gd name="T1" fmla="*/ 34 h 55"/>
                <a:gd name="T2" fmla="*/ 20 w 44"/>
                <a:gd name="T3" fmla="*/ 48 h 55"/>
                <a:gd name="T4" fmla="*/ 11 w 44"/>
                <a:gd name="T5" fmla="*/ 39 h 55"/>
                <a:gd name="T6" fmla="*/ 29 w 44"/>
                <a:gd name="T7" fmla="*/ 29 h 55"/>
                <a:gd name="T8" fmla="*/ 35 w 44"/>
                <a:gd name="T9" fmla="*/ 29 h 55"/>
                <a:gd name="T10" fmla="*/ 35 w 44"/>
                <a:gd name="T11" fmla="*/ 34 h 55"/>
                <a:gd name="T12" fmla="*/ 7 w 44"/>
                <a:gd name="T13" fmla="*/ 14 h 55"/>
                <a:gd name="T14" fmla="*/ 22 w 44"/>
                <a:gd name="T15" fmla="*/ 8 h 55"/>
                <a:gd name="T16" fmla="*/ 35 w 44"/>
                <a:gd name="T17" fmla="*/ 22 h 55"/>
                <a:gd name="T18" fmla="*/ 25 w 44"/>
                <a:gd name="T19" fmla="*/ 22 h 55"/>
                <a:gd name="T20" fmla="*/ 0 w 44"/>
                <a:gd name="T21" fmla="*/ 39 h 55"/>
                <a:gd name="T22" fmla="*/ 20 w 44"/>
                <a:gd name="T23" fmla="*/ 55 h 55"/>
                <a:gd name="T24" fmla="*/ 36 w 44"/>
                <a:gd name="T25" fmla="*/ 47 h 55"/>
                <a:gd name="T26" fmla="*/ 36 w 44"/>
                <a:gd name="T27" fmla="*/ 47 h 55"/>
                <a:gd name="T28" fmla="*/ 36 w 44"/>
                <a:gd name="T29" fmla="*/ 54 h 55"/>
                <a:gd name="T30" fmla="*/ 44 w 44"/>
                <a:gd name="T31" fmla="*/ 54 h 55"/>
                <a:gd name="T32" fmla="*/ 44 w 44"/>
                <a:gd name="T33" fmla="*/ 22 h 55"/>
                <a:gd name="T34" fmla="*/ 23 w 44"/>
                <a:gd name="T35" fmla="*/ 0 h 55"/>
                <a:gd name="T36" fmla="*/ 6 w 44"/>
                <a:gd name="T37" fmla="*/ 5 h 55"/>
                <a:gd name="T38" fmla="*/ 7 w 44"/>
                <a:gd name="T39"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55">
                  <a:moveTo>
                    <a:pt x="35" y="34"/>
                  </a:moveTo>
                  <a:cubicBezTo>
                    <a:pt x="35" y="42"/>
                    <a:pt x="30" y="48"/>
                    <a:pt x="20" y="48"/>
                  </a:cubicBezTo>
                  <a:cubicBezTo>
                    <a:pt x="16" y="48"/>
                    <a:pt x="11" y="45"/>
                    <a:pt x="11" y="39"/>
                  </a:cubicBezTo>
                  <a:cubicBezTo>
                    <a:pt x="11" y="30"/>
                    <a:pt x="23" y="29"/>
                    <a:pt x="29" y="29"/>
                  </a:cubicBezTo>
                  <a:cubicBezTo>
                    <a:pt x="31" y="29"/>
                    <a:pt x="33" y="29"/>
                    <a:pt x="35" y="29"/>
                  </a:cubicBezTo>
                  <a:lnTo>
                    <a:pt x="35" y="34"/>
                  </a:lnTo>
                  <a:close/>
                  <a:moveTo>
                    <a:pt x="7" y="14"/>
                  </a:moveTo>
                  <a:cubicBezTo>
                    <a:pt x="11" y="10"/>
                    <a:pt x="17" y="8"/>
                    <a:pt x="22" y="8"/>
                  </a:cubicBezTo>
                  <a:cubicBezTo>
                    <a:pt x="32" y="8"/>
                    <a:pt x="35" y="13"/>
                    <a:pt x="35" y="22"/>
                  </a:cubicBezTo>
                  <a:cubicBezTo>
                    <a:pt x="31" y="22"/>
                    <a:pt x="28" y="22"/>
                    <a:pt x="25" y="22"/>
                  </a:cubicBezTo>
                  <a:cubicBezTo>
                    <a:pt x="15" y="22"/>
                    <a:pt x="0" y="26"/>
                    <a:pt x="0" y="39"/>
                  </a:cubicBezTo>
                  <a:cubicBezTo>
                    <a:pt x="0" y="50"/>
                    <a:pt x="8" y="55"/>
                    <a:pt x="20" y="55"/>
                  </a:cubicBezTo>
                  <a:cubicBezTo>
                    <a:pt x="28" y="55"/>
                    <a:pt x="33" y="50"/>
                    <a:pt x="36" y="47"/>
                  </a:cubicBezTo>
                  <a:cubicBezTo>
                    <a:pt x="36" y="47"/>
                    <a:pt x="36" y="47"/>
                    <a:pt x="36" y="47"/>
                  </a:cubicBezTo>
                  <a:cubicBezTo>
                    <a:pt x="36" y="54"/>
                    <a:pt x="36" y="54"/>
                    <a:pt x="36" y="54"/>
                  </a:cubicBezTo>
                  <a:cubicBezTo>
                    <a:pt x="44" y="54"/>
                    <a:pt x="44" y="54"/>
                    <a:pt x="44" y="54"/>
                  </a:cubicBezTo>
                  <a:cubicBezTo>
                    <a:pt x="44" y="22"/>
                    <a:pt x="44" y="22"/>
                    <a:pt x="44" y="22"/>
                  </a:cubicBezTo>
                  <a:cubicBezTo>
                    <a:pt x="44" y="8"/>
                    <a:pt x="38" y="0"/>
                    <a:pt x="23" y="0"/>
                  </a:cubicBezTo>
                  <a:cubicBezTo>
                    <a:pt x="17" y="0"/>
                    <a:pt x="11" y="3"/>
                    <a:pt x="6" y="5"/>
                  </a:cubicBez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a:extLst>
                <a:ext uri="{FF2B5EF4-FFF2-40B4-BE49-F238E27FC236}">
                  <a16:creationId xmlns:a16="http://schemas.microsoft.com/office/drawing/2014/main" id="{EC0C3843-DE9D-473E-93AD-F1725B991CC7}"/>
                </a:ext>
              </a:extLst>
            </p:cNvPr>
            <p:cNvSpPr>
              <a:spLocks/>
            </p:cNvSpPr>
            <p:nvPr/>
          </p:nvSpPr>
          <p:spPr bwMode="auto">
            <a:xfrm>
              <a:off x="1232" y="3708"/>
              <a:ext cx="143" cy="174"/>
            </a:xfrm>
            <a:custGeom>
              <a:avLst/>
              <a:gdLst>
                <a:gd name="T0" fmla="*/ 0 w 46"/>
                <a:gd name="T1" fmla="*/ 2 h 54"/>
                <a:gd name="T2" fmla="*/ 9 w 46"/>
                <a:gd name="T3" fmla="*/ 2 h 54"/>
                <a:gd name="T4" fmla="*/ 9 w 46"/>
                <a:gd name="T5" fmla="*/ 10 h 54"/>
                <a:gd name="T6" fmla="*/ 10 w 46"/>
                <a:gd name="T7" fmla="*/ 10 h 54"/>
                <a:gd name="T8" fmla="*/ 27 w 46"/>
                <a:gd name="T9" fmla="*/ 0 h 54"/>
                <a:gd name="T10" fmla="*/ 46 w 46"/>
                <a:gd name="T11" fmla="*/ 23 h 54"/>
                <a:gd name="T12" fmla="*/ 46 w 46"/>
                <a:gd name="T13" fmla="*/ 54 h 54"/>
                <a:gd name="T14" fmla="*/ 37 w 46"/>
                <a:gd name="T15" fmla="*/ 54 h 54"/>
                <a:gd name="T16" fmla="*/ 37 w 46"/>
                <a:gd name="T17" fmla="*/ 27 h 54"/>
                <a:gd name="T18" fmla="*/ 26 w 46"/>
                <a:gd name="T19" fmla="*/ 8 h 54"/>
                <a:gd name="T20" fmla="*/ 10 w 46"/>
                <a:gd name="T21" fmla="*/ 30 h 54"/>
                <a:gd name="T22" fmla="*/ 10 w 46"/>
                <a:gd name="T23" fmla="*/ 54 h 54"/>
                <a:gd name="T24" fmla="*/ 0 w 46"/>
                <a:gd name="T25" fmla="*/ 54 h 54"/>
                <a:gd name="T26" fmla="*/ 0 w 46"/>
                <a:gd name="T27"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54">
                  <a:moveTo>
                    <a:pt x="0" y="2"/>
                  </a:moveTo>
                  <a:cubicBezTo>
                    <a:pt x="9" y="2"/>
                    <a:pt x="9" y="2"/>
                    <a:pt x="9" y="2"/>
                  </a:cubicBezTo>
                  <a:cubicBezTo>
                    <a:pt x="9" y="10"/>
                    <a:pt x="9" y="10"/>
                    <a:pt x="9" y="10"/>
                  </a:cubicBezTo>
                  <a:cubicBezTo>
                    <a:pt x="10" y="10"/>
                    <a:pt x="10" y="10"/>
                    <a:pt x="10" y="10"/>
                  </a:cubicBezTo>
                  <a:cubicBezTo>
                    <a:pt x="13" y="4"/>
                    <a:pt x="20" y="0"/>
                    <a:pt x="27" y="0"/>
                  </a:cubicBezTo>
                  <a:cubicBezTo>
                    <a:pt x="40" y="0"/>
                    <a:pt x="46" y="9"/>
                    <a:pt x="46" y="23"/>
                  </a:cubicBezTo>
                  <a:cubicBezTo>
                    <a:pt x="46" y="54"/>
                    <a:pt x="46" y="54"/>
                    <a:pt x="46" y="54"/>
                  </a:cubicBezTo>
                  <a:cubicBezTo>
                    <a:pt x="37" y="54"/>
                    <a:pt x="37" y="54"/>
                    <a:pt x="37" y="54"/>
                  </a:cubicBezTo>
                  <a:cubicBezTo>
                    <a:pt x="37" y="27"/>
                    <a:pt x="37" y="27"/>
                    <a:pt x="37" y="27"/>
                  </a:cubicBezTo>
                  <a:cubicBezTo>
                    <a:pt x="37" y="15"/>
                    <a:pt x="34" y="9"/>
                    <a:pt x="26" y="8"/>
                  </a:cubicBezTo>
                  <a:cubicBezTo>
                    <a:pt x="15" y="8"/>
                    <a:pt x="10" y="17"/>
                    <a:pt x="10" y="30"/>
                  </a:cubicBezTo>
                  <a:cubicBezTo>
                    <a:pt x="10" y="54"/>
                    <a:pt x="10" y="54"/>
                    <a:pt x="10" y="54"/>
                  </a:cubicBezTo>
                  <a:cubicBezTo>
                    <a:pt x="0" y="54"/>
                    <a:pt x="0" y="54"/>
                    <a:pt x="0" y="54"/>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a:extLst>
                <a:ext uri="{FF2B5EF4-FFF2-40B4-BE49-F238E27FC236}">
                  <a16:creationId xmlns:a16="http://schemas.microsoft.com/office/drawing/2014/main" id="{C7879242-10FC-425E-8189-F8FFA7C132D2}"/>
                </a:ext>
              </a:extLst>
            </p:cNvPr>
            <p:cNvSpPr>
              <a:spLocks/>
            </p:cNvSpPr>
            <p:nvPr/>
          </p:nvSpPr>
          <p:spPr bwMode="auto">
            <a:xfrm>
              <a:off x="1568" y="3708"/>
              <a:ext cx="102" cy="177"/>
            </a:xfrm>
            <a:custGeom>
              <a:avLst/>
              <a:gdLst>
                <a:gd name="T0" fmla="*/ 1 w 33"/>
                <a:gd name="T1" fmla="*/ 44 h 55"/>
                <a:gd name="T2" fmla="*/ 13 w 33"/>
                <a:gd name="T3" fmla="*/ 48 h 55"/>
                <a:gd name="T4" fmla="*/ 23 w 33"/>
                <a:gd name="T5" fmla="*/ 40 h 55"/>
                <a:gd name="T6" fmla="*/ 0 w 33"/>
                <a:gd name="T7" fmla="*/ 17 h 55"/>
                <a:gd name="T8" fmla="*/ 18 w 33"/>
                <a:gd name="T9" fmla="*/ 0 h 55"/>
                <a:gd name="T10" fmla="*/ 30 w 33"/>
                <a:gd name="T11" fmla="*/ 3 h 55"/>
                <a:gd name="T12" fmla="*/ 30 w 33"/>
                <a:gd name="T13" fmla="*/ 11 h 55"/>
                <a:gd name="T14" fmla="*/ 19 w 33"/>
                <a:gd name="T15" fmla="*/ 8 h 55"/>
                <a:gd name="T16" fmla="*/ 10 w 33"/>
                <a:gd name="T17" fmla="*/ 15 h 55"/>
                <a:gd name="T18" fmla="*/ 33 w 33"/>
                <a:gd name="T19" fmla="*/ 39 h 55"/>
                <a:gd name="T20" fmla="*/ 15 w 33"/>
                <a:gd name="T21" fmla="*/ 55 h 55"/>
                <a:gd name="T22" fmla="*/ 0 w 33"/>
                <a:gd name="T23" fmla="*/ 52 h 55"/>
                <a:gd name="T24" fmla="*/ 1 w 33"/>
                <a:gd name="T25"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5">
                  <a:moveTo>
                    <a:pt x="1" y="44"/>
                  </a:moveTo>
                  <a:cubicBezTo>
                    <a:pt x="5" y="46"/>
                    <a:pt x="10" y="48"/>
                    <a:pt x="13" y="48"/>
                  </a:cubicBezTo>
                  <a:cubicBezTo>
                    <a:pt x="17" y="48"/>
                    <a:pt x="23" y="46"/>
                    <a:pt x="23" y="40"/>
                  </a:cubicBezTo>
                  <a:cubicBezTo>
                    <a:pt x="23" y="30"/>
                    <a:pt x="0" y="31"/>
                    <a:pt x="0" y="17"/>
                  </a:cubicBezTo>
                  <a:cubicBezTo>
                    <a:pt x="0" y="6"/>
                    <a:pt x="8" y="0"/>
                    <a:pt x="18" y="0"/>
                  </a:cubicBezTo>
                  <a:cubicBezTo>
                    <a:pt x="23" y="0"/>
                    <a:pt x="27" y="1"/>
                    <a:pt x="30" y="3"/>
                  </a:cubicBezTo>
                  <a:cubicBezTo>
                    <a:pt x="30" y="11"/>
                    <a:pt x="30" y="11"/>
                    <a:pt x="30" y="11"/>
                  </a:cubicBezTo>
                  <a:cubicBezTo>
                    <a:pt x="27" y="10"/>
                    <a:pt x="22" y="8"/>
                    <a:pt x="19" y="8"/>
                  </a:cubicBezTo>
                  <a:cubicBezTo>
                    <a:pt x="15" y="8"/>
                    <a:pt x="10" y="10"/>
                    <a:pt x="10" y="15"/>
                  </a:cubicBezTo>
                  <a:cubicBezTo>
                    <a:pt x="10" y="25"/>
                    <a:pt x="33" y="22"/>
                    <a:pt x="33" y="39"/>
                  </a:cubicBezTo>
                  <a:cubicBezTo>
                    <a:pt x="33" y="50"/>
                    <a:pt x="24" y="55"/>
                    <a:pt x="15" y="55"/>
                  </a:cubicBezTo>
                  <a:cubicBezTo>
                    <a:pt x="10" y="55"/>
                    <a:pt x="5" y="55"/>
                    <a:pt x="0" y="52"/>
                  </a:cubicBezTo>
                  <a:lnTo>
                    <a:pt x="1"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a16="http://schemas.microsoft.com/office/drawing/2014/main" id="{FF92A16C-8CF5-40D5-865A-CD2ABFE0BA1B}"/>
                </a:ext>
              </a:extLst>
            </p:cNvPr>
            <p:cNvSpPr>
              <a:spLocks/>
            </p:cNvSpPr>
            <p:nvPr/>
          </p:nvSpPr>
          <p:spPr bwMode="auto">
            <a:xfrm>
              <a:off x="1673" y="3666"/>
              <a:ext cx="112" cy="219"/>
            </a:xfrm>
            <a:custGeom>
              <a:avLst/>
              <a:gdLst>
                <a:gd name="T0" fmla="*/ 35 w 36"/>
                <a:gd name="T1" fmla="*/ 22 h 68"/>
                <a:gd name="T2" fmla="*/ 22 w 36"/>
                <a:gd name="T3" fmla="*/ 22 h 68"/>
                <a:gd name="T4" fmla="*/ 22 w 36"/>
                <a:gd name="T5" fmla="*/ 51 h 68"/>
                <a:gd name="T6" fmla="*/ 30 w 36"/>
                <a:gd name="T7" fmla="*/ 61 h 68"/>
                <a:gd name="T8" fmla="*/ 36 w 36"/>
                <a:gd name="T9" fmla="*/ 59 h 68"/>
                <a:gd name="T10" fmla="*/ 36 w 36"/>
                <a:gd name="T11" fmla="*/ 67 h 68"/>
                <a:gd name="T12" fmla="*/ 28 w 36"/>
                <a:gd name="T13" fmla="*/ 68 h 68"/>
                <a:gd name="T14" fmla="*/ 12 w 36"/>
                <a:gd name="T15" fmla="*/ 53 h 68"/>
                <a:gd name="T16" fmla="*/ 12 w 36"/>
                <a:gd name="T17" fmla="*/ 22 h 68"/>
                <a:gd name="T18" fmla="*/ 0 w 36"/>
                <a:gd name="T19" fmla="*/ 22 h 68"/>
                <a:gd name="T20" fmla="*/ 0 w 36"/>
                <a:gd name="T21" fmla="*/ 15 h 68"/>
                <a:gd name="T22" fmla="*/ 12 w 36"/>
                <a:gd name="T23" fmla="*/ 15 h 68"/>
                <a:gd name="T24" fmla="*/ 12 w 36"/>
                <a:gd name="T25" fmla="*/ 3 h 68"/>
                <a:gd name="T26" fmla="*/ 22 w 36"/>
                <a:gd name="T27" fmla="*/ 0 h 68"/>
                <a:gd name="T28" fmla="*/ 22 w 36"/>
                <a:gd name="T29" fmla="*/ 15 h 68"/>
                <a:gd name="T30" fmla="*/ 35 w 36"/>
                <a:gd name="T31" fmla="*/ 15 h 68"/>
                <a:gd name="T32" fmla="*/ 35 w 36"/>
                <a:gd name="T33" fmla="*/ 2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68">
                  <a:moveTo>
                    <a:pt x="35" y="22"/>
                  </a:moveTo>
                  <a:cubicBezTo>
                    <a:pt x="22" y="22"/>
                    <a:pt x="22" y="22"/>
                    <a:pt x="22" y="22"/>
                  </a:cubicBezTo>
                  <a:cubicBezTo>
                    <a:pt x="22" y="51"/>
                    <a:pt x="22" y="51"/>
                    <a:pt x="22" y="51"/>
                  </a:cubicBezTo>
                  <a:cubicBezTo>
                    <a:pt x="22" y="57"/>
                    <a:pt x="25" y="61"/>
                    <a:pt x="30" y="61"/>
                  </a:cubicBezTo>
                  <a:cubicBezTo>
                    <a:pt x="33" y="61"/>
                    <a:pt x="35" y="60"/>
                    <a:pt x="36" y="59"/>
                  </a:cubicBezTo>
                  <a:cubicBezTo>
                    <a:pt x="36" y="67"/>
                    <a:pt x="36" y="67"/>
                    <a:pt x="36" y="67"/>
                  </a:cubicBezTo>
                  <a:cubicBezTo>
                    <a:pt x="34" y="67"/>
                    <a:pt x="31" y="68"/>
                    <a:pt x="28" y="68"/>
                  </a:cubicBezTo>
                  <a:cubicBezTo>
                    <a:pt x="18" y="68"/>
                    <a:pt x="12" y="64"/>
                    <a:pt x="12" y="53"/>
                  </a:cubicBezTo>
                  <a:cubicBezTo>
                    <a:pt x="12" y="22"/>
                    <a:pt x="12" y="22"/>
                    <a:pt x="12" y="22"/>
                  </a:cubicBezTo>
                  <a:cubicBezTo>
                    <a:pt x="0" y="22"/>
                    <a:pt x="0" y="22"/>
                    <a:pt x="0" y="22"/>
                  </a:cubicBezTo>
                  <a:cubicBezTo>
                    <a:pt x="0" y="15"/>
                    <a:pt x="0" y="15"/>
                    <a:pt x="0" y="15"/>
                  </a:cubicBezTo>
                  <a:cubicBezTo>
                    <a:pt x="12" y="15"/>
                    <a:pt x="12" y="15"/>
                    <a:pt x="12" y="15"/>
                  </a:cubicBezTo>
                  <a:cubicBezTo>
                    <a:pt x="12" y="3"/>
                    <a:pt x="12" y="3"/>
                    <a:pt x="12" y="3"/>
                  </a:cubicBezTo>
                  <a:cubicBezTo>
                    <a:pt x="22" y="0"/>
                    <a:pt x="22" y="0"/>
                    <a:pt x="22" y="0"/>
                  </a:cubicBezTo>
                  <a:cubicBezTo>
                    <a:pt x="22" y="15"/>
                    <a:pt x="22" y="15"/>
                    <a:pt x="22" y="15"/>
                  </a:cubicBezTo>
                  <a:cubicBezTo>
                    <a:pt x="35" y="15"/>
                    <a:pt x="35" y="15"/>
                    <a:pt x="35" y="15"/>
                  </a:cubicBezTo>
                  <a:lnTo>
                    <a:pt x="3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a:extLst>
                <a:ext uri="{FF2B5EF4-FFF2-40B4-BE49-F238E27FC236}">
                  <a16:creationId xmlns:a16="http://schemas.microsoft.com/office/drawing/2014/main" id="{B5E4EB42-FD5A-40C1-8541-B737DBAD7218}"/>
                </a:ext>
              </a:extLst>
            </p:cNvPr>
            <p:cNvSpPr>
              <a:spLocks noEditPoints="1"/>
            </p:cNvSpPr>
            <p:nvPr/>
          </p:nvSpPr>
          <p:spPr bwMode="auto">
            <a:xfrm>
              <a:off x="1950" y="3634"/>
              <a:ext cx="156" cy="251"/>
            </a:xfrm>
            <a:custGeom>
              <a:avLst/>
              <a:gdLst>
                <a:gd name="T0" fmla="*/ 10 w 50"/>
                <a:gd name="T1" fmla="*/ 51 h 78"/>
                <a:gd name="T2" fmla="*/ 25 w 50"/>
                <a:gd name="T3" fmla="*/ 31 h 78"/>
                <a:gd name="T4" fmla="*/ 40 w 50"/>
                <a:gd name="T5" fmla="*/ 51 h 78"/>
                <a:gd name="T6" fmla="*/ 25 w 50"/>
                <a:gd name="T7" fmla="*/ 71 h 78"/>
                <a:gd name="T8" fmla="*/ 10 w 50"/>
                <a:gd name="T9" fmla="*/ 51 h 78"/>
                <a:gd name="T10" fmla="*/ 40 w 50"/>
                <a:gd name="T11" fmla="*/ 77 h 78"/>
                <a:gd name="T12" fmla="*/ 50 w 50"/>
                <a:gd name="T13" fmla="*/ 77 h 78"/>
                <a:gd name="T14" fmla="*/ 50 w 50"/>
                <a:gd name="T15" fmla="*/ 0 h 78"/>
                <a:gd name="T16" fmla="*/ 40 w 50"/>
                <a:gd name="T17" fmla="*/ 0 h 78"/>
                <a:gd name="T18" fmla="*/ 40 w 50"/>
                <a:gd name="T19" fmla="*/ 32 h 78"/>
                <a:gd name="T20" fmla="*/ 40 w 50"/>
                <a:gd name="T21" fmla="*/ 32 h 78"/>
                <a:gd name="T22" fmla="*/ 23 w 50"/>
                <a:gd name="T23" fmla="*/ 23 h 78"/>
                <a:gd name="T24" fmla="*/ 0 w 50"/>
                <a:gd name="T25" fmla="*/ 50 h 78"/>
                <a:gd name="T26" fmla="*/ 22 w 50"/>
                <a:gd name="T27" fmla="*/ 78 h 78"/>
                <a:gd name="T28" fmla="*/ 40 w 50"/>
                <a:gd name="T29" fmla="*/ 70 h 78"/>
                <a:gd name="T30" fmla="*/ 40 w 50"/>
                <a:gd name="T31" fmla="*/ 70 h 78"/>
                <a:gd name="T32" fmla="*/ 40 w 50"/>
                <a:gd name="T33"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78">
                  <a:moveTo>
                    <a:pt x="10" y="51"/>
                  </a:moveTo>
                  <a:cubicBezTo>
                    <a:pt x="10" y="41"/>
                    <a:pt x="14" y="31"/>
                    <a:pt x="25" y="31"/>
                  </a:cubicBezTo>
                  <a:cubicBezTo>
                    <a:pt x="35" y="31"/>
                    <a:pt x="40" y="41"/>
                    <a:pt x="40" y="51"/>
                  </a:cubicBezTo>
                  <a:cubicBezTo>
                    <a:pt x="40" y="60"/>
                    <a:pt x="36" y="71"/>
                    <a:pt x="25" y="71"/>
                  </a:cubicBezTo>
                  <a:cubicBezTo>
                    <a:pt x="14" y="71"/>
                    <a:pt x="10" y="59"/>
                    <a:pt x="10" y="51"/>
                  </a:cubicBezTo>
                  <a:moveTo>
                    <a:pt x="40" y="77"/>
                  </a:moveTo>
                  <a:cubicBezTo>
                    <a:pt x="50" y="77"/>
                    <a:pt x="50" y="77"/>
                    <a:pt x="50" y="77"/>
                  </a:cubicBezTo>
                  <a:cubicBezTo>
                    <a:pt x="50" y="0"/>
                    <a:pt x="50" y="0"/>
                    <a:pt x="50" y="0"/>
                  </a:cubicBezTo>
                  <a:cubicBezTo>
                    <a:pt x="40" y="0"/>
                    <a:pt x="40" y="0"/>
                    <a:pt x="40" y="0"/>
                  </a:cubicBezTo>
                  <a:cubicBezTo>
                    <a:pt x="40" y="32"/>
                    <a:pt x="40" y="32"/>
                    <a:pt x="40" y="32"/>
                  </a:cubicBezTo>
                  <a:cubicBezTo>
                    <a:pt x="40" y="32"/>
                    <a:pt x="40" y="32"/>
                    <a:pt x="40" y="32"/>
                  </a:cubicBezTo>
                  <a:cubicBezTo>
                    <a:pt x="37" y="27"/>
                    <a:pt x="32" y="23"/>
                    <a:pt x="23" y="23"/>
                  </a:cubicBezTo>
                  <a:cubicBezTo>
                    <a:pt x="7" y="23"/>
                    <a:pt x="0" y="36"/>
                    <a:pt x="0" y="50"/>
                  </a:cubicBezTo>
                  <a:cubicBezTo>
                    <a:pt x="0" y="64"/>
                    <a:pt x="7" y="78"/>
                    <a:pt x="22" y="78"/>
                  </a:cubicBezTo>
                  <a:cubicBezTo>
                    <a:pt x="32" y="78"/>
                    <a:pt x="38" y="74"/>
                    <a:pt x="40" y="70"/>
                  </a:cubicBezTo>
                  <a:cubicBezTo>
                    <a:pt x="40" y="70"/>
                    <a:pt x="40" y="70"/>
                    <a:pt x="40" y="70"/>
                  </a:cubicBezTo>
                  <a:lnTo>
                    <a:pt x="40"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a:extLst>
                <a:ext uri="{FF2B5EF4-FFF2-40B4-BE49-F238E27FC236}">
                  <a16:creationId xmlns:a16="http://schemas.microsoft.com/office/drawing/2014/main" id="{07FB0226-C991-4292-B842-92584D24D1BB}"/>
                </a:ext>
              </a:extLst>
            </p:cNvPr>
            <p:cNvSpPr>
              <a:spLocks noEditPoints="1"/>
            </p:cNvSpPr>
            <p:nvPr/>
          </p:nvSpPr>
          <p:spPr bwMode="auto">
            <a:xfrm>
              <a:off x="1397" y="3634"/>
              <a:ext cx="152" cy="251"/>
            </a:xfrm>
            <a:custGeom>
              <a:avLst/>
              <a:gdLst>
                <a:gd name="T0" fmla="*/ 10 w 49"/>
                <a:gd name="T1" fmla="*/ 51 h 78"/>
                <a:gd name="T2" fmla="*/ 24 w 49"/>
                <a:gd name="T3" fmla="*/ 31 h 78"/>
                <a:gd name="T4" fmla="*/ 40 w 49"/>
                <a:gd name="T5" fmla="*/ 51 h 78"/>
                <a:gd name="T6" fmla="*/ 25 w 49"/>
                <a:gd name="T7" fmla="*/ 71 h 78"/>
                <a:gd name="T8" fmla="*/ 10 w 49"/>
                <a:gd name="T9" fmla="*/ 51 h 78"/>
                <a:gd name="T10" fmla="*/ 40 w 49"/>
                <a:gd name="T11" fmla="*/ 77 h 78"/>
                <a:gd name="T12" fmla="*/ 49 w 49"/>
                <a:gd name="T13" fmla="*/ 77 h 78"/>
                <a:gd name="T14" fmla="*/ 49 w 49"/>
                <a:gd name="T15" fmla="*/ 0 h 78"/>
                <a:gd name="T16" fmla="*/ 40 w 49"/>
                <a:gd name="T17" fmla="*/ 0 h 78"/>
                <a:gd name="T18" fmla="*/ 40 w 49"/>
                <a:gd name="T19" fmla="*/ 32 h 78"/>
                <a:gd name="T20" fmla="*/ 40 w 49"/>
                <a:gd name="T21" fmla="*/ 32 h 78"/>
                <a:gd name="T22" fmla="*/ 22 w 49"/>
                <a:gd name="T23" fmla="*/ 23 h 78"/>
                <a:gd name="T24" fmla="*/ 0 w 49"/>
                <a:gd name="T25" fmla="*/ 50 h 78"/>
                <a:gd name="T26" fmla="*/ 22 w 49"/>
                <a:gd name="T27" fmla="*/ 78 h 78"/>
                <a:gd name="T28" fmla="*/ 40 w 49"/>
                <a:gd name="T29" fmla="*/ 70 h 78"/>
                <a:gd name="T30" fmla="*/ 40 w 49"/>
                <a:gd name="T31" fmla="*/ 70 h 78"/>
                <a:gd name="T32" fmla="*/ 40 w 49"/>
                <a:gd name="T33"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78">
                  <a:moveTo>
                    <a:pt x="10" y="51"/>
                  </a:moveTo>
                  <a:cubicBezTo>
                    <a:pt x="10" y="41"/>
                    <a:pt x="14" y="31"/>
                    <a:pt x="24" y="31"/>
                  </a:cubicBezTo>
                  <a:cubicBezTo>
                    <a:pt x="35" y="31"/>
                    <a:pt x="40" y="41"/>
                    <a:pt x="40" y="51"/>
                  </a:cubicBezTo>
                  <a:cubicBezTo>
                    <a:pt x="40" y="60"/>
                    <a:pt x="35" y="71"/>
                    <a:pt x="25" y="71"/>
                  </a:cubicBezTo>
                  <a:cubicBezTo>
                    <a:pt x="14" y="71"/>
                    <a:pt x="10" y="59"/>
                    <a:pt x="10" y="51"/>
                  </a:cubicBezTo>
                  <a:moveTo>
                    <a:pt x="40" y="77"/>
                  </a:moveTo>
                  <a:cubicBezTo>
                    <a:pt x="49" y="77"/>
                    <a:pt x="49" y="77"/>
                    <a:pt x="49" y="77"/>
                  </a:cubicBezTo>
                  <a:cubicBezTo>
                    <a:pt x="49" y="0"/>
                    <a:pt x="49" y="0"/>
                    <a:pt x="49" y="0"/>
                  </a:cubicBezTo>
                  <a:cubicBezTo>
                    <a:pt x="40" y="0"/>
                    <a:pt x="40" y="0"/>
                    <a:pt x="40" y="0"/>
                  </a:cubicBezTo>
                  <a:cubicBezTo>
                    <a:pt x="40" y="32"/>
                    <a:pt x="40" y="32"/>
                    <a:pt x="40" y="32"/>
                  </a:cubicBezTo>
                  <a:cubicBezTo>
                    <a:pt x="40" y="32"/>
                    <a:pt x="40" y="32"/>
                    <a:pt x="40" y="32"/>
                  </a:cubicBezTo>
                  <a:cubicBezTo>
                    <a:pt x="37" y="27"/>
                    <a:pt x="31" y="23"/>
                    <a:pt x="22" y="23"/>
                  </a:cubicBezTo>
                  <a:cubicBezTo>
                    <a:pt x="7" y="23"/>
                    <a:pt x="0" y="36"/>
                    <a:pt x="0" y="50"/>
                  </a:cubicBezTo>
                  <a:cubicBezTo>
                    <a:pt x="0" y="64"/>
                    <a:pt x="7" y="78"/>
                    <a:pt x="22" y="78"/>
                  </a:cubicBezTo>
                  <a:cubicBezTo>
                    <a:pt x="32" y="78"/>
                    <a:pt x="37" y="74"/>
                    <a:pt x="40" y="70"/>
                  </a:cubicBezTo>
                  <a:cubicBezTo>
                    <a:pt x="40" y="70"/>
                    <a:pt x="40" y="70"/>
                    <a:pt x="40" y="70"/>
                  </a:cubicBezTo>
                  <a:lnTo>
                    <a:pt x="40"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23" name="Picture 122"/>
          <p:cNvPicPr/>
          <p:nvPr/>
        </p:nvPicPr>
        <p:blipFill dpi="0">
          <a:blip r:embed="rId2"/>
          <a:srcRect/>
          <a:stretch>
            <a:fillRect/>
          </a:stretch>
        </p:blipFill>
        <p:spPr>
          <a:xfrm>
            <a:off x="1637256" y="6021956"/>
            <a:ext cx="1765554" cy="498116"/>
          </a:xfrm>
          <a:prstGeom prst="rect">
            <a:avLst/>
          </a:prstGeom>
          <a:noFill/>
          <a:ln algn="ctr">
            <a:noFill/>
          </a:ln>
        </p:spPr>
      </p:pic>
    </p:spTree>
    <p:extLst>
      <p:ext uri="{BB962C8B-B14F-4D97-AF65-F5344CB8AC3E}">
        <p14:creationId xmlns:p14="http://schemas.microsoft.com/office/powerpoint/2010/main" val="2633610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92F19-32B7-494E-BD89-F10BC35A53F5}"/>
              </a:ext>
            </a:extLst>
          </p:cNvPr>
          <p:cNvSpPr>
            <a:spLocks noGrp="1"/>
          </p:cNvSpPr>
          <p:nvPr>
            <p:ph type="title"/>
          </p:nvPr>
        </p:nvSpPr>
        <p:spPr>
          <a:xfrm>
            <a:off x="447672" y="540280"/>
            <a:ext cx="8173814" cy="1325563"/>
          </a:xfrm>
        </p:spPr>
        <p:txBody>
          <a:bodyPr vert="horz" lIns="91440" tIns="45720" rIns="91440" bIns="45720" rtlCol="0" anchor="ctr">
            <a:noAutofit/>
          </a:bodyPr>
          <a:lstStyle/>
          <a:p>
            <a:r>
              <a:rPr lang="ru-RU" sz="4800" b="1" dirty="0">
                <a:solidFill>
                  <a:schemeClr val="accent6">
                    <a:lumMod val="60000"/>
                    <a:lumOff val="40000"/>
                  </a:schemeClr>
                </a:solidFill>
              </a:rPr>
              <a:t>И</a:t>
            </a:r>
            <a:r>
              <a:rPr lang="en-US" sz="4800" b="1" dirty="0" err="1">
                <a:solidFill>
                  <a:schemeClr val="accent6">
                    <a:lumMod val="60000"/>
                    <a:lumOff val="40000"/>
                  </a:schemeClr>
                </a:solidFill>
              </a:rPr>
              <a:t>сследование</a:t>
            </a:r>
            <a:r>
              <a:rPr lang="en-US" sz="4800" b="1" dirty="0">
                <a:solidFill>
                  <a:schemeClr val="accent6">
                    <a:lumMod val="60000"/>
                    <a:lumOff val="40000"/>
                  </a:schemeClr>
                </a:solidFill>
              </a:rPr>
              <a:t> </a:t>
            </a:r>
            <a:r>
              <a:rPr lang="en-US" sz="4800" b="1" dirty="0" err="1">
                <a:solidFill>
                  <a:schemeClr val="accent6">
                    <a:lumMod val="60000"/>
                    <a:lumOff val="40000"/>
                  </a:schemeClr>
                </a:solidFill>
              </a:rPr>
              <a:t>бренда</a:t>
            </a:r>
            <a:r>
              <a:rPr lang="en-US" sz="4800" b="1" dirty="0">
                <a:solidFill>
                  <a:schemeClr val="accent6">
                    <a:lumMod val="60000"/>
                    <a:lumOff val="40000"/>
                  </a:schemeClr>
                </a:solidFill>
              </a:rPr>
              <a:t> </a:t>
            </a:r>
            <a:r>
              <a:rPr lang="en-US" sz="4800" b="1" dirty="0" err="1">
                <a:solidFill>
                  <a:schemeClr val="accent6">
                    <a:lumMod val="60000"/>
                    <a:lumOff val="40000"/>
                  </a:schemeClr>
                </a:solidFill>
              </a:rPr>
              <a:t>работодателя</a:t>
            </a:r>
            <a:br>
              <a:rPr lang="en-US" sz="4800" dirty="0"/>
            </a:br>
            <a:endParaRPr lang="en-US" sz="4800" dirty="0"/>
          </a:p>
        </p:txBody>
      </p:sp>
      <p:sp>
        <p:nvSpPr>
          <p:cNvPr id="4" name="Content Placeholder 3">
            <a:extLst>
              <a:ext uri="{FF2B5EF4-FFF2-40B4-BE49-F238E27FC236}">
                <a16:creationId xmlns:a16="http://schemas.microsoft.com/office/drawing/2014/main" id="{B054A59D-0B93-4C23-956F-10DFC646A5B0}"/>
              </a:ext>
            </a:extLst>
          </p:cNvPr>
          <p:cNvSpPr>
            <a:spLocks noGrp="1"/>
          </p:cNvSpPr>
          <p:nvPr>
            <p:ph sz="half" idx="1"/>
          </p:nvPr>
        </p:nvSpPr>
        <p:spPr>
          <a:xfrm>
            <a:off x="152712" y="1782711"/>
            <a:ext cx="6346388" cy="3872227"/>
          </a:xfrm>
        </p:spPr>
        <p:txBody>
          <a:bodyPr vert="horz" lIns="91440" tIns="45720" rIns="91440" bIns="45720" rtlCol="0" anchor="t">
            <a:noAutofit/>
          </a:bodyPr>
          <a:lstStyle/>
          <a:p>
            <a:pPr marL="539750" indent="-539750" algn="just">
              <a:lnSpc>
                <a:spcPct val="100000"/>
              </a:lnSpc>
              <a:spcAft>
                <a:spcPts val="1600"/>
              </a:spcAft>
              <a:buFont typeface="Wingdings" panose="05000000000000000000" pitchFamily="2" charset="2"/>
              <a:buChar char="v"/>
            </a:pPr>
            <a:r>
              <a:rPr lang="en-US" sz="2000" dirty="0" err="1"/>
              <a:t>репрезентативное</a:t>
            </a:r>
            <a:r>
              <a:rPr lang="en-US" sz="2000" dirty="0"/>
              <a:t> </a:t>
            </a:r>
            <a:r>
              <a:rPr lang="en-US" sz="2000" dirty="0" err="1"/>
              <a:t>исследование</a:t>
            </a:r>
            <a:r>
              <a:rPr lang="en-US" sz="2000" dirty="0"/>
              <a:t> </a:t>
            </a:r>
            <a:r>
              <a:rPr lang="en-US" sz="2000" dirty="0" err="1"/>
              <a:t>бренда</a:t>
            </a:r>
            <a:r>
              <a:rPr lang="en-US" sz="2000" dirty="0"/>
              <a:t> </a:t>
            </a:r>
            <a:r>
              <a:rPr lang="en-US" sz="2000" dirty="0" err="1"/>
              <a:t>работодателя</a:t>
            </a:r>
            <a:r>
              <a:rPr lang="en-US" sz="2000" dirty="0"/>
              <a:t>, </a:t>
            </a:r>
            <a:r>
              <a:rPr lang="en-US" sz="2000" dirty="0" err="1"/>
              <a:t>основанное</a:t>
            </a:r>
            <a:r>
              <a:rPr lang="en-US" sz="2000" dirty="0"/>
              <a:t> </a:t>
            </a:r>
            <a:r>
              <a:rPr lang="en-US" sz="2000" dirty="0" err="1"/>
              <a:t>на</a:t>
            </a:r>
            <a:r>
              <a:rPr lang="en-US" sz="2000" dirty="0"/>
              <a:t> </a:t>
            </a:r>
            <a:r>
              <a:rPr lang="en-US" sz="2000" dirty="0" err="1"/>
              <a:t>восприятии</a:t>
            </a:r>
            <a:r>
              <a:rPr lang="en-US" sz="2000" dirty="0"/>
              <a:t> </a:t>
            </a:r>
            <a:r>
              <a:rPr lang="en-US" sz="2000" dirty="0" err="1"/>
              <a:t>широкой</a:t>
            </a:r>
            <a:r>
              <a:rPr lang="en-US" sz="2000" dirty="0"/>
              <a:t> </a:t>
            </a:r>
            <a:r>
              <a:rPr lang="en-US" sz="2000" dirty="0" err="1"/>
              <a:t>аудитории</a:t>
            </a:r>
            <a:r>
              <a:rPr lang="en-US" sz="2000" dirty="0"/>
              <a:t> и </a:t>
            </a:r>
            <a:r>
              <a:rPr lang="en-US" sz="2000" dirty="0" err="1"/>
              <a:t>аккумулирующее</a:t>
            </a:r>
            <a:r>
              <a:rPr lang="en-US" sz="2000" dirty="0"/>
              <a:t> </a:t>
            </a:r>
            <a:r>
              <a:rPr lang="en-US" sz="2000" dirty="0" err="1"/>
              <a:t>результаты</a:t>
            </a:r>
            <a:r>
              <a:rPr lang="en-US" sz="2000" dirty="0"/>
              <a:t> 17-летнего </a:t>
            </a:r>
            <a:r>
              <a:rPr lang="en-US" sz="2000" dirty="0" err="1"/>
              <a:t>успешного</a:t>
            </a:r>
            <a:r>
              <a:rPr lang="en-US" sz="2000" dirty="0"/>
              <a:t> </a:t>
            </a:r>
            <a:r>
              <a:rPr lang="en-US" sz="2000" dirty="0" err="1"/>
              <a:t>изучения</a:t>
            </a:r>
            <a:r>
              <a:rPr lang="en-US" sz="2000" dirty="0"/>
              <a:t> </a:t>
            </a:r>
            <a:r>
              <a:rPr lang="en-US" sz="2000" dirty="0" err="1"/>
              <a:t>бренда</a:t>
            </a:r>
            <a:r>
              <a:rPr lang="en-US" sz="2000" dirty="0"/>
              <a:t> </a:t>
            </a:r>
            <a:r>
              <a:rPr lang="en-US" sz="2000" dirty="0" err="1"/>
              <a:t>работодателя</a:t>
            </a:r>
            <a:r>
              <a:rPr lang="en-US" sz="2000" dirty="0"/>
              <a:t>.</a:t>
            </a:r>
          </a:p>
          <a:p>
            <a:pPr marL="539750" indent="-539750" algn="just">
              <a:lnSpc>
                <a:spcPct val="100000"/>
              </a:lnSpc>
              <a:spcAft>
                <a:spcPts val="1600"/>
              </a:spcAft>
              <a:buFont typeface="Wingdings" panose="05000000000000000000" pitchFamily="2" charset="2"/>
              <a:buChar char="v"/>
            </a:pPr>
            <a:r>
              <a:rPr lang="en-US" sz="2000" dirty="0" err="1"/>
              <a:t>независимый</a:t>
            </a:r>
            <a:r>
              <a:rPr lang="en-US" sz="2000" dirty="0"/>
              <a:t> </a:t>
            </a:r>
            <a:r>
              <a:rPr lang="en-US" sz="2000" dirty="0" err="1"/>
              <a:t>опрос</a:t>
            </a:r>
            <a:r>
              <a:rPr lang="en-US" sz="2000" dirty="0"/>
              <a:t> </a:t>
            </a:r>
            <a:r>
              <a:rPr lang="en-US" sz="2000" dirty="0" err="1"/>
              <a:t>более</a:t>
            </a:r>
            <a:r>
              <a:rPr lang="en-US" sz="2000" dirty="0"/>
              <a:t> чем 175 000 </a:t>
            </a:r>
            <a:r>
              <a:rPr lang="en-US" sz="2000" dirty="0" err="1"/>
              <a:t>респондентов</a:t>
            </a:r>
            <a:r>
              <a:rPr lang="en-US" sz="2000" dirty="0"/>
              <a:t> в 30 </a:t>
            </a:r>
            <a:r>
              <a:rPr lang="en-US" sz="2000" dirty="0" err="1"/>
              <a:t>странах</a:t>
            </a:r>
            <a:r>
              <a:rPr lang="en-US" sz="2000" dirty="0"/>
              <a:t> </a:t>
            </a:r>
            <a:r>
              <a:rPr lang="en-US" sz="2000" dirty="0" err="1"/>
              <a:t>мира</a:t>
            </a:r>
            <a:r>
              <a:rPr lang="en-US" sz="2000" dirty="0"/>
              <a:t>.</a:t>
            </a:r>
          </a:p>
          <a:p>
            <a:pPr marL="539750" indent="-539750" algn="just">
              <a:lnSpc>
                <a:spcPct val="100000"/>
              </a:lnSpc>
              <a:spcAft>
                <a:spcPts val="1600"/>
              </a:spcAft>
              <a:buFont typeface="Wingdings" panose="05000000000000000000" pitchFamily="2" charset="2"/>
              <a:buChar char="v"/>
            </a:pPr>
            <a:r>
              <a:rPr lang="en-US" sz="2000" dirty="0" err="1"/>
              <a:t>оценка</a:t>
            </a:r>
            <a:r>
              <a:rPr lang="en-US" sz="2000" dirty="0"/>
              <a:t> </a:t>
            </a:r>
            <a:r>
              <a:rPr lang="en-US" sz="2000" dirty="0" err="1"/>
              <a:t>привлекательности</a:t>
            </a:r>
            <a:r>
              <a:rPr lang="en-US" sz="2000" dirty="0"/>
              <a:t> </a:t>
            </a:r>
            <a:r>
              <a:rPr lang="en-US" sz="2000" dirty="0" err="1"/>
              <a:t>бренда</a:t>
            </a:r>
            <a:r>
              <a:rPr lang="en-US" sz="2000" dirty="0"/>
              <a:t> </a:t>
            </a:r>
            <a:r>
              <a:rPr lang="en-US" sz="2000" dirty="0" err="1"/>
              <a:t>работодателя</a:t>
            </a:r>
            <a:r>
              <a:rPr lang="en-US" sz="2000" dirty="0"/>
              <a:t> 150 </a:t>
            </a:r>
            <a:r>
              <a:rPr lang="en-US" sz="2000" dirty="0" err="1"/>
              <a:t>крупнейших</a:t>
            </a:r>
            <a:r>
              <a:rPr lang="en-US" sz="2000" dirty="0"/>
              <a:t> </a:t>
            </a:r>
            <a:r>
              <a:rPr lang="en-US" sz="2000" dirty="0" err="1"/>
              <a:t>компаний</a:t>
            </a:r>
            <a:r>
              <a:rPr lang="en-US" sz="2000" dirty="0"/>
              <a:t> </a:t>
            </a:r>
            <a:r>
              <a:rPr lang="en-US" sz="2000" dirty="0" err="1"/>
              <a:t>каждой</a:t>
            </a:r>
            <a:r>
              <a:rPr lang="en-US" sz="2000" dirty="0"/>
              <a:t> </a:t>
            </a:r>
            <a:r>
              <a:rPr lang="en-US" sz="2000" dirty="0" err="1"/>
              <a:t>страны</a:t>
            </a:r>
            <a:r>
              <a:rPr lang="en-US" sz="2000" dirty="0"/>
              <a:t>, </a:t>
            </a:r>
            <a:r>
              <a:rPr lang="en-US" sz="2000" dirty="0" err="1"/>
              <a:t>известных</a:t>
            </a:r>
            <a:r>
              <a:rPr lang="en-US" sz="2000" dirty="0"/>
              <a:t> </a:t>
            </a:r>
            <a:r>
              <a:rPr lang="en-US" sz="2000" dirty="0" err="1"/>
              <a:t>не</a:t>
            </a:r>
            <a:r>
              <a:rPr lang="en-US" sz="2000" dirty="0"/>
              <a:t> </a:t>
            </a:r>
            <a:r>
              <a:rPr lang="en-US" sz="2000" dirty="0" err="1"/>
              <a:t>менее</a:t>
            </a:r>
            <a:r>
              <a:rPr lang="en-US" sz="2000" dirty="0"/>
              <a:t> чем 10% населения.</a:t>
            </a:r>
          </a:p>
          <a:p>
            <a:pPr marL="539750" indent="-539750" algn="just">
              <a:lnSpc>
                <a:spcPct val="100000"/>
              </a:lnSpc>
              <a:spcAft>
                <a:spcPts val="1600"/>
              </a:spcAft>
              <a:buFont typeface="Wingdings" panose="05000000000000000000" pitchFamily="2" charset="2"/>
              <a:buChar char="v"/>
            </a:pPr>
            <a:r>
              <a:rPr lang="en-US" sz="2000" dirty="0" err="1"/>
              <a:t>ценные</a:t>
            </a:r>
            <a:r>
              <a:rPr lang="en-US" sz="2000" dirty="0"/>
              <a:t> </a:t>
            </a:r>
            <a:r>
              <a:rPr lang="en-US" sz="2000" dirty="0" err="1"/>
              <a:t>инсайты</a:t>
            </a:r>
            <a:r>
              <a:rPr lang="en-US" sz="2000" dirty="0"/>
              <a:t>, </a:t>
            </a:r>
            <a:r>
              <a:rPr lang="en-US" sz="2000" dirty="0" err="1"/>
              <a:t>помогающие</a:t>
            </a:r>
            <a:r>
              <a:rPr lang="en-US" sz="2000" dirty="0"/>
              <a:t> </a:t>
            </a:r>
            <a:r>
              <a:rPr lang="en-US" sz="2000" dirty="0" err="1"/>
              <a:t>развивать</a:t>
            </a:r>
            <a:r>
              <a:rPr lang="en-US" sz="2000" dirty="0"/>
              <a:t> </a:t>
            </a:r>
            <a:r>
              <a:rPr lang="en-US" sz="2000" dirty="0" err="1"/>
              <a:t>бренд</a:t>
            </a:r>
            <a:r>
              <a:rPr lang="en-US" sz="2000" dirty="0"/>
              <a:t> </a:t>
            </a:r>
            <a:r>
              <a:rPr lang="en-US" sz="2000" dirty="0" err="1"/>
              <a:t>работодателя</a:t>
            </a:r>
            <a:r>
              <a:rPr lang="en-US" sz="2000" dirty="0"/>
              <a:t>.</a:t>
            </a:r>
          </a:p>
        </p:txBody>
      </p:sp>
      <p:sp>
        <p:nvSpPr>
          <p:cNvPr id="36" name="Freeform: Shape 2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Placeholder 16">
            <a:extLst>
              <a:ext uri="{FF2B5EF4-FFF2-40B4-BE49-F238E27FC236}">
                <a16:creationId xmlns:a16="http://schemas.microsoft.com/office/drawing/2014/main" id="{6898EAFA-736A-4DAC-BF35-AD354A76CC55}"/>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30007" r="5759"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7" name="Picture 6"/>
          <p:cNvPicPr/>
          <p:nvPr/>
        </p:nvPicPr>
        <p:blipFill dpi="0">
          <a:blip r:embed="rId4"/>
          <a:srcRect/>
          <a:stretch>
            <a:fillRect/>
          </a:stretch>
        </p:blipFill>
        <p:spPr>
          <a:xfrm>
            <a:off x="11039289" y="6246486"/>
            <a:ext cx="1066320" cy="272052"/>
          </a:xfrm>
          <a:prstGeom prst="rect">
            <a:avLst/>
          </a:prstGeom>
          <a:noFill/>
          <a:ln algn="ctr">
            <a:noFill/>
          </a:ln>
        </p:spPr>
      </p:pic>
    </p:spTree>
    <p:extLst>
      <p:ext uri="{BB962C8B-B14F-4D97-AF65-F5344CB8AC3E}">
        <p14:creationId xmlns:p14="http://schemas.microsoft.com/office/powerpoint/2010/main" val="320495085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11EC-C82A-41D9-B7AC-18F35F33E817}"/>
              </a:ext>
            </a:extLst>
          </p:cNvPr>
          <p:cNvSpPr>
            <a:spLocks noGrp="1"/>
          </p:cNvSpPr>
          <p:nvPr>
            <p:ph type="title"/>
          </p:nvPr>
        </p:nvSpPr>
        <p:spPr>
          <a:xfrm>
            <a:off x="838199" y="365125"/>
            <a:ext cx="10820401" cy="1325563"/>
          </a:xfrm>
        </p:spPr>
        <p:txBody>
          <a:bodyPr/>
          <a:lstStyle/>
          <a:p>
            <a:r>
              <a:rPr lang="ru-RU" b="1" dirty="0"/>
              <a:t>Почему бренд работодателя имеет значение</a:t>
            </a:r>
            <a:endParaRPr lang="en-US" b="1" dirty="0">
              <a:solidFill>
                <a:schemeClr val="tx2"/>
              </a:solidFill>
            </a:endParaRPr>
          </a:p>
        </p:txBody>
      </p:sp>
      <p:sp>
        <p:nvSpPr>
          <p:cNvPr id="3" name="Footer Placeholder 2" descr="altCountry">
            <a:extLst>
              <a:ext uri="{FF2B5EF4-FFF2-40B4-BE49-F238E27FC236}">
                <a16:creationId xmlns:a16="http://schemas.microsoft.com/office/drawing/2014/main" id="{54E26A7F-A390-49FD-9CDD-D683752831BB}"/>
              </a:ext>
            </a:extLst>
          </p:cNvPr>
          <p:cNvSpPr>
            <a:spLocks noGrp="1"/>
          </p:cNvSpPr>
          <p:nvPr>
            <p:ph type="ftr" sz="quarter" idx="3"/>
          </p:nvPr>
        </p:nvSpPr>
        <p:spPr/>
        <p:txBody>
          <a:bodyPr/>
          <a:lstStyle/>
          <a:p>
            <a:r>
              <a:rPr lang="ru-RU" dirty="0"/>
              <a:t>.</a:t>
            </a:r>
            <a:endParaRPr lang="en-GB" dirty="0"/>
          </a:p>
        </p:txBody>
      </p:sp>
      <p:sp>
        <p:nvSpPr>
          <p:cNvPr id="4" name="Slide Number Placeholder 3">
            <a:extLst>
              <a:ext uri="{FF2B5EF4-FFF2-40B4-BE49-F238E27FC236}">
                <a16:creationId xmlns:a16="http://schemas.microsoft.com/office/drawing/2014/main" id="{D480A95C-9560-43FE-81A9-9BC1102A61D8}"/>
              </a:ext>
            </a:extLst>
          </p:cNvPr>
          <p:cNvSpPr>
            <a:spLocks noGrp="1"/>
          </p:cNvSpPr>
          <p:nvPr>
            <p:ph type="sldNum" sz="quarter" idx="4"/>
          </p:nvPr>
        </p:nvSpPr>
        <p:spPr/>
        <p:txBody>
          <a:bodyPr/>
          <a:lstStyle/>
          <a:p>
            <a:r>
              <a:rPr lang="ru-RU" dirty="0"/>
              <a:t>.</a:t>
            </a:r>
            <a:endParaRPr lang="en-US" dirty="0"/>
          </a:p>
        </p:txBody>
      </p:sp>
      <p:grpSp>
        <p:nvGrpSpPr>
          <p:cNvPr id="6" name="Group 4">
            <a:extLst>
              <a:ext uri="{FF2B5EF4-FFF2-40B4-BE49-F238E27FC236}">
                <a16:creationId xmlns:a16="http://schemas.microsoft.com/office/drawing/2014/main" id="{564E47B5-CA8B-4443-8B6E-A5F8DC671B41}"/>
              </a:ext>
            </a:extLst>
          </p:cNvPr>
          <p:cNvGrpSpPr>
            <a:grpSpLocks noChangeAspect="1"/>
          </p:cNvGrpSpPr>
          <p:nvPr/>
        </p:nvGrpSpPr>
        <p:grpSpPr bwMode="auto">
          <a:xfrm>
            <a:off x="2159912" y="1804176"/>
            <a:ext cx="735447" cy="763200"/>
            <a:chOff x="3520" y="1830"/>
            <a:chExt cx="636" cy="660"/>
          </a:xfrm>
        </p:grpSpPr>
        <p:sp>
          <p:nvSpPr>
            <p:cNvPr id="8" name="Freeform 5">
              <a:extLst>
                <a:ext uri="{FF2B5EF4-FFF2-40B4-BE49-F238E27FC236}">
                  <a16:creationId xmlns:a16="http://schemas.microsoft.com/office/drawing/2014/main" id="{04CB7CB0-7AD2-4D96-A57E-7DDC06AB1B3A}"/>
                </a:ext>
              </a:extLst>
            </p:cNvPr>
            <p:cNvSpPr>
              <a:spLocks/>
            </p:cNvSpPr>
            <p:nvPr/>
          </p:nvSpPr>
          <p:spPr bwMode="auto">
            <a:xfrm>
              <a:off x="3934" y="2011"/>
              <a:ext cx="222" cy="225"/>
            </a:xfrm>
            <a:custGeom>
              <a:avLst/>
              <a:gdLst>
                <a:gd name="T0" fmla="*/ 100 w 108"/>
                <a:gd name="T1" fmla="*/ 46 h 109"/>
                <a:gd name="T2" fmla="*/ 62 w 108"/>
                <a:gd name="T3" fmla="*/ 46 h 109"/>
                <a:gd name="T4" fmla="*/ 62 w 108"/>
                <a:gd name="T5" fmla="*/ 8 h 109"/>
                <a:gd name="T6" fmla="*/ 54 w 108"/>
                <a:gd name="T7" fmla="*/ 0 h 109"/>
                <a:gd name="T8" fmla="*/ 46 w 108"/>
                <a:gd name="T9" fmla="*/ 8 h 109"/>
                <a:gd name="T10" fmla="*/ 46 w 108"/>
                <a:gd name="T11" fmla="*/ 46 h 109"/>
                <a:gd name="T12" fmla="*/ 8 w 108"/>
                <a:gd name="T13" fmla="*/ 46 h 109"/>
                <a:gd name="T14" fmla="*/ 0 w 108"/>
                <a:gd name="T15" fmla="*/ 54 h 109"/>
                <a:gd name="T16" fmla="*/ 8 w 108"/>
                <a:gd name="T17" fmla="*/ 62 h 109"/>
                <a:gd name="T18" fmla="*/ 46 w 108"/>
                <a:gd name="T19" fmla="*/ 62 h 109"/>
                <a:gd name="T20" fmla="*/ 46 w 108"/>
                <a:gd name="T21" fmla="*/ 101 h 109"/>
                <a:gd name="T22" fmla="*/ 54 w 108"/>
                <a:gd name="T23" fmla="*/ 109 h 109"/>
                <a:gd name="T24" fmla="*/ 62 w 108"/>
                <a:gd name="T25" fmla="*/ 101 h 109"/>
                <a:gd name="T26" fmla="*/ 62 w 108"/>
                <a:gd name="T27" fmla="*/ 62 h 109"/>
                <a:gd name="T28" fmla="*/ 100 w 108"/>
                <a:gd name="T29" fmla="*/ 62 h 109"/>
                <a:gd name="T30" fmla="*/ 108 w 108"/>
                <a:gd name="T31" fmla="*/ 54 h 109"/>
                <a:gd name="T32" fmla="*/ 100 w 108"/>
                <a:gd name="T33"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109">
                  <a:moveTo>
                    <a:pt x="100" y="46"/>
                  </a:moveTo>
                  <a:cubicBezTo>
                    <a:pt x="62" y="46"/>
                    <a:pt x="62" y="46"/>
                    <a:pt x="62" y="46"/>
                  </a:cubicBezTo>
                  <a:cubicBezTo>
                    <a:pt x="62" y="8"/>
                    <a:pt x="62" y="8"/>
                    <a:pt x="62" y="8"/>
                  </a:cubicBezTo>
                  <a:cubicBezTo>
                    <a:pt x="62" y="4"/>
                    <a:pt x="58" y="0"/>
                    <a:pt x="54" y="0"/>
                  </a:cubicBezTo>
                  <a:cubicBezTo>
                    <a:pt x="49" y="0"/>
                    <a:pt x="46" y="4"/>
                    <a:pt x="46" y="8"/>
                  </a:cubicBezTo>
                  <a:cubicBezTo>
                    <a:pt x="46" y="46"/>
                    <a:pt x="46" y="46"/>
                    <a:pt x="46" y="46"/>
                  </a:cubicBezTo>
                  <a:cubicBezTo>
                    <a:pt x="8" y="46"/>
                    <a:pt x="8" y="46"/>
                    <a:pt x="8" y="46"/>
                  </a:cubicBezTo>
                  <a:cubicBezTo>
                    <a:pt x="3" y="46"/>
                    <a:pt x="0" y="50"/>
                    <a:pt x="0" y="54"/>
                  </a:cubicBezTo>
                  <a:cubicBezTo>
                    <a:pt x="0" y="59"/>
                    <a:pt x="3" y="62"/>
                    <a:pt x="8" y="62"/>
                  </a:cubicBezTo>
                  <a:cubicBezTo>
                    <a:pt x="46" y="62"/>
                    <a:pt x="46" y="62"/>
                    <a:pt x="46" y="62"/>
                  </a:cubicBezTo>
                  <a:cubicBezTo>
                    <a:pt x="46" y="101"/>
                    <a:pt x="46" y="101"/>
                    <a:pt x="46" y="101"/>
                  </a:cubicBezTo>
                  <a:cubicBezTo>
                    <a:pt x="46" y="105"/>
                    <a:pt x="49" y="109"/>
                    <a:pt x="54" y="109"/>
                  </a:cubicBezTo>
                  <a:cubicBezTo>
                    <a:pt x="58" y="109"/>
                    <a:pt x="62" y="105"/>
                    <a:pt x="62" y="101"/>
                  </a:cubicBezTo>
                  <a:cubicBezTo>
                    <a:pt x="62" y="62"/>
                    <a:pt x="62" y="62"/>
                    <a:pt x="62" y="62"/>
                  </a:cubicBezTo>
                  <a:cubicBezTo>
                    <a:pt x="100" y="62"/>
                    <a:pt x="100" y="62"/>
                    <a:pt x="100" y="62"/>
                  </a:cubicBezTo>
                  <a:cubicBezTo>
                    <a:pt x="104" y="62"/>
                    <a:pt x="108" y="59"/>
                    <a:pt x="108" y="54"/>
                  </a:cubicBezTo>
                  <a:cubicBezTo>
                    <a:pt x="108" y="50"/>
                    <a:pt x="104" y="46"/>
                    <a:pt x="100" y="46"/>
                  </a:cubicBezTo>
                  <a:close/>
                </a:path>
              </a:pathLst>
            </a:custGeom>
            <a:solidFill>
              <a:srgbClr val="217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F5B5718C-7AF5-4349-A9FD-780E47BE1776}"/>
                </a:ext>
              </a:extLst>
            </p:cNvPr>
            <p:cNvSpPr>
              <a:spLocks/>
            </p:cNvSpPr>
            <p:nvPr/>
          </p:nvSpPr>
          <p:spPr bwMode="auto">
            <a:xfrm>
              <a:off x="3520" y="1830"/>
              <a:ext cx="508" cy="660"/>
            </a:xfrm>
            <a:custGeom>
              <a:avLst/>
              <a:gdLst>
                <a:gd name="T0" fmla="*/ 239 w 247"/>
                <a:gd name="T1" fmla="*/ 221 h 320"/>
                <a:gd name="T2" fmla="*/ 231 w 247"/>
                <a:gd name="T3" fmla="*/ 229 h 320"/>
                <a:gd name="T4" fmla="*/ 231 w 247"/>
                <a:gd name="T5" fmla="*/ 288 h 320"/>
                <a:gd name="T6" fmla="*/ 215 w 247"/>
                <a:gd name="T7" fmla="*/ 304 h 320"/>
                <a:gd name="T8" fmla="*/ 32 w 247"/>
                <a:gd name="T9" fmla="*/ 304 h 320"/>
                <a:gd name="T10" fmla="*/ 16 w 247"/>
                <a:gd name="T11" fmla="*/ 288 h 320"/>
                <a:gd name="T12" fmla="*/ 16 w 247"/>
                <a:gd name="T13" fmla="*/ 32 h 320"/>
                <a:gd name="T14" fmla="*/ 32 w 247"/>
                <a:gd name="T15" fmla="*/ 16 h 320"/>
                <a:gd name="T16" fmla="*/ 215 w 247"/>
                <a:gd name="T17" fmla="*/ 16 h 320"/>
                <a:gd name="T18" fmla="*/ 231 w 247"/>
                <a:gd name="T19" fmla="*/ 32 h 320"/>
                <a:gd name="T20" fmla="*/ 231 w 247"/>
                <a:gd name="T21" fmla="*/ 56 h 320"/>
                <a:gd name="T22" fmla="*/ 239 w 247"/>
                <a:gd name="T23" fmla="*/ 64 h 320"/>
                <a:gd name="T24" fmla="*/ 247 w 247"/>
                <a:gd name="T25" fmla="*/ 56 h 320"/>
                <a:gd name="T26" fmla="*/ 247 w 247"/>
                <a:gd name="T27" fmla="*/ 32 h 320"/>
                <a:gd name="T28" fmla="*/ 215 w 247"/>
                <a:gd name="T29" fmla="*/ 0 h 320"/>
                <a:gd name="T30" fmla="*/ 32 w 247"/>
                <a:gd name="T31" fmla="*/ 0 h 320"/>
                <a:gd name="T32" fmla="*/ 0 w 247"/>
                <a:gd name="T33" fmla="*/ 32 h 320"/>
                <a:gd name="T34" fmla="*/ 0 w 247"/>
                <a:gd name="T35" fmla="*/ 288 h 320"/>
                <a:gd name="T36" fmla="*/ 32 w 247"/>
                <a:gd name="T37" fmla="*/ 320 h 320"/>
                <a:gd name="T38" fmla="*/ 215 w 247"/>
                <a:gd name="T39" fmla="*/ 320 h 320"/>
                <a:gd name="T40" fmla="*/ 247 w 247"/>
                <a:gd name="T41" fmla="*/ 288 h 320"/>
                <a:gd name="T42" fmla="*/ 247 w 247"/>
                <a:gd name="T43" fmla="*/ 229 h 320"/>
                <a:gd name="T44" fmla="*/ 239 w 247"/>
                <a:gd name="T45" fmla="*/ 22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7" h="320">
                  <a:moveTo>
                    <a:pt x="239" y="221"/>
                  </a:moveTo>
                  <a:cubicBezTo>
                    <a:pt x="234" y="221"/>
                    <a:pt x="231" y="224"/>
                    <a:pt x="231" y="229"/>
                  </a:cubicBezTo>
                  <a:cubicBezTo>
                    <a:pt x="231" y="288"/>
                    <a:pt x="231" y="288"/>
                    <a:pt x="231" y="288"/>
                  </a:cubicBezTo>
                  <a:cubicBezTo>
                    <a:pt x="231" y="297"/>
                    <a:pt x="224" y="304"/>
                    <a:pt x="215" y="304"/>
                  </a:cubicBezTo>
                  <a:cubicBezTo>
                    <a:pt x="32" y="304"/>
                    <a:pt x="32" y="304"/>
                    <a:pt x="32" y="304"/>
                  </a:cubicBezTo>
                  <a:cubicBezTo>
                    <a:pt x="23" y="304"/>
                    <a:pt x="16" y="297"/>
                    <a:pt x="16" y="288"/>
                  </a:cubicBezTo>
                  <a:cubicBezTo>
                    <a:pt x="16" y="32"/>
                    <a:pt x="16" y="32"/>
                    <a:pt x="16" y="32"/>
                  </a:cubicBezTo>
                  <a:cubicBezTo>
                    <a:pt x="16" y="23"/>
                    <a:pt x="23" y="16"/>
                    <a:pt x="32" y="16"/>
                  </a:cubicBezTo>
                  <a:cubicBezTo>
                    <a:pt x="215" y="16"/>
                    <a:pt x="215" y="16"/>
                    <a:pt x="215" y="16"/>
                  </a:cubicBezTo>
                  <a:cubicBezTo>
                    <a:pt x="224" y="16"/>
                    <a:pt x="231" y="23"/>
                    <a:pt x="231" y="32"/>
                  </a:cubicBezTo>
                  <a:cubicBezTo>
                    <a:pt x="231" y="56"/>
                    <a:pt x="231" y="56"/>
                    <a:pt x="231" y="56"/>
                  </a:cubicBezTo>
                  <a:cubicBezTo>
                    <a:pt x="231" y="61"/>
                    <a:pt x="234" y="64"/>
                    <a:pt x="239" y="64"/>
                  </a:cubicBezTo>
                  <a:cubicBezTo>
                    <a:pt x="243" y="64"/>
                    <a:pt x="247" y="61"/>
                    <a:pt x="247" y="56"/>
                  </a:cubicBezTo>
                  <a:cubicBezTo>
                    <a:pt x="247" y="32"/>
                    <a:pt x="247" y="32"/>
                    <a:pt x="247" y="32"/>
                  </a:cubicBezTo>
                  <a:cubicBezTo>
                    <a:pt x="247" y="15"/>
                    <a:pt x="233" y="0"/>
                    <a:pt x="215" y="0"/>
                  </a:cubicBezTo>
                  <a:cubicBezTo>
                    <a:pt x="32" y="0"/>
                    <a:pt x="32" y="0"/>
                    <a:pt x="32" y="0"/>
                  </a:cubicBezTo>
                  <a:cubicBezTo>
                    <a:pt x="14" y="0"/>
                    <a:pt x="0" y="15"/>
                    <a:pt x="0" y="32"/>
                  </a:cubicBezTo>
                  <a:cubicBezTo>
                    <a:pt x="0" y="288"/>
                    <a:pt x="0" y="288"/>
                    <a:pt x="0" y="288"/>
                  </a:cubicBezTo>
                  <a:cubicBezTo>
                    <a:pt x="0" y="305"/>
                    <a:pt x="14" y="320"/>
                    <a:pt x="32" y="320"/>
                  </a:cubicBezTo>
                  <a:cubicBezTo>
                    <a:pt x="215" y="320"/>
                    <a:pt x="215" y="320"/>
                    <a:pt x="215" y="320"/>
                  </a:cubicBezTo>
                  <a:cubicBezTo>
                    <a:pt x="233" y="320"/>
                    <a:pt x="247" y="305"/>
                    <a:pt x="247" y="288"/>
                  </a:cubicBezTo>
                  <a:cubicBezTo>
                    <a:pt x="247" y="229"/>
                    <a:pt x="247" y="229"/>
                    <a:pt x="247" y="229"/>
                  </a:cubicBezTo>
                  <a:cubicBezTo>
                    <a:pt x="247" y="224"/>
                    <a:pt x="243" y="221"/>
                    <a:pt x="239" y="221"/>
                  </a:cubicBezTo>
                  <a:close/>
                </a:path>
              </a:pathLst>
            </a:custGeom>
            <a:solidFill>
              <a:srgbClr val="217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9F5DB97E-9834-4037-B4DA-D8C9C98BF4ED}"/>
                </a:ext>
              </a:extLst>
            </p:cNvPr>
            <p:cNvSpPr>
              <a:spLocks/>
            </p:cNvSpPr>
            <p:nvPr/>
          </p:nvSpPr>
          <p:spPr bwMode="auto">
            <a:xfrm>
              <a:off x="3641" y="2207"/>
              <a:ext cx="264" cy="33"/>
            </a:xfrm>
            <a:custGeom>
              <a:avLst/>
              <a:gdLst>
                <a:gd name="T0" fmla="*/ 8 w 128"/>
                <a:gd name="T1" fmla="*/ 16 h 16"/>
                <a:gd name="T2" fmla="*/ 120 w 128"/>
                <a:gd name="T3" fmla="*/ 16 h 16"/>
                <a:gd name="T4" fmla="*/ 128 w 128"/>
                <a:gd name="T5" fmla="*/ 8 h 16"/>
                <a:gd name="T6" fmla="*/ 120 w 128"/>
                <a:gd name="T7" fmla="*/ 0 h 16"/>
                <a:gd name="T8" fmla="*/ 8 w 128"/>
                <a:gd name="T9" fmla="*/ 0 h 16"/>
                <a:gd name="T10" fmla="*/ 0 w 128"/>
                <a:gd name="T11" fmla="*/ 8 h 16"/>
                <a:gd name="T12" fmla="*/ 8 w 12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28" h="16">
                  <a:moveTo>
                    <a:pt x="8" y="16"/>
                  </a:moveTo>
                  <a:cubicBezTo>
                    <a:pt x="120" y="16"/>
                    <a:pt x="120" y="16"/>
                    <a:pt x="120" y="16"/>
                  </a:cubicBezTo>
                  <a:cubicBezTo>
                    <a:pt x="125" y="16"/>
                    <a:pt x="128" y="12"/>
                    <a:pt x="128" y="8"/>
                  </a:cubicBezTo>
                  <a:cubicBezTo>
                    <a:pt x="128" y="3"/>
                    <a:pt x="125" y="0"/>
                    <a:pt x="120" y="0"/>
                  </a:cubicBezTo>
                  <a:cubicBezTo>
                    <a:pt x="8" y="0"/>
                    <a:pt x="8" y="0"/>
                    <a:pt x="8" y="0"/>
                  </a:cubicBezTo>
                  <a:cubicBezTo>
                    <a:pt x="4" y="0"/>
                    <a:pt x="0" y="3"/>
                    <a:pt x="0" y="8"/>
                  </a:cubicBezTo>
                  <a:cubicBezTo>
                    <a:pt x="0" y="12"/>
                    <a:pt x="4" y="16"/>
                    <a:pt x="8" y="16"/>
                  </a:cubicBezTo>
                  <a:close/>
                </a:path>
              </a:pathLst>
            </a:custGeom>
            <a:solidFill>
              <a:srgbClr val="217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BB588547-FC57-4F88-9F95-72DB27023449}"/>
                </a:ext>
              </a:extLst>
            </p:cNvPr>
            <p:cNvSpPr>
              <a:spLocks/>
            </p:cNvSpPr>
            <p:nvPr/>
          </p:nvSpPr>
          <p:spPr bwMode="auto">
            <a:xfrm>
              <a:off x="3641" y="2306"/>
              <a:ext cx="264" cy="33"/>
            </a:xfrm>
            <a:custGeom>
              <a:avLst/>
              <a:gdLst>
                <a:gd name="T0" fmla="*/ 8 w 128"/>
                <a:gd name="T1" fmla="*/ 16 h 16"/>
                <a:gd name="T2" fmla="*/ 120 w 128"/>
                <a:gd name="T3" fmla="*/ 16 h 16"/>
                <a:gd name="T4" fmla="*/ 128 w 128"/>
                <a:gd name="T5" fmla="*/ 8 h 16"/>
                <a:gd name="T6" fmla="*/ 120 w 128"/>
                <a:gd name="T7" fmla="*/ 0 h 16"/>
                <a:gd name="T8" fmla="*/ 8 w 128"/>
                <a:gd name="T9" fmla="*/ 0 h 16"/>
                <a:gd name="T10" fmla="*/ 0 w 128"/>
                <a:gd name="T11" fmla="*/ 8 h 16"/>
                <a:gd name="T12" fmla="*/ 8 w 12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28" h="16">
                  <a:moveTo>
                    <a:pt x="8" y="16"/>
                  </a:moveTo>
                  <a:cubicBezTo>
                    <a:pt x="120" y="16"/>
                    <a:pt x="120" y="16"/>
                    <a:pt x="120" y="16"/>
                  </a:cubicBezTo>
                  <a:cubicBezTo>
                    <a:pt x="125" y="16"/>
                    <a:pt x="128" y="12"/>
                    <a:pt x="128" y="8"/>
                  </a:cubicBezTo>
                  <a:cubicBezTo>
                    <a:pt x="128" y="4"/>
                    <a:pt x="125" y="0"/>
                    <a:pt x="120" y="0"/>
                  </a:cubicBezTo>
                  <a:cubicBezTo>
                    <a:pt x="8" y="0"/>
                    <a:pt x="8" y="0"/>
                    <a:pt x="8" y="0"/>
                  </a:cubicBezTo>
                  <a:cubicBezTo>
                    <a:pt x="4" y="0"/>
                    <a:pt x="0" y="4"/>
                    <a:pt x="0" y="8"/>
                  </a:cubicBezTo>
                  <a:cubicBezTo>
                    <a:pt x="0" y="12"/>
                    <a:pt x="4" y="16"/>
                    <a:pt x="8" y="16"/>
                  </a:cubicBezTo>
                  <a:close/>
                </a:path>
              </a:pathLst>
            </a:custGeom>
            <a:solidFill>
              <a:srgbClr val="217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149DC453-8C90-461E-AAF1-0E5CF0418E47}"/>
                </a:ext>
              </a:extLst>
            </p:cNvPr>
            <p:cNvSpPr>
              <a:spLocks noEditPoints="1"/>
            </p:cNvSpPr>
            <p:nvPr/>
          </p:nvSpPr>
          <p:spPr bwMode="auto">
            <a:xfrm>
              <a:off x="3641" y="1927"/>
              <a:ext cx="142" cy="212"/>
            </a:xfrm>
            <a:custGeom>
              <a:avLst/>
              <a:gdLst>
                <a:gd name="T0" fmla="*/ 0 w 69"/>
                <a:gd name="T1" fmla="*/ 77 h 103"/>
                <a:gd name="T2" fmla="*/ 0 w 69"/>
                <a:gd name="T3" fmla="*/ 95 h 103"/>
                <a:gd name="T4" fmla="*/ 8 w 69"/>
                <a:gd name="T5" fmla="*/ 103 h 103"/>
                <a:gd name="T6" fmla="*/ 16 w 69"/>
                <a:gd name="T7" fmla="*/ 95 h 103"/>
                <a:gd name="T8" fmla="*/ 16 w 69"/>
                <a:gd name="T9" fmla="*/ 77 h 103"/>
                <a:gd name="T10" fmla="*/ 35 w 69"/>
                <a:gd name="T11" fmla="*/ 58 h 103"/>
                <a:gd name="T12" fmla="*/ 53 w 69"/>
                <a:gd name="T13" fmla="*/ 77 h 103"/>
                <a:gd name="T14" fmla="*/ 53 w 69"/>
                <a:gd name="T15" fmla="*/ 95 h 103"/>
                <a:gd name="T16" fmla="*/ 61 w 69"/>
                <a:gd name="T17" fmla="*/ 103 h 103"/>
                <a:gd name="T18" fmla="*/ 69 w 69"/>
                <a:gd name="T19" fmla="*/ 95 h 103"/>
                <a:gd name="T20" fmla="*/ 69 w 69"/>
                <a:gd name="T21" fmla="*/ 77 h 103"/>
                <a:gd name="T22" fmla="*/ 56 w 69"/>
                <a:gd name="T23" fmla="*/ 50 h 103"/>
                <a:gd name="T24" fmla="*/ 64 w 69"/>
                <a:gd name="T25" fmla="*/ 29 h 103"/>
                <a:gd name="T26" fmla="*/ 35 w 69"/>
                <a:gd name="T27" fmla="*/ 0 h 103"/>
                <a:gd name="T28" fmla="*/ 6 w 69"/>
                <a:gd name="T29" fmla="*/ 29 h 103"/>
                <a:gd name="T30" fmla="*/ 14 w 69"/>
                <a:gd name="T31" fmla="*/ 50 h 103"/>
                <a:gd name="T32" fmla="*/ 0 w 69"/>
                <a:gd name="T33" fmla="*/ 77 h 103"/>
                <a:gd name="T34" fmla="*/ 22 w 69"/>
                <a:gd name="T35" fmla="*/ 29 h 103"/>
                <a:gd name="T36" fmla="*/ 35 w 69"/>
                <a:gd name="T37" fmla="*/ 16 h 103"/>
                <a:gd name="T38" fmla="*/ 48 w 69"/>
                <a:gd name="T39" fmla="*/ 29 h 103"/>
                <a:gd name="T40" fmla="*/ 35 w 69"/>
                <a:gd name="T41" fmla="*/ 42 h 103"/>
                <a:gd name="T42" fmla="*/ 22 w 69"/>
                <a:gd name="T43"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103">
                  <a:moveTo>
                    <a:pt x="0" y="77"/>
                  </a:moveTo>
                  <a:cubicBezTo>
                    <a:pt x="0" y="95"/>
                    <a:pt x="0" y="95"/>
                    <a:pt x="0" y="95"/>
                  </a:cubicBezTo>
                  <a:cubicBezTo>
                    <a:pt x="0" y="100"/>
                    <a:pt x="4" y="103"/>
                    <a:pt x="8" y="103"/>
                  </a:cubicBezTo>
                  <a:cubicBezTo>
                    <a:pt x="13" y="103"/>
                    <a:pt x="16" y="100"/>
                    <a:pt x="16" y="95"/>
                  </a:cubicBezTo>
                  <a:cubicBezTo>
                    <a:pt x="16" y="77"/>
                    <a:pt x="16" y="77"/>
                    <a:pt x="16" y="77"/>
                  </a:cubicBezTo>
                  <a:cubicBezTo>
                    <a:pt x="16" y="67"/>
                    <a:pt x="25" y="58"/>
                    <a:pt x="35" y="58"/>
                  </a:cubicBezTo>
                  <a:cubicBezTo>
                    <a:pt x="45" y="58"/>
                    <a:pt x="53" y="67"/>
                    <a:pt x="53" y="77"/>
                  </a:cubicBezTo>
                  <a:cubicBezTo>
                    <a:pt x="53" y="95"/>
                    <a:pt x="53" y="95"/>
                    <a:pt x="53" y="95"/>
                  </a:cubicBezTo>
                  <a:cubicBezTo>
                    <a:pt x="53" y="100"/>
                    <a:pt x="57" y="103"/>
                    <a:pt x="61" y="103"/>
                  </a:cubicBezTo>
                  <a:cubicBezTo>
                    <a:pt x="66" y="103"/>
                    <a:pt x="69" y="100"/>
                    <a:pt x="69" y="95"/>
                  </a:cubicBezTo>
                  <a:cubicBezTo>
                    <a:pt x="69" y="77"/>
                    <a:pt x="69" y="77"/>
                    <a:pt x="69" y="77"/>
                  </a:cubicBezTo>
                  <a:cubicBezTo>
                    <a:pt x="69" y="66"/>
                    <a:pt x="64" y="56"/>
                    <a:pt x="56" y="50"/>
                  </a:cubicBezTo>
                  <a:cubicBezTo>
                    <a:pt x="61" y="44"/>
                    <a:pt x="64" y="37"/>
                    <a:pt x="64" y="29"/>
                  </a:cubicBezTo>
                  <a:cubicBezTo>
                    <a:pt x="64" y="13"/>
                    <a:pt x="51" y="0"/>
                    <a:pt x="35" y="0"/>
                  </a:cubicBezTo>
                  <a:cubicBezTo>
                    <a:pt x="19" y="0"/>
                    <a:pt x="6" y="13"/>
                    <a:pt x="6" y="29"/>
                  </a:cubicBezTo>
                  <a:cubicBezTo>
                    <a:pt x="6" y="37"/>
                    <a:pt x="9" y="44"/>
                    <a:pt x="14" y="50"/>
                  </a:cubicBezTo>
                  <a:cubicBezTo>
                    <a:pt x="6" y="56"/>
                    <a:pt x="0" y="66"/>
                    <a:pt x="0" y="77"/>
                  </a:cubicBezTo>
                  <a:close/>
                  <a:moveTo>
                    <a:pt x="22" y="29"/>
                  </a:moveTo>
                  <a:cubicBezTo>
                    <a:pt x="22" y="22"/>
                    <a:pt x="27" y="16"/>
                    <a:pt x="35" y="16"/>
                  </a:cubicBezTo>
                  <a:cubicBezTo>
                    <a:pt x="42" y="16"/>
                    <a:pt x="48" y="22"/>
                    <a:pt x="48" y="29"/>
                  </a:cubicBezTo>
                  <a:cubicBezTo>
                    <a:pt x="48" y="36"/>
                    <a:pt x="42" y="42"/>
                    <a:pt x="35" y="42"/>
                  </a:cubicBezTo>
                  <a:cubicBezTo>
                    <a:pt x="27" y="42"/>
                    <a:pt x="22" y="36"/>
                    <a:pt x="22" y="29"/>
                  </a:cubicBezTo>
                  <a:close/>
                </a:path>
              </a:pathLst>
            </a:custGeom>
            <a:solidFill>
              <a:srgbClr val="217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8">
            <a:extLst>
              <a:ext uri="{FF2B5EF4-FFF2-40B4-BE49-F238E27FC236}">
                <a16:creationId xmlns:a16="http://schemas.microsoft.com/office/drawing/2014/main" id="{92DE95FD-704D-40D6-88DB-19F392399422}"/>
              </a:ext>
            </a:extLst>
          </p:cNvPr>
          <p:cNvGrpSpPr/>
          <p:nvPr/>
        </p:nvGrpSpPr>
        <p:grpSpPr>
          <a:xfrm>
            <a:off x="770220" y="1804176"/>
            <a:ext cx="593760" cy="761915"/>
            <a:chOff x="-1653507" y="-545065"/>
            <a:chExt cx="812800" cy="1042988"/>
          </a:xfrm>
        </p:grpSpPr>
        <p:sp>
          <p:nvSpPr>
            <p:cNvPr id="17" name="Freeform 14">
              <a:extLst>
                <a:ext uri="{FF2B5EF4-FFF2-40B4-BE49-F238E27FC236}">
                  <a16:creationId xmlns:a16="http://schemas.microsoft.com/office/drawing/2014/main" id="{A022C72C-DAE7-4ACE-B9B4-0E8857969B5C}"/>
                </a:ext>
              </a:extLst>
            </p:cNvPr>
            <p:cNvSpPr>
              <a:spLocks noEditPoints="1"/>
            </p:cNvSpPr>
            <p:nvPr/>
          </p:nvSpPr>
          <p:spPr bwMode="auto">
            <a:xfrm>
              <a:off x="-1459832" y="-411715"/>
              <a:ext cx="225425" cy="366713"/>
            </a:xfrm>
            <a:custGeom>
              <a:avLst/>
              <a:gdLst>
                <a:gd name="T0" fmla="*/ 8 w 69"/>
                <a:gd name="T1" fmla="*/ 112 h 112"/>
                <a:gd name="T2" fmla="*/ 16 w 69"/>
                <a:gd name="T3" fmla="*/ 104 h 112"/>
                <a:gd name="T4" fmla="*/ 16 w 69"/>
                <a:gd name="T5" fmla="*/ 85 h 112"/>
                <a:gd name="T6" fmla="*/ 35 w 69"/>
                <a:gd name="T7" fmla="*/ 67 h 112"/>
                <a:gd name="T8" fmla="*/ 53 w 69"/>
                <a:gd name="T9" fmla="*/ 85 h 112"/>
                <a:gd name="T10" fmla="*/ 53 w 69"/>
                <a:gd name="T11" fmla="*/ 104 h 112"/>
                <a:gd name="T12" fmla="*/ 61 w 69"/>
                <a:gd name="T13" fmla="*/ 112 h 112"/>
                <a:gd name="T14" fmla="*/ 69 w 69"/>
                <a:gd name="T15" fmla="*/ 104 h 112"/>
                <a:gd name="T16" fmla="*/ 69 w 69"/>
                <a:gd name="T17" fmla="*/ 85 h 112"/>
                <a:gd name="T18" fmla="*/ 50 w 69"/>
                <a:gd name="T19" fmla="*/ 54 h 112"/>
                <a:gd name="T20" fmla="*/ 64 w 69"/>
                <a:gd name="T21" fmla="*/ 29 h 112"/>
                <a:gd name="T22" fmla="*/ 35 w 69"/>
                <a:gd name="T23" fmla="*/ 0 h 112"/>
                <a:gd name="T24" fmla="*/ 6 w 69"/>
                <a:gd name="T25" fmla="*/ 29 h 112"/>
                <a:gd name="T26" fmla="*/ 20 w 69"/>
                <a:gd name="T27" fmla="*/ 54 h 112"/>
                <a:gd name="T28" fmla="*/ 0 w 69"/>
                <a:gd name="T29" fmla="*/ 85 h 112"/>
                <a:gd name="T30" fmla="*/ 0 w 69"/>
                <a:gd name="T31" fmla="*/ 104 h 112"/>
                <a:gd name="T32" fmla="*/ 8 w 69"/>
                <a:gd name="T33" fmla="*/ 112 h 112"/>
                <a:gd name="T34" fmla="*/ 35 w 69"/>
                <a:gd name="T35" fmla="*/ 16 h 112"/>
                <a:gd name="T36" fmla="*/ 48 w 69"/>
                <a:gd name="T37" fmla="*/ 29 h 112"/>
                <a:gd name="T38" fmla="*/ 35 w 69"/>
                <a:gd name="T39" fmla="*/ 43 h 112"/>
                <a:gd name="T40" fmla="*/ 22 w 69"/>
                <a:gd name="T41" fmla="*/ 29 h 112"/>
                <a:gd name="T42" fmla="*/ 35 w 69"/>
                <a:gd name="T43"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112">
                  <a:moveTo>
                    <a:pt x="8" y="112"/>
                  </a:moveTo>
                  <a:cubicBezTo>
                    <a:pt x="13" y="112"/>
                    <a:pt x="16" y="108"/>
                    <a:pt x="16" y="104"/>
                  </a:cubicBezTo>
                  <a:cubicBezTo>
                    <a:pt x="16" y="85"/>
                    <a:pt x="16" y="85"/>
                    <a:pt x="16" y="85"/>
                  </a:cubicBezTo>
                  <a:cubicBezTo>
                    <a:pt x="16" y="75"/>
                    <a:pt x="25" y="67"/>
                    <a:pt x="35" y="67"/>
                  </a:cubicBezTo>
                  <a:cubicBezTo>
                    <a:pt x="45" y="67"/>
                    <a:pt x="53" y="75"/>
                    <a:pt x="53" y="85"/>
                  </a:cubicBezTo>
                  <a:cubicBezTo>
                    <a:pt x="53" y="104"/>
                    <a:pt x="53" y="104"/>
                    <a:pt x="53" y="104"/>
                  </a:cubicBezTo>
                  <a:cubicBezTo>
                    <a:pt x="53" y="108"/>
                    <a:pt x="57" y="112"/>
                    <a:pt x="61" y="112"/>
                  </a:cubicBezTo>
                  <a:cubicBezTo>
                    <a:pt x="66" y="112"/>
                    <a:pt x="69" y="108"/>
                    <a:pt x="69" y="104"/>
                  </a:cubicBezTo>
                  <a:cubicBezTo>
                    <a:pt x="69" y="85"/>
                    <a:pt x="69" y="85"/>
                    <a:pt x="69" y="85"/>
                  </a:cubicBezTo>
                  <a:cubicBezTo>
                    <a:pt x="69" y="72"/>
                    <a:pt x="62" y="60"/>
                    <a:pt x="50" y="54"/>
                  </a:cubicBezTo>
                  <a:cubicBezTo>
                    <a:pt x="59" y="49"/>
                    <a:pt x="64" y="40"/>
                    <a:pt x="64" y="29"/>
                  </a:cubicBezTo>
                  <a:cubicBezTo>
                    <a:pt x="64" y="13"/>
                    <a:pt x="51" y="0"/>
                    <a:pt x="35" y="0"/>
                  </a:cubicBezTo>
                  <a:cubicBezTo>
                    <a:pt x="19" y="0"/>
                    <a:pt x="6" y="13"/>
                    <a:pt x="6" y="29"/>
                  </a:cubicBezTo>
                  <a:cubicBezTo>
                    <a:pt x="6" y="40"/>
                    <a:pt x="11" y="49"/>
                    <a:pt x="20" y="54"/>
                  </a:cubicBezTo>
                  <a:cubicBezTo>
                    <a:pt x="8" y="60"/>
                    <a:pt x="0" y="72"/>
                    <a:pt x="0" y="85"/>
                  </a:cubicBezTo>
                  <a:cubicBezTo>
                    <a:pt x="0" y="104"/>
                    <a:pt x="0" y="104"/>
                    <a:pt x="0" y="104"/>
                  </a:cubicBezTo>
                  <a:cubicBezTo>
                    <a:pt x="0" y="108"/>
                    <a:pt x="4" y="112"/>
                    <a:pt x="8" y="112"/>
                  </a:cubicBezTo>
                  <a:close/>
                  <a:moveTo>
                    <a:pt x="35" y="16"/>
                  </a:moveTo>
                  <a:cubicBezTo>
                    <a:pt x="42" y="16"/>
                    <a:pt x="48" y="22"/>
                    <a:pt x="48" y="29"/>
                  </a:cubicBezTo>
                  <a:cubicBezTo>
                    <a:pt x="48" y="37"/>
                    <a:pt x="42" y="43"/>
                    <a:pt x="35" y="43"/>
                  </a:cubicBezTo>
                  <a:cubicBezTo>
                    <a:pt x="28" y="43"/>
                    <a:pt x="22" y="37"/>
                    <a:pt x="22" y="29"/>
                  </a:cubicBezTo>
                  <a:cubicBezTo>
                    <a:pt x="22" y="22"/>
                    <a:pt x="28" y="16"/>
                    <a:pt x="35" y="16"/>
                  </a:cubicBezTo>
                  <a:close/>
                </a:path>
              </a:pathLst>
            </a:custGeom>
            <a:solidFill>
              <a:srgbClr val="217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a:extLst>
                <a:ext uri="{FF2B5EF4-FFF2-40B4-BE49-F238E27FC236}">
                  <a16:creationId xmlns:a16="http://schemas.microsoft.com/office/drawing/2014/main" id="{A2B33023-240C-40CF-A04D-D1198342CF27}"/>
                </a:ext>
              </a:extLst>
            </p:cNvPr>
            <p:cNvSpPr>
              <a:spLocks noEditPoints="1"/>
            </p:cNvSpPr>
            <p:nvPr/>
          </p:nvSpPr>
          <p:spPr bwMode="auto">
            <a:xfrm>
              <a:off x="-1653507" y="-545065"/>
              <a:ext cx="812800" cy="1042988"/>
            </a:xfrm>
            <a:custGeom>
              <a:avLst/>
              <a:gdLst>
                <a:gd name="T0" fmla="*/ 215 w 248"/>
                <a:gd name="T1" fmla="*/ 0 h 319"/>
                <a:gd name="T2" fmla="*/ 33 w 248"/>
                <a:gd name="T3" fmla="*/ 0 h 319"/>
                <a:gd name="T4" fmla="*/ 0 w 248"/>
                <a:gd name="T5" fmla="*/ 32 h 319"/>
                <a:gd name="T6" fmla="*/ 0 w 248"/>
                <a:gd name="T7" fmla="*/ 287 h 319"/>
                <a:gd name="T8" fmla="*/ 33 w 248"/>
                <a:gd name="T9" fmla="*/ 319 h 319"/>
                <a:gd name="T10" fmla="*/ 215 w 248"/>
                <a:gd name="T11" fmla="*/ 319 h 319"/>
                <a:gd name="T12" fmla="*/ 248 w 248"/>
                <a:gd name="T13" fmla="*/ 287 h 319"/>
                <a:gd name="T14" fmla="*/ 248 w 248"/>
                <a:gd name="T15" fmla="*/ 32 h 319"/>
                <a:gd name="T16" fmla="*/ 215 w 248"/>
                <a:gd name="T17" fmla="*/ 0 h 319"/>
                <a:gd name="T18" fmla="*/ 232 w 248"/>
                <a:gd name="T19" fmla="*/ 287 h 319"/>
                <a:gd name="T20" fmla="*/ 215 w 248"/>
                <a:gd name="T21" fmla="*/ 303 h 319"/>
                <a:gd name="T22" fmla="*/ 33 w 248"/>
                <a:gd name="T23" fmla="*/ 303 h 319"/>
                <a:gd name="T24" fmla="*/ 16 w 248"/>
                <a:gd name="T25" fmla="*/ 287 h 319"/>
                <a:gd name="T26" fmla="*/ 16 w 248"/>
                <a:gd name="T27" fmla="*/ 32 h 319"/>
                <a:gd name="T28" fmla="*/ 33 w 248"/>
                <a:gd name="T29" fmla="*/ 16 h 319"/>
                <a:gd name="T30" fmla="*/ 215 w 248"/>
                <a:gd name="T31" fmla="*/ 16 h 319"/>
                <a:gd name="T32" fmla="*/ 232 w 248"/>
                <a:gd name="T33" fmla="*/ 32 h 319"/>
                <a:gd name="T34" fmla="*/ 232 w 248"/>
                <a:gd name="T35" fmla="*/ 28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8" h="319">
                  <a:moveTo>
                    <a:pt x="215" y="0"/>
                  </a:moveTo>
                  <a:cubicBezTo>
                    <a:pt x="33" y="0"/>
                    <a:pt x="33" y="0"/>
                    <a:pt x="33" y="0"/>
                  </a:cubicBezTo>
                  <a:cubicBezTo>
                    <a:pt x="15" y="0"/>
                    <a:pt x="0" y="14"/>
                    <a:pt x="0" y="32"/>
                  </a:cubicBezTo>
                  <a:cubicBezTo>
                    <a:pt x="0" y="287"/>
                    <a:pt x="0" y="287"/>
                    <a:pt x="0" y="287"/>
                  </a:cubicBezTo>
                  <a:cubicBezTo>
                    <a:pt x="0" y="305"/>
                    <a:pt x="15" y="319"/>
                    <a:pt x="33" y="319"/>
                  </a:cubicBezTo>
                  <a:cubicBezTo>
                    <a:pt x="215" y="319"/>
                    <a:pt x="215" y="319"/>
                    <a:pt x="215" y="319"/>
                  </a:cubicBezTo>
                  <a:cubicBezTo>
                    <a:pt x="233" y="319"/>
                    <a:pt x="248" y="305"/>
                    <a:pt x="248" y="287"/>
                  </a:cubicBezTo>
                  <a:cubicBezTo>
                    <a:pt x="248" y="32"/>
                    <a:pt x="248" y="32"/>
                    <a:pt x="248" y="32"/>
                  </a:cubicBezTo>
                  <a:cubicBezTo>
                    <a:pt x="248" y="14"/>
                    <a:pt x="233" y="0"/>
                    <a:pt x="215" y="0"/>
                  </a:cubicBezTo>
                  <a:close/>
                  <a:moveTo>
                    <a:pt x="232" y="287"/>
                  </a:moveTo>
                  <a:cubicBezTo>
                    <a:pt x="232" y="296"/>
                    <a:pt x="224" y="303"/>
                    <a:pt x="215" y="303"/>
                  </a:cubicBezTo>
                  <a:cubicBezTo>
                    <a:pt x="33" y="303"/>
                    <a:pt x="33" y="303"/>
                    <a:pt x="33" y="303"/>
                  </a:cubicBezTo>
                  <a:cubicBezTo>
                    <a:pt x="24" y="303"/>
                    <a:pt x="16" y="296"/>
                    <a:pt x="16" y="287"/>
                  </a:cubicBezTo>
                  <a:cubicBezTo>
                    <a:pt x="16" y="32"/>
                    <a:pt x="16" y="32"/>
                    <a:pt x="16" y="32"/>
                  </a:cubicBezTo>
                  <a:cubicBezTo>
                    <a:pt x="16" y="23"/>
                    <a:pt x="24" y="16"/>
                    <a:pt x="33" y="16"/>
                  </a:cubicBezTo>
                  <a:cubicBezTo>
                    <a:pt x="215" y="16"/>
                    <a:pt x="215" y="16"/>
                    <a:pt x="215" y="16"/>
                  </a:cubicBezTo>
                  <a:cubicBezTo>
                    <a:pt x="224" y="16"/>
                    <a:pt x="232" y="23"/>
                    <a:pt x="232" y="32"/>
                  </a:cubicBezTo>
                  <a:lnTo>
                    <a:pt x="232" y="287"/>
                  </a:lnTo>
                  <a:close/>
                </a:path>
              </a:pathLst>
            </a:custGeom>
            <a:solidFill>
              <a:srgbClr val="217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a:extLst>
                <a:ext uri="{FF2B5EF4-FFF2-40B4-BE49-F238E27FC236}">
                  <a16:creationId xmlns:a16="http://schemas.microsoft.com/office/drawing/2014/main" id="{51FD0D9E-4171-4E34-8552-019F4FB1DF81}"/>
                </a:ext>
              </a:extLst>
            </p:cNvPr>
            <p:cNvSpPr>
              <a:spLocks/>
            </p:cNvSpPr>
            <p:nvPr/>
          </p:nvSpPr>
          <p:spPr bwMode="auto">
            <a:xfrm>
              <a:off x="-1459832" y="220110"/>
              <a:ext cx="419100" cy="52388"/>
            </a:xfrm>
            <a:custGeom>
              <a:avLst/>
              <a:gdLst>
                <a:gd name="T0" fmla="*/ 120 w 128"/>
                <a:gd name="T1" fmla="*/ 0 h 16"/>
                <a:gd name="T2" fmla="*/ 8 w 128"/>
                <a:gd name="T3" fmla="*/ 0 h 16"/>
                <a:gd name="T4" fmla="*/ 0 w 128"/>
                <a:gd name="T5" fmla="*/ 8 h 16"/>
                <a:gd name="T6" fmla="*/ 8 w 128"/>
                <a:gd name="T7" fmla="*/ 16 h 16"/>
                <a:gd name="T8" fmla="*/ 120 w 128"/>
                <a:gd name="T9" fmla="*/ 16 h 16"/>
                <a:gd name="T10" fmla="*/ 128 w 128"/>
                <a:gd name="T11" fmla="*/ 8 h 16"/>
                <a:gd name="T12" fmla="*/ 120 w 12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28" h="16">
                  <a:moveTo>
                    <a:pt x="120" y="0"/>
                  </a:moveTo>
                  <a:cubicBezTo>
                    <a:pt x="8" y="0"/>
                    <a:pt x="8" y="0"/>
                    <a:pt x="8" y="0"/>
                  </a:cubicBezTo>
                  <a:cubicBezTo>
                    <a:pt x="4" y="0"/>
                    <a:pt x="0" y="4"/>
                    <a:pt x="0" y="8"/>
                  </a:cubicBezTo>
                  <a:cubicBezTo>
                    <a:pt x="0" y="13"/>
                    <a:pt x="4" y="16"/>
                    <a:pt x="8" y="16"/>
                  </a:cubicBezTo>
                  <a:cubicBezTo>
                    <a:pt x="120" y="16"/>
                    <a:pt x="120" y="16"/>
                    <a:pt x="120" y="16"/>
                  </a:cubicBezTo>
                  <a:cubicBezTo>
                    <a:pt x="125" y="16"/>
                    <a:pt x="128" y="13"/>
                    <a:pt x="128" y="8"/>
                  </a:cubicBezTo>
                  <a:cubicBezTo>
                    <a:pt x="128" y="4"/>
                    <a:pt x="125" y="0"/>
                    <a:pt x="120" y="0"/>
                  </a:cubicBezTo>
                  <a:close/>
                </a:path>
              </a:pathLst>
            </a:custGeom>
            <a:solidFill>
              <a:srgbClr val="217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a:extLst>
                <a:ext uri="{FF2B5EF4-FFF2-40B4-BE49-F238E27FC236}">
                  <a16:creationId xmlns:a16="http://schemas.microsoft.com/office/drawing/2014/main" id="{DD923517-1825-43F8-B2D9-0C272A270442}"/>
                </a:ext>
              </a:extLst>
            </p:cNvPr>
            <p:cNvSpPr>
              <a:spLocks/>
            </p:cNvSpPr>
            <p:nvPr/>
          </p:nvSpPr>
          <p:spPr bwMode="auto">
            <a:xfrm>
              <a:off x="-1459832" y="62948"/>
              <a:ext cx="419100" cy="52388"/>
            </a:xfrm>
            <a:custGeom>
              <a:avLst/>
              <a:gdLst>
                <a:gd name="T0" fmla="*/ 120 w 128"/>
                <a:gd name="T1" fmla="*/ 0 h 16"/>
                <a:gd name="T2" fmla="*/ 8 w 128"/>
                <a:gd name="T3" fmla="*/ 0 h 16"/>
                <a:gd name="T4" fmla="*/ 0 w 128"/>
                <a:gd name="T5" fmla="*/ 8 h 16"/>
                <a:gd name="T6" fmla="*/ 8 w 128"/>
                <a:gd name="T7" fmla="*/ 16 h 16"/>
                <a:gd name="T8" fmla="*/ 120 w 128"/>
                <a:gd name="T9" fmla="*/ 16 h 16"/>
                <a:gd name="T10" fmla="*/ 128 w 128"/>
                <a:gd name="T11" fmla="*/ 8 h 16"/>
                <a:gd name="T12" fmla="*/ 120 w 12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28" h="16">
                  <a:moveTo>
                    <a:pt x="120" y="0"/>
                  </a:moveTo>
                  <a:cubicBezTo>
                    <a:pt x="8" y="0"/>
                    <a:pt x="8" y="0"/>
                    <a:pt x="8" y="0"/>
                  </a:cubicBezTo>
                  <a:cubicBezTo>
                    <a:pt x="4" y="0"/>
                    <a:pt x="0" y="4"/>
                    <a:pt x="0" y="8"/>
                  </a:cubicBezTo>
                  <a:cubicBezTo>
                    <a:pt x="0" y="13"/>
                    <a:pt x="4" y="16"/>
                    <a:pt x="8" y="16"/>
                  </a:cubicBezTo>
                  <a:cubicBezTo>
                    <a:pt x="120" y="16"/>
                    <a:pt x="120" y="16"/>
                    <a:pt x="120" y="16"/>
                  </a:cubicBezTo>
                  <a:cubicBezTo>
                    <a:pt x="125" y="16"/>
                    <a:pt x="128" y="13"/>
                    <a:pt x="128" y="8"/>
                  </a:cubicBezTo>
                  <a:cubicBezTo>
                    <a:pt x="128" y="4"/>
                    <a:pt x="125" y="0"/>
                    <a:pt x="120" y="0"/>
                  </a:cubicBezTo>
                  <a:close/>
                </a:path>
              </a:pathLst>
            </a:custGeom>
            <a:solidFill>
              <a:srgbClr val="217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5F98A0DE-69BD-4482-B43C-654E4A7856E3}"/>
              </a:ext>
            </a:extLst>
          </p:cNvPr>
          <p:cNvGrpSpPr/>
          <p:nvPr/>
        </p:nvGrpSpPr>
        <p:grpSpPr>
          <a:xfrm>
            <a:off x="1465066" y="1804176"/>
            <a:ext cx="593760" cy="761915"/>
            <a:chOff x="-1653507" y="-545065"/>
            <a:chExt cx="812800" cy="1042988"/>
          </a:xfrm>
        </p:grpSpPr>
        <p:sp>
          <p:nvSpPr>
            <p:cNvPr id="31" name="Freeform 14">
              <a:extLst>
                <a:ext uri="{FF2B5EF4-FFF2-40B4-BE49-F238E27FC236}">
                  <a16:creationId xmlns:a16="http://schemas.microsoft.com/office/drawing/2014/main" id="{397A7C9B-CC5F-4363-961B-745F38469F46}"/>
                </a:ext>
              </a:extLst>
            </p:cNvPr>
            <p:cNvSpPr>
              <a:spLocks noEditPoints="1"/>
            </p:cNvSpPr>
            <p:nvPr/>
          </p:nvSpPr>
          <p:spPr bwMode="auto">
            <a:xfrm>
              <a:off x="-1459832" y="-411715"/>
              <a:ext cx="225425" cy="366713"/>
            </a:xfrm>
            <a:custGeom>
              <a:avLst/>
              <a:gdLst>
                <a:gd name="T0" fmla="*/ 8 w 69"/>
                <a:gd name="T1" fmla="*/ 112 h 112"/>
                <a:gd name="T2" fmla="*/ 16 w 69"/>
                <a:gd name="T3" fmla="*/ 104 h 112"/>
                <a:gd name="T4" fmla="*/ 16 w 69"/>
                <a:gd name="T5" fmla="*/ 85 h 112"/>
                <a:gd name="T6" fmla="*/ 35 w 69"/>
                <a:gd name="T7" fmla="*/ 67 h 112"/>
                <a:gd name="T8" fmla="*/ 53 w 69"/>
                <a:gd name="T9" fmla="*/ 85 h 112"/>
                <a:gd name="T10" fmla="*/ 53 w 69"/>
                <a:gd name="T11" fmla="*/ 104 h 112"/>
                <a:gd name="T12" fmla="*/ 61 w 69"/>
                <a:gd name="T13" fmla="*/ 112 h 112"/>
                <a:gd name="T14" fmla="*/ 69 w 69"/>
                <a:gd name="T15" fmla="*/ 104 h 112"/>
                <a:gd name="T16" fmla="*/ 69 w 69"/>
                <a:gd name="T17" fmla="*/ 85 h 112"/>
                <a:gd name="T18" fmla="*/ 50 w 69"/>
                <a:gd name="T19" fmla="*/ 54 h 112"/>
                <a:gd name="T20" fmla="*/ 64 w 69"/>
                <a:gd name="T21" fmla="*/ 29 h 112"/>
                <a:gd name="T22" fmla="*/ 35 w 69"/>
                <a:gd name="T23" fmla="*/ 0 h 112"/>
                <a:gd name="T24" fmla="*/ 6 w 69"/>
                <a:gd name="T25" fmla="*/ 29 h 112"/>
                <a:gd name="T26" fmla="*/ 20 w 69"/>
                <a:gd name="T27" fmla="*/ 54 h 112"/>
                <a:gd name="T28" fmla="*/ 0 w 69"/>
                <a:gd name="T29" fmla="*/ 85 h 112"/>
                <a:gd name="T30" fmla="*/ 0 w 69"/>
                <a:gd name="T31" fmla="*/ 104 h 112"/>
                <a:gd name="T32" fmla="*/ 8 w 69"/>
                <a:gd name="T33" fmla="*/ 112 h 112"/>
                <a:gd name="T34" fmla="*/ 35 w 69"/>
                <a:gd name="T35" fmla="*/ 16 h 112"/>
                <a:gd name="T36" fmla="*/ 48 w 69"/>
                <a:gd name="T37" fmla="*/ 29 h 112"/>
                <a:gd name="T38" fmla="*/ 35 w 69"/>
                <a:gd name="T39" fmla="*/ 43 h 112"/>
                <a:gd name="T40" fmla="*/ 22 w 69"/>
                <a:gd name="T41" fmla="*/ 29 h 112"/>
                <a:gd name="T42" fmla="*/ 35 w 69"/>
                <a:gd name="T43"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112">
                  <a:moveTo>
                    <a:pt x="8" y="112"/>
                  </a:moveTo>
                  <a:cubicBezTo>
                    <a:pt x="13" y="112"/>
                    <a:pt x="16" y="108"/>
                    <a:pt x="16" y="104"/>
                  </a:cubicBezTo>
                  <a:cubicBezTo>
                    <a:pt x="16" y="85"/>
                    <a:pt x="16" y="85"/>
                    <a:pt x="16" y="85"/>
                  </a:cubicBezTo>
                  <a:cubicBezTo>
                    <a:pt x="16" y="75"/>
                    <a:pt x="25" y="67"/>
                    <a:pt x="35" y="67"/>
                  </a:cubicBezTo>
                  <a:cubicBezTo>
                    <a:pt x="45" y="67"/>
                    <a:pt x="53" y="75"/>
                    <a:pt x="53" y="85"/>
                  </a:cubicBezTo>
                  <a:cubicBezTo>
                    <a:pt x="53" y="104"/>
                    <a:pt x="53" y="104"/>
                    <a:pt x="53" y="104"/>
                  </a:cubicBezTo>
                  <a:cubicBezTo>
                    <a:pt x="53" y="108"/>
                    <a:pt x="57" y="112"/>
                    <a:pt x="61" y="112"/>
                  </a:cubicBezTo>
                  <a:cubicBezTo>
                    <a:pt x="66" y="112"/>
                    <a:pt x="69" y="108"/>
                    <a:pt x="69" y="104"/>
                  </a:cubicBezTo>
                  <a:cubicBezTo>
                    <a:pt x="69" y="85"/>
                    <a:pt x="69" y="85"/>
                    <a:pt x="69" y="85"/>
                  </a:cubicBezTo>
                  <a:cubicBezTo>
                    <a:pt x="69" y="72"/>
                    <a:pt x="62" y="60"/>
                    <a:pt x="50" y="54"/>
                  </a:cubicBezTo>
                  <a:cubicBezTo>
                    <a:pt x="59" y="49"/>
                    <a:pt x="64" y="40"/>
                    <a:pt x="64" y="29"/>
                  </a:cubicBezTo>
                  <a:cubicBezTo>
                    <a:pt x="64" y="13"/>
                    <a:pt x="51" y="0"/>
                    <a:pt x="35" y="0"/>
                  </a:cubicBezTo>
                  <a:cubicBezTo>
                    <a:pt x="19" y="0"/>
                    <a:pt x="6" y="13"/>
                    <a:pt x="6" y="29"/>
                  </a:cubicBezTo>
                  <a:cubicBezTo>
                    <a:pt x="6" y="40"/>
                    <a:pt x="11" y="49"/>
                    <a:pt x="20" y="54"/>
                  </a:cubicBezTo>
                  <a:cubicBezTo>
                    <a:pt x="8" y="60"/>
                    <a:pt x="0" y="72"/>
                    <a:pt x="0" y="85"/>
                  </a:cubicBezTo>
                  <a:cubicBezTo>
                    <a:pt x="0" y="104"/>
                    <a:pt x="0" y="104"/>
                    <a:pt x="0" y="104"/>
                  </a:cubicBezTo>
                  <a:cubicBezTo>
                    <a:pt x="0" y="108"/>
                    <a:pt x="4" y="112"/>
                    <a:pt x="8" y="112"/>
                  </a:cubicBezTo>
                  <a:close/>
                  <a:moveTo>
                    <a:pt x="35" y="16"/>
                  </a:moveTo>
                  <a:cubicBezTo>
                    <a:pt x="42" y="16"/>
                    <a:pt x="48" y="22"/>
                    <a:pt x="48" y="29"/>
                  </a:cubicBezTo>
                  <a:cubicBezTo>
                    <a:pt x="48" y="37"/>
                    <a:pt x="42" y="43"/>
                    <a:pt x="35" y="43"/>
                  </a:cubicBezTo>
                  <a:cubicBezTo>
                    <a:pt x="28" y="43"/>
                    <a:pt x="22" y="37"/>
                    <a:pt x="22" y="29"/>
                  </a:cubicBezTo>
                  <a:cubicBezTo>
                    <a:pt x="22" y="22"/>
                    <a:pt x="28" y="16"/>
                    <a:pt x="35" y="16"/>
                  </a:cubicBezTo>
                  <a:close/>
                </a:path>
              </a:pathLst>
            </a:custGeom>
            <a:solidFill>
              <a:srgbClr val="217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a:extLst>
                <a:ext uri="{FF2B5EF4-FFF2-40B4-BE49-F238E27FC236}">
                  <a16:creationId xmlns:a16="http://schemas.microsoft.com/office/drawing/2014/main" id="{9157F30B-8CE2-44D8-9646-C521B877808F}"/>
                </a:ext>
              </a:extLst>
            </p:cNvPr>
            <p:cNvSpPr>
              <a:spLocks noEditPoints="1"/>
            </p:cNvSpPr>
            <p:nvPr/>
          </p:nvSpPr>
          <p:spPr bwMode="auto">
            <a:xfrm>
              <a:off x="-1653507" y="-545065"/>
              <a:ext cx="812800" cy="1042988"/>
            </a:xfrm>
            <a:custGeom>
              <a:avLst/>
              <a:gdLst>
                <a:gd name="T0" fmla="*/ 215 w 248"/>
                <a:gd name="T1" fmla="*/ 0 h 319"/>
                <a:gd name="T2" fmla="*/ 33 w 248"/>
                <a:gd name="T3" fmla="*/ 0 h 319"/>
                <a:gd name="T4" fmla="*/ 0 w 248"/>
                <a:gd name="T5" fmla="*/ 32 h 319"/>
                <a:gd name="T6" fmla="*/ 0 w 248"/>
                <a:gd name="T7" fmla="*/ 287 h 319"/>
                <a:gd name="T8" fmla="*/ 33 w 248"/>
                <a:gd name="T9" fmla="*/ 319 h 319"/>
                <a:gd name="T10" fmla="*/ 215 w 248"/>
                <a:gd name="T11" fmla="*/ 319 h 319"/>
                <a:gd name="T12" fmla="*/ 248 w 248"/>
                <a:gd name="T13" fmla="*/ 287 h 319"/>
                <a:gd name="T14" fmla="*/ 248 w 248"/>
                <a:gd name="T15" fmla="*/ 32 h 319"/>
                <a:gd name="T16" fmla="*/ 215 w 248"/>
                <a:gd name="T17" fmla="*/ 0 h 319"/>
                <a:gd name="T18" fmla="*/ 232 w 248"/>
                <a:gd name="T19" fmla="*/ 287 h 319"/>
                <a:gd name="T20" fmla="*/ 215 w 248"/>
                <a:gd name="T21" fmla="*/ 303 h 319"/>
                <a:gd name="T22" fmla="*/ 33 w 248"/>
                <a:gd name="T23" fmla="*/ 303 h 319"/>
                <a:gd name="T24" fmla="*/ 16 w 248"/>
                <a:gd name="T25" fmla="*/ 287 h 319"/>
                <a:gd name="T26" fmla="*/ 16 w 248"/>
                <a:gd name="T27" fmla="*/ 32 h 319"/>
                <a:gd name="T28" fmla="*/ 33 w 248"/>
                <a:gd name="T29" fmla="*/ 16 h 319"/>
                <a:gd name="T30" fmla="*/ 215 w 248"/>
                <a:gd name="T31" fmla="*/ 16 h 319"/>
                <a:gd name="T32" fmla="*/ 232 w 248"/>
                <a:gd name="T33" fmla="*/ 32 h 319"/>
                <a:gd name="T34" fmla="*/ 232 w 248"/>
                <a:gd name="T35" fmla="*/ 28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8" h="319">
                  <a:moveTo>
                    <a:pt x="215" y="0"/>
                  </a:moveTo>
                  <a:cubicBezTo>
                    <a:pt x="33" y="0"/>
                    <a:pt x="33" y="0"/>
                    <a:pt x="33" y="0"/>
                  </a:cubicBezTo>
                  <a:cubicBezTo>
                    <a:pt x="15" y="0"/>
                    <a:pt x="0" y="14"/>
                    <a:pt x="0" y="32"/>
                  </a:cubicBezTo>
                  <a:cubicBezTo>
                    <a:pt x="0" y="287"/>
                    <a:pt x="0" y="287"/>
                    <a:pt x="0" y="287"/>
                  </a:cubicBezTo>
                  <a:cubicBezTo>
                    <a:pt x="0" y="305"/>
                    <a:pt x="15" y="319"/>
                    <a:pt x="33" y="319"/>
                  </a:cubicBezTo>
                  <a:cubicBezTo>
                    <a:pt x="215" y="319"/>
                    <a:pt x="215" y="319"/>
                    <a:pt x="215" y="319"/>
                  </a:cubicBezTo>
                  <a:cubicBezTo>
                    <a:pt x="233" y="319"/>
                    <a:pt x="248" y="305"/>
                    <a:pt x="248" y="287"/>
                  </a:cubicBezTo>
                  <a:cubicBezTo>
                    <a:pt x="248" y="32"/>
                    <a:pt x="248" y="32"/>
                    <a:pt x="248" y="32"/>
                  </a:cubicBezTo>
                  <a:cubicBezTo>
                    <a:pt x="248" y="14"/>
                    <a:pt x="233" y="0"/>
                    <a:pt x="215" y="0"/>
                  </a:cubicBezTo>
                  <a:close/>
                  <a:moveTo>
                    <a:pt x="232" y="287"/>
                  </a:moveTo>
                  <a:cubicBezTo>
                    <a:pt x="232" y="296"/>
                    <a:pt x="224" y="303"/>
                    <a:pt x="215" y="303"/>
                  </a:cubicBezTo>
                  <a:cubicBezTo>
                    <a:pt x="33" y="303"/>
                    <a:pt x="33" y="303"/>
                    <a:pt x="33" y="303"/>
                  </a:cubicBezTo>
                  <a:cubicBezTo>
                    <a:pt x="24" y="303"/>
                    <a:pt x="16" y="296"/>
                    <a:pt x="16" y="287"/>
                  </a:cubicBezTo>
                  <a:cubicBezTo>
                    <a:pt x="16" y="32"/>
                    <a:pt x="16" y="32"/>
                    <a:pt x="16" y="32"/>
                  </a:cubicBezTo>
                  <a:cubicBezTo>
                    <a:pt x="16" y="23"/>
                    <a:pt x="24" y="16"/>
                    <a:pt x="33" y="16"/>
                  </a:cubicBezTo>
                  <a:cubicBezTo>
                    <a:pt x="215" y="16"/>
                    <a:pt x="215" y="16"/>
                    <a:pt x="215" y="16"/>
                  </a:cubicBezTo>
                  <a:cubicBezTo>
                    <a:pt x="224" y="16"/>
                    <a:pt x="232" y="23"/>
                    <a:pt x="232" y="32"/>
                  </a:cubicBezTo>
                  <a:lnTo>
                    <a:pt x="232" y="287"/>
                  </a:lnTo>
                  <a:close/>
                </a:path>
              </a:pathLst>
            </a:custGeom>
            <a:solidFill>
              <a:srgbClr val="217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6">
              <a:extLst>
                <a:ext uri="{FF2B5EF4-FFF2-40B4-BE49-F238E27FC236}">
                  <a16:creationId xmlns:a16="http://schemas.microsoft.com/office/drawing/2014/main" id="{2D3F2A85-CBFE-4E92-9FF9-5D4DBAE0F509}"/>
                </a:ext>
              </a:extLst>
            </p:cNvPr>
            <p:cNvSpPr>
              <a:spLocks/>
            </p:cNvSpPr>
            <p:nvPr/>
          </p:nvSpPr>
          <p:spPr bwMode="auto">
            <a:xfrm>
              <a:off x="-1459832" y="220110"/>
              <a:ext cx="419100" cy="52388"/>
            </a:xfrm>
            <a:custGeom>
              <a:avLst/>
              <a:gdLst>
                <a:gd name="T0" fmla="*/ 120 w 128"/>
                <a:gd name="T1" fmla="*/ 0 h 16"/>
                <a:gd name="T2" fmla="*/ 8 w 128"/>
                <a:gd name="T3" fmla="*/ 0 h 16"/>
                <a:gd name="T4" fmla="*/ 0 w 128"/>
                <a:gd name="T5" fmla="*/ 8 h 16"/>
                <a:gd name="T6" fmla="*/ 8 w 128"/>
                <a:gd name="T7" fmla="*/ 16 h 16"/>
                <a:gd name="T8" fmla="*/ 120 w 128"/>
                <a:gd name="T9" fmla="*/ 16 h 16"/>
                <a:gd name="T10" fmla="*/ 128 w 128"/>
                <a:gd name="T11" fmla="*/ 8 h 16"/>
                <a:gd name="T12" fmla="*/ 120 w 12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28" h="16">
                  <a:moveTo>
                    <a:pt x="120" y="0"/>
                  </a:moveTo>
                  <a:cubicBezTo>
                    <a:pt x="8" y="0"/>
                    <a:pt x="8" y="0"/>
                    <a:pt x="8" y="0"/>
                  </a:cubicBezTo>
                  <a:cubicBezTo>
                    <a:pt x="4" y="0"/>
                    <a:pt x="0" y="4"/>
                    <a:pt x="0" y="8"/>
                  </a:cubicBezTo>
                  <a:cubicBezTo>
                    <a:pt x="0" y="13"/>
                    <a:pt x="4" y="16"/>
                    <a:pt x="8" y="16"/>
                  </a:cubicBezTo>
                  <a:cubicBezTo>
                    <a:pt x="120" y="16"/>
                    <a:pt x="120" y="16"/>
                    <a:pt x="120" y="16"/>
                  </a:cubicBezTo>
                  <a:cubicBezTo>
                    <a:pt x="125" y="16"/>
                    <a:pt x="128" y="13"/>
                    <a:pt x="128" y="8"/>
                  </a:cubicBezTo>
                  <a:cubicBezTo>
                    <a:pt x="128" y="4"/>
                    <a:pt x="125" y="0"/>
                    <a:pt x="120" y="0"/>
                  </a:cubicBezTo>
                  <a:close/>
                </a:path>
              </a:pathLst>
            </a:custGeom>
            <a:solidFill>
              <a:srgbClr val="217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7">
              <a:extLst>
                <a:ext uri="{FF2B5EF4-FFF2-40B4-BE49-F238E27FC236}">
                  <a16:creationId xmlns:a16="http://schemas.microsoft.com/office/drawing/2014/main" id="{D1546A65-111B-469D-941D-2BD666141A85}"/>
                </a:ext>
              </a:extLst>
            </p:cNvPr>
            <p:cNvSpPr>
              <a:spLocks/>
            </p:cNvSpPr>
            <p:nvPr/>
          </p:nvSpPr>
          <p:spPr bwMode="auto">
            <a:xfrm>
              <a:off x="-1459832" y="62948"/>
              <a:ext cx="419100" cy="52388"/>
            </a:xfrm>
            <a:custGeom>
              <a:avLst/>
              <a:gdLst>
                <a:gd name="T0" fmla="*/ 120 w 128"/>
                <a:gd name="T1" fmla="*/ 0 h 16"/>
                <a:gd name="T2" fmla="*/ 8 w 128"/>
                <a:gd name="T3" fmla="*/ 0 h 16"/>
                <a:gd name="T4" fmla="*/ 0 w 128"/>
                <a:gd name="T5" fmla="*/ 8 h 16"/>
                <a:gd name="T6" fmla="*/ 8 w 128"/>
                <a:gd name="T7" fmla="*/ 16 h 16"/>
                <a:gd name="T8" fmla="*/ 120 w 128"/>
                <a:gd name="T9" fmla="*/ 16 h 16"/>
                <a:gd name="T10" fmla="*/ 128 w 128"/>
                <a:gd name="T11" fmla="*/ 8 h 16"/>
                <a:gd name="T12" fmla="*/ 120 w 12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28" h="16">
                  <a:moveTo>
                    <a:pt x="120" y="0"/>
                  </a:moveTo>
                  <a:cubicBezTo>
                    <a:pt x="8" y="0"/>
                    <a:pt x="8" y="0"/>
                    <a:pt x="8" y="0"/>
                  </a:cubicBezTo>
                  <a:cubicBezTo>
                    <a:pt x="4" y="0"/>
                    <a:pt x="0" y="4"/>
                    <a:pt x="0" y="8"/>
                  </a:cubicBezTo>
                  <a:cubicBezTo>
                    <a:pt x="0" y="13"/>
                    <a:pt x="4" y="16"/>
                    <a:pt x="8" y="16"/>
                  </a:cubicBezTo>
                  <a:cubicBezTo>
                    <a:pt x="120" y="16"/>
                    <a:pt x="120" y="16"/>
                    <a:pt x="120" y="16"/>
                  </a:cubicBezTo>
                  <a:cubicBezTo>
                    <a:pt x="125" y="16"/>
                    <a:pt x="128" y="13"/>
                    <a:pt x="128" y="8"/>
                  </a:cubicBezTo>
                  <a:cubicBezTo>
                    <a:pt x="128" y="4"/>
                    <a:pt x="125" y="0"/>
                    <a:pt x="120" y="0"/>
                  </a:cubicBezTo>
                  <a:close/>
                </a:path>
              </a:pathLst>
            </a:custGeom>
            <a:solidFill>
              <a:srgbClr val="217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6" name="Straight Connector 35">
            <a:extLst>
              <a:ext uri="{FF2B5EF4-FFF2-40B4-BE49-F238E27FC236}">
                <a16:creationId xmlns:a16="http://schemas.microsoft.com/office/drawing/2014/main" id="{A77524C8-B59D-43CF-8E2F-14633B529D5C}"/>
              </a:ext>
            </a:extLst>
          </p:cNvPr>
          <p:cNvCxnSpPr>
            <a:cxnSpLocks/>
          </p:cNvCxnSpPr>
          <p:nvPr/>
        </p:nvCxnSpPr>
        <p:spPr>
          <a:xfrm>
            <a:off x="770220" y="1660525"/>
            <a:ext cx="26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93F6E12-331F-492B-9454-FE5DA7836BC5}"/>
              </a:ext>
            </a:extLst>
          </p:cNvPr>
          <p:cNvCxnSpPr>
            <a:cxnSpLocks/>
          </p:cNvCxnSpPr>
          <p:nvPr/>
        </p:nvCxnSpPr>
        <p:spPr>
          <a:xfrm>
            <a:off x="3509179" y="1660525"/>
            <a:ext cx="16518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8582FDA-131C-45BB-800F-3BFFB6DD3F66}"/>
              </a:ext>
            </a:extLst>
          </p:cNvPr>
          <p:cNvCxnSpPr>
            <a:cxnSpLocks/>
          </p:cNvCxnSpPr>
          <p:nvPr/>
        </p:nvCxnSpPr>
        <p:spPr>
          <a:xfrm>
            <a:off x="7067651" y="1660525"/>
            <a:ext cx="43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EA6E10C-479D-42A6-835E-CA50AA4C8C36}"/>
              </a:ext>
            </a:extLst>
          </p:cNvPr>
          <p:cNvCxnSpPr>
            <a:cxnSpLocks/>
          </p:cNvCxnSpPr>
          <p:nvPr/>
        </p:nvCxnSpPr>
        <p:spPr>
          <a:xfrm>
            <a:off x="9773814" y="3682870"/>
            <a:ext cx="1649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03A8454-6337-4E30-984B-F2301F92084E}"/>
              </a:ext>
            </a:extLst>
          </p:cNvPr>
          <p:cNvCxnSpPr>
            <a:cxnSpLocks/>
          </p:cNvCxnSpPr>
          <p:nvPr/>
        </p:nvCxnSpPr>
        <p:spPr>
          <a:xfrm>
            <a:off x="7063586" y="3682870"/>
            <a:ext cx="25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A4271E2-B67B-4555-9514-05236C0CCBDB}"/>
              </a:ext>
            </a:extLst>
          </p:cNvPr>
          <p:cNvCxnSpPr>
            <a:cxnSpLocks/>
          </p:cNvCxnSpPr>
          <p:nvPr/>
        </p:nvCxnSpPr>
        <p:spPr>
          <a:xfrm>
            <a:off x="9773814" y="5745736"/>
            <a:ext cx="1649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1B1B767-7F3E-4DE6-8AC5-1F7C754C5069}"/>
              </a:ext>
            </a:extLst>
          </p:cNvPr>
          <p:cNvCxnSpPr>
            <a:cxnSpLocks/>
          </p:cNvCxnSpPr>
          <p:nvPr/>
        </p:nvCxnSpPr>
        <p:spPr>
          <a:xfrm>
            <a:off x="7063586" y="5745736"/>
            <a:ext cx="25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66A929D-080A-4444-9A9E-0EE47DFDC9AF}"/>
              </a:ext>
            </a:extLst>
          </p:cNvPr>
          <p:cNvSpPr txBox="1"/>
          <p:nvPr/>
        </p:nvSpPr>
        <p:spPr>
          <a:xfrm>
            <a:off x="770220" y="2760488"/>
            <a:ext cx="2664000" cy="692497"/>
          </a:xfrm>
          <a:prstGeom prst="rect">
            <a:avLst/>
          </a:prstGeom>
          <a:noFill/>
        </p:spPr>
        <p:txBody>
          <a:bodyPr wrap="square" lIns="0" tIns="0" rIns="36000" bIns="0" rtlCol="0">
            <a:spAutoFit/>
          </a:bodyPr>
          <a:lstStyle/>
          <a:p>
            <a:r>
              <a:rPr lang="ru-RU" sz="900" dirty="0"/>
              <a:t>Компании, имеющие сильный бренд работодателя, привлекают в 2 раза больше соискателей, чем компании, имеющие слабый бренд работодателя, и их затраты на персонал ниже.</a:t>
            </a:r>
            <a:r>
              <a:rPr lang="ru-RU" sz="900" baseline="30000" dirty="0"/>
              <a:t>1</a:t>
            </a:r>
          </a:p>
        </p:txBody>
      </p:sp>
      <p:sp>
        <p:nvSpPr>
          <p:cNvPr id="75" name="TextBox 74">
            <a:extLst>
              <a:ext uri="{FF2B5EF4-FFF2-40B4-BE49-F238E27FC236}">
                <a16:creationId xmlns:a16="http://schemas.microsoft.com/office/drawing/2014/main" id="{C8A1939B-8ECB-4F6B-B2E2-1ECEC0386B89}"/>
              </a:ext>
            </a:extLst>
          </p:cNvPr>
          <p:cNvSpPr txBox="1"/>
          <p:nvPr/>
        </p:nvSpPr>
        <p:spPr>
          <a:xfrm>
            <a:off x="7063587" y="4360741"/>
            <a:ext cx="2556000" cy="415498"/>
          </a:xfrm>
          <a:prstGeom prst="rect">
            <a:avLst/>
          </a:prstGeom>
          <a:noFill/>
        </p:spPr>
        <p:txBody>
          <a:bodyPr wrap="square" lIns="0" tIns="0" rIns="0" bIns="0" rtlCol="0">
            <a:spAutoFit/>
          </a:bodyPr>
          <a:lstStyle/>
          <a:p>
            <a:r>
              <a:rPr lang="ru-RU" sz="900"/>
              <a:t>На столько ежегодно повышается прибыль на сотрудника в компаниях, у которых есть четкая стратегия привлечения персонала.</a:t>
            </a:r>
            <a:endParaRPr lang="en-US" sz="900" baseline="30000"/>
          </a:p>
        </p:txBody>
      </p:sp>
      <p:sp>
        <p:nvSpPr>
          <p:cNvPr id="76" name="TextBox 75">
            <a:extLst>
              <a:ext uri="{FF2B5EF4-FFF2-40B4-BE49-F238E27FC236}">
                <a16:creationId xmlns:a16="http://schemas.microsoft.com/office/drawing/2014/main" id="{0E4DB5BC-EAA9-4C4B-9E50-CA7CBDE86A8B}"/>
              </a:ext>
            </a:extLst>
          </p:cNvPr>
          <p:cNvSpPr txBox="1"/>
          <p:nvPr/>
        </p:nvSpPr>
        <p:spPr>
          <a:xfrm>
            <a:off x="9773814" y="4360741"/>
            <a:ext cx="1695600" cy="1246495"/>
          </a:xfrm>
          <a:prstGeom prst="rect">
            <a:avLst/>
          </a:prstGeom>
          <a:noFill/>
        </p:spPr>
        <p:txBody>
          <a:bodyPr wrap="square" lIns="0" tIns="0" rIns="0" bIns="0" rtlCol="0">
            <a:spAutoFit/>
          </a:bodyPr>
          <a:lstStyle/>
          <a:p>
            <a:r>
              <a:rPr lang="ru-RU" sz="900"/>
              <a:t>Процентов сотрудников, которые видят соответствие между тем, что их работодатель заявляет о себе, и тем, что есть в действительности, больше готовы рекомендовать своего работодателя.</a:t>
            </a:r>
            <a:endParaRPr lang="en-US" sz="900" baseline="30000"/>
          </a:p>
          <a:p>
            <a:endParaRPr lang="en-US" sz="900"/>
          </a:p>
        </p:txBody>
      </p:sp>
      <p:grpSp>
        <p:nvGrpSpPr>
          <p:cNvPr id="22" name="Group 20">
            <a:extLst>
              <a:ext uri="{FF2B5EF4-FFF2-40B4-BE49-F238E27FC236}">
                <a16:creationId xmlns:a16="http://schemas.microsoft.com/office/drawing/2014/main" id="{B006E541-D201-4902-BDD8-4CDEEA34D557}"/>
              </a:ext>
            </a:extLst>
          </p:cNvPr>
          <p:cNvGrpSpPr>
            <a:grpSpLocks noChangeAspect="1"/>
          </p:cNvGrpSpPr>
          <p:nvPr/>
        </p:nvGrpSpPr>
        <p:grpSpPr bwMode="auto">
          <a:xfrm>
            <a:off x="5616636" y="3944231"/>
            <a:ext cx="820982" cy="763200"/>
            <a:chOff x="3507" y="1843"/>
            <a:chExt cx="682" cy="634"/>
          </a:xfrm>
        </p:grpSpPr>
        <p:sp>
          <p:nvSpPr>
            <p:cNvPr id="24" name="Freeform 21">
              <a:extLst>
                <a:ext uri="{FF2B5EF4-FFF2-40B4-BE49-F238E27FC236}">
                  <a16:creationId xmlns:a16="http://schemas.microsoft.com/office/drawing/2014/main" id="{C43ED755-A067-47B3-B638-1D557F9EE825}"/>
                </a:ext>
              </a:extLst>
            </p:cNvPr>
            <p:cNvSpPr>
              <a:spLocks noEditPoints="1"/>
            </p:cNvSpPr>
            <p:nvPr/>
          </p:nvSpPr>
          <p:spPr bwMode="auto">
            <a:xfrm>
              <a:off x="3507" y="1843"/>
              <a:ext cx="682" cy="634"/>
            </a:xfrm>
            <a:custGeom>
              <a:avLst/>
              <a:gdLst>
                <a:gd name="T0" fmla="*/ 204 w 332"/>
                <a:gd name="T1" fmla="*/ 38 h 308"/>
                <a:gd name="T2" fmla="*/ 192 w 332"/>
                <a:gd name="T3" fmla="*/ 38 h 308"/>
                <a:gd name="T4" fmla="*/ 116 w 332"/>
                <a:gd name="T5" fmla="*/ 14 h 308"/>
                <a:gd name="T6" fmla="*/ 70 w 332"/>
                <a:gd name="T7" fmla="*/ 24 h 308"/>
                <a:gd name="T8" fmla="*/ 18 w 332"/>
                <a:gd name="T9" fmla="*/ 11 h 308"/>
                <a:gd name="T10" fmla="*/ 19 w 332"/>
                <a:gd name="T11" fmla="*/ 51 h 308"/>
                <a:gd name="T12" fmla="*/ 0 w 332"/>
                <a:gd name="T13" fmla="*/ 77 h 308"/>
                <a:gd name="T14" fmla="*/ 47 w 332"/>
                <a:gd name="T15" fmla="*/ 136 h 308"/>
                <a:gd name="T16" fmla="*/ 37 w 332"/>
                <a:gd name="T17" fmla="*/ 182 h 308"/>
                <a:gd name="T18" fmla="*/ 211 w 332"/>
                <a:gd name="T19" fmla="*/ 308 h 308"/>
                <a:gd name="T20" fmla="*/ 285 w 332"/>
                <a:gd name="T21" fmla="*/ 120 h 308"/>
                <a:gd name="T22" fmla="*/ 278 w 332"/>
                <a:gd name="T23" fmla="*/ 264 h 308"/>
                <a:gd name="T24" fmla="*/ 138 w 332"/>
                <a:gd name="T25" fmla="*/ 260 h 308"/>
                <a:gd name="T26" fmla="*/ 45 w 332"/>
                <a:gd name="T27" fmla="*/ 162 h 308"/>
                <a:gd name="T28" fmla="*/ 57 w 332"/>
                <a:gd name="T29" fmla="*/ 150 h 308"/>
                <a:gd name="T30" fmla="*/ 106 w 332"/>
                <a:gd name="T31" fmla="*/ 195 h 308"/>
                <a:gd name="T32" fmla="*/ 112 w 332"/>
                <a:gd name="T33" fmla="*/ 198 h 308"/>
                <a:gd name="T34" fmla="*/ 118 w 332"/>
                <a:gd name="T35" fmla="*/ 184 h 308"/>
                <a:gd name="T36" fmla="*/ 16 w 332"/>
                <a:gd name="T37" fmla="*/ 77 h 308"/>
                <a:gd name="T38" fmla="*/ 28 w 332"/>
                <a:gd name="T39" fmla="*/ 65 h 308"/>
                <a:gd name="T40" fmla="*/ 36 w 332"/>
                <a:gd name="T41" fmla="*/ 69 h 308"/>
                <a:gd name="T42" fmla="*/ 140 w 332"/>
                <a:gd name="T43" fmla="*/ 169 h 308"/>
                <a:gd name="T44" fmla="*/ 146 w 332"/>
                <a:gd name="T45" fmla="*/ 155 h 308"/>
                <a:gd name="T46" fmla="*/ 47 w 332"/>
                <a:gd name="T47" fmla="*/ 57 h 308"/>
                <a:gd name="T48" fmla="*/ 29 w 332"/>
                <a:gd name="T49" fmla="*/ 22 h 308"/>
                <a:gd name="T50" fmla="*/ 119 w 332"/>
                <a:gd name="T51" fmla="*/ 95 h 308"/>
                <a:gd name="T52" fmla="*/ 125 w 332"/>
                <a:gd name="T53" fmla="*/ 101 h 308"/>
                <a:gd name="T54" fmla="*/ 163 w 332"/>
                <a:gd name="T55" fmla="*/ 139 h 308"/>
                <a:gd name="T56" fmla="*/ 174 w 332"/>
                <a:gd name="T57" fmla="*/ 127 h 308"/>
                <a:gd name="T58" fmla="*/ 88 w 332"/>
                <a:gd name="T59" fmla="*/ 25 h 308"/>
                <a:gd name="T60" fmla="*/ 216 w 332"/>
                <a:gd name="T61" fmla="*/ 136 h 308"/>
                <a:gd name="T62" fmla="*/ 227 w 332"/>
                <a:gd name="T63" fmla="*/ 136 h 308"/>
                <a:gd name="T64" fmla="*/ 227 w 332"/>
                <a:gd name="T65" fmla="*/ 124 h 308"/>
                <a:gd name="T66" fmla="*/ 199 w 332"/>
                <a:gd name="T67" fmla="*/ 56 h 308"/>
                <a:gd name="T68" fmla="*/ 278 w 332"/>
                <a:gd name="T69" fmla="*/ 26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 h="308">
                  <a:moveTo>
                    <a:pt x="285" y="120"/>
                  </a:moveTo>
                  <a:cubicBezTo>
                    <a:pt x="204" y="38"/>
                    <a:pt x="204" y="38"/>
                    <a:pt x="204" y="38"/>
                  </a:cubicBezTo>
                  <a:cubicBezTo>
                    <a:pt x="202" y="37"/>
                    <a:pt x="200" y="36"/>
                    <a:pt x="198" y="36"/>
                  </a:cubicBezTo>
                  <a:cubicBezTo>
                    <a:pt x="196" y="36"/>
                    <a:pt x="194" y="37"/>
                    <a:pt x="192" y="38"/>
                  </a:cubicBezTo>
                  <a:cubicBezTo>
                    <a:pt x="182" y="48"/>
                    <a:pt x="177" y="61"/>
                    <a:pt x="177" y="75"/>
                  </a:cubicBezTo>
                  <a:cubicBezTo>
                    <a:pt x="116" y="14"/>
                    <a:pt x="116" y="14"/>
                    <a:pt x="116" y="14"/>
                  </a:cubicBezTo>
                  <a:cubicBezTo>
                    <a:pt x="105" y="3"/>
                    <a:pt x="88" y="3"/>
                    <a:pt x="77" y="14"/>
                  </a:cubicBezTo>
                  <a:cubicBezTo>
                    <a:pt x="74" y="17"/>
                    <a:pt x="72" y="20"/>
                    <a:pt x="70" y="24"/>
                  </a:cubicBezTo>
                  <a:cubicBezTo>
                    <a:pt x="63" y="16"/>
                    <a:pt x="57" y="11"/>
                    <a:pt x="57" y="11"/>
                  </a:cubicBezTo>
                  <a:cubicBezTo>
                    <a:pt x="46" y="0"/>
                    <a:pt x="29" y="0"/>
                    <a:pt x="18" y="11"/>
                  </a:cubicBezTo>
                  <a:cubicBezTo>
                    <a:pt x="7" y="22"/>
                    <a:pt x="7" y="39"/>
                    <a:pt x="18" y="50"/>
                  </a:cubicBezTo>
                  <a:cubicBezTo>
                    <a:pt x="19" y="51"/>
                    <a:pt x="19" y="51"/>
                    <a:pt x="19" y="51"/>
                  </a:cubicBezTo>
                  <a:cubicBezTo>
                    <a:pt x="15" y="52"/>
                    <a:pt x="11" y="55"/>
                    <a:pt x="8" y="57"/>
                  </a:cubicBezTo>
                  <a:cubicBezTo>
                    <a:pt x="3" y="63"/>
                    <a:pt x="0" y="70"/>
                    <a:pt x="0" y="77"/>
                  </a:cubicBezTo>
                  <a:cubicBezTo>
                    <a:pt x="0" y="85"/>
                    <a:pt x="3" y="92"/>
                    <a:pt x="8" y="97"/>
                  </a:cubicBezTo>
                  <a:cubicBezTo>
                    <a:pt x="47" y="136"/>
                    <a:pt x="47" y="136"/>
                    <a:pt x="47" y="136"/>
                  </a:cubicBezTo>
                  <a:cubicBezTo>
                    <a:pt x="44" y="137"/>
                    <a:pt x="40" y="139"/>
                    <a:pt x="37" y="143"/>
                  </a:cubicBezTo>
                  <a:cubicBezTo>
                    <a:pt x="26" y="153"/>
                    <a:pt x="26" y="171"/>
                    <a:pt x="37" y="182"/>
                  </a:cubicBezTo>
                  <a:cubicBezTo>
                    <a:pt x="37" y="182"/>
                    <a:pt x="126" y="271"/>
                    <a:pt x="126" y="271"/>
                  </a:cubicBezTo>
                  <a:cubicBezTo>
                    <a:pt x="150" y="296"/>
                    <a:pt x="181" y="308"/>
                    <a:pt x="211" y="308"/>
                  </a:cubicBezTo>
                  <a:cubicBezTo>
                    <a:pt x="240" y="308"/>
                    <a:pt x="268" y="297"/>
                    <a:pt x="290" y="275"/>
                  </a:cubicBezTo>
                  <a:cubicBezTo>
                    <a:pt x="332" y="233"/>
                    <a:pt x="330" y="169"/>
                    <a:pt x="285" y="120"/>
                  </a:cubicBezTo>
                  <a:cubicBezTo>
                    <a:pt x="285" y="120"/>
                    <a:pt x="285" y="120"/>
                    <a:pt x="285" y="120"/>
                  </a:cubicBezTo>
                  <a:close/>
                  <a:moveTo>
                    <a:pt x="278" y="264"/>
                  </a:moveTo>
                  <a:cubicBezTo>
                    <a:pt x="259" y="283"/>
                    <a:pt x="234" y="293"/>
                    <a:pt x="208" y="292"/>
                  </a:cubicBezTo>
                  <a:cubicBezTo>
                    <a:pt x="182" y="291"/>
                    <a:pt x="157" y="280"/>
                    <a:pt x="138" y="260"/>
                  </a:cubicBezTo>
                  <a:cubicBezTo>
                    <a:pt x="138" y="260"/>
                    <a:pt x="48" y="171"/>
                    <a:pt x="48" y="171"/>
                  </a:cubicBezTo>
                  <a:cubicBezTo>
                    <a:pt x="46" y="168"/>
                    <a:pt x="45" y="165"/>
                    <a:pt x="45" y="162"/>
                  </a:cubicBezTo>
                  <a:cubicBezTo>
                    <a:pt x="45" y="159"/>
                    <a:pt x="46" y="156"/>
                    <a:pt x="48" y="154"/>
                  </a:cubicBezTo>
                  <a:cubicBezTo>
                    <a:pt x="51" y="152"/>
                    <a:pt x="54" y="150"/>
                    <a:pt x="57" y="150"/>
                  </a:cubicBezTo>
                  <a:cubicBezTo>
                    <a:pt x="60" y="150"/>
                    <a:pt x="63" y="152"/>
                    <a:pt x="65" y="154"/>
                  </a:cubicBezTo>
                  <a:cubicBezTo>
                    <a:pt x="65" y="154"/>
                    <a:pt x="106" y="195"/>
                    <a:pt x="106" y="195"/>
                  </a:cubicBezTo>
                  <a:cubicBezTo>
                    <a:pt x="108" y="197"/>
                    <a:pt x="110" y="198"/>
                    <a:pt x="112" y="198"/>
                  </a:cubicBezTo>
                  <a:cubicBezTo>
                    <a:pt x="112" y="198"/>
                    <a:pt x="112" y="198"/>
                    <a:pt x="112" y="198"/>
                  </a:cubicBezTo>
                  <a:cubicBezTo>
                    <a:pt x="114" y="198"/>
                    <a:pt x="116" y="197"/>
                    <a:pt x="118" y="195"/>
                  </a:cubicBezTo>
                  <a:cubicBezTo>
                    <a:pt x="121" y="192"/>
                    <a:pt x="121" y="187"/>
                    <a:pt x="118" y="184"/>
                  </a:cubicBezTo>
                  <a:cubicBezTo>
                    <a:pt x="20" y="86"/>
                    <a:pt x="20" y="86"/>
                    <a:pt x="20" y="86"/>
                  </a:cubicBezTo>
                  <a:cubicBezTo>
                    <a:pt x="18" y="83"/>
                    <a:pt x="16" y="80"/>
                    <a:pt x="16" y="77"/>
                  </a:cubicBezTo>
                  <a:cubicBezTo>
                    <a:pt x="16" y="74"/>
                    <a:pt x="18" y="71"/>
                    <a:pt x="20" y="69"/>
                  </a:cubicBezTo>
                  <a:cubicBezTo>
                    <a:pt x="22" y="67"/>
                    <a:pt x="25" y="65"/>
                    <a:pt x="28" y="65"/>
                  </a:cubicBezTo>
                  <a:cubicBezTo>
                    <a:pt x="28" y="65"/>
                    <a:pt x="28" y="65"/>
                    <a:pt x="28" y="65"/>
                  </a:cubicBezTo>
                  <a:cubicBezTo>
                    <a:pt x="31" y="65"/>
                    <a:pt x="34" y="67"/>
                    <a:pt x="36" y="69"/>
                  </a:cubicBezTo>
                  <a:cubicBezTo>
                    <a:pt x="134" y="167"/>
                    <a:pt x="134" y="167"/>
                    <a:pt x="134" y="167"/>
                  </a:cubicBezTo>
                  <a:cubicBezTo>
                    <a:pt x="136" y="168"/>
                    <a:pt x="138" y="169"/>
                    <a:pt x="140" y="169"/>
                  </a:cubicBezTo>
                  <a:cubicBezTo>
                    <a:pt x="142" y="169"/>
                    <a:pt x="144" y="168"/>
                    <a:pt x="146" y="167"/>
                  </a:cubicBezTo>
                  <a:cubicBezTo>
                    <a:pt x="149" y="164"/>
                    <a:pt x="149" y="159"/>
                    <a:pt x="146" y="155"/>
                  </a:cubicBezTo>
                  <a:cubicBezTo>
                    <a:pt x="48" y="57"/>
                    <a:pt x="48" y="57"/>
                    <a:pt x="48" y="57"/>
                  </a:cubicBezTo>
                  <a:cubicBezTo>
                    <a:pt x="48" y="57"/>
                    <a:pt x="47" y="57"/>
                    <a:pt x="47" y="57"/>
                  </a:cubicBezTo>
                  <a:cubicBezTo>
                    <a:pt x="36" y="46"/>
                    <a:pt x="29" y="39"/>
                    <a:pt x="29" y="39"/>
                  </a:cubicBezTo>
                  <a:cubicBezTo>
                    <a:pt x="25" y="34"/>
                    <a:pt x="25" y="27"/>
                    <a:pt x="29" y="22"/>
                  </a:cubicBezTo>
                  <a:cubicBezTo>
                    <a:pt x="34" y="17"/>
                    <a:pt x="41" y="17"/>
                    <a:pt x="46" y="22"/>
                  </a:cubicBezTo>
                  <a:cubicBezTo>
                    <a:pt x="47" y="23"/>
                    <a:pt x="119" y="95"/>
                    <a:pt x="119" y="95"/>
                  </a:cubicBezTo>
                  <a:cubicBezTo>
                    <a:pt x="119" y="96"/>
                    <a:pt x="119" y="96"/>
                    <a:pt x="120" y="96"/>
                  </a:cubicBezTo>
                  <a:cubicBezTo>
                    <a:pt x="125" y="101"/>
                    <a:pt x="125" y="101"/>
                    <a:pt x="125" y="101"/>
                  </a:cubicBezTo>
                  <a:cubicBezTo>
                    <a:pt x="125" y="101"/>
                    <a:pt x="125" y="101"/>
                    <a:pt x="125" y="102"/>
                  </a:cubicBezTo>
                  <a:cubicBezTo>
                    <a:pt x="163" y="139"/>
                    <a:pt x="163" y="139"/>
                    <a:pt x="163" y="139"/>
                  </a:cubicBezTo>
                  <a:cubicBezTo>
                    <a:pt x="166" y="142"/>
                    <a:pt x="171" y="142"/>
                    <a:pt x="174" y="139"/>
                  </a:cubicBezTo>
                  <a:cubicBezTo>
                    <a:pt x="177" y="136"/>
                    <a:pt x="177" y="131"/>
                    <a:pt x="174" y="127"/>
                  </a:cubicBezTo>
                  <a:cubicBezTo>
                    <a:pt x="88" y="42"/>
                    <a:pt x="88" y="42"/>
                    <a:pt x="88" y="42"/>
                  </a:cubicBezTo>
                  <a:cubicBezTo>
                    <a:pt x="84" y="37"/>
                    <a:pt x="84" y="30"/>
                    <a:pt x="88" y="25"/>
                  </a:cubicBezTo>
                  <a:cubicBezTo>
                    <a:pt x="93" y="21"/>
                    <a:pt x="100" y="21"/>
                    <a:pt x="105" y="25"/>
                  </a:cubicBezTo>
                  <a:cubicBezTo>
                    <a:pt x="216" y="136"/>
                    <a:pt x="216" y="136"/>
                    <a:pt x="216" y="136"/>
                  </a:cubicBezTo>
                  <a:cubicBezTo>
                    <a:pt x="219" y="139"/>
                    <a:pt x="224" y="139"/>
                    <a:pt x="227" y="136"/>
                  </a:cubicBezTo>
                  <a:cubicBezTo>
                    <a:pt x="227" y="136"/>
                    <a:pt x="227" y="136"/>
                    <a:pt x="227" y="136"/>
                  </a:cubicBezTo>
                  <a:cubicBezTo>
                    <a:pt x="229" y="134"/>
                    <a:pt x="230" y="132"/>
                    <a:pt x="230" y="130"/>
                  </a:cubicBezTo>
                  <a:cubicBezTo>
                    <a:pt x="230" y="128"/>
                    <a:pt x="229" y="126"/>
                    <a:pt x="227" y="124"/>
                  </a:cubicBezTo>
                  <a:cubicBezTo>
                    <a:pt x="202" y="100"/>
                    <a:pt x="202" y="100"/>
                    <a:pt x="202" y="100"/>
                  </a:cubicBezTo>
                  <a:cubicBezTo>
                    <a:pt x="191" y="88"/>
                    <a:pt x="190" y="69"/>
                    <a:pt x="199" y="56"/>
                  </a:cubicBezTo>
                  <a:cubicBezTo>
                    <a:pt x="273" y="131"/>
                    <a:pt x="273" y="131"/>
                    <a:pt x="273" y="131"/>
                  </a:cubicBezTo>
                  <a:cubicBezTo>
                    <a:pt x="313" y="174"/>
                    <a:pt x="315" y="227"/>
                    <a:pt x="278" y="264"/>
                  </a:cubicBezTo>
                  <a:close/>
                </a:path>
              </a:pathLst>
            </a:custGeom>
            <a:solidFill>
              <a:srgbClr val="217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a:extLst>
                <a:ext uri="{FF2B5EF4-FFF2-40B4-BE49-F238E27FC236}">
                  <a16:creationId xmlns:a16="http://schemas.microsoft.com/office/drawing/2014/main" id="{07533212-F358-4E3C-987C-6D88B641099D}"/>
                </a:ext>
              </a:extLst>
            </p:cNvPr>
            <p:cNvSpPr>
              <a:spLocks noEditPoints="1"/>
            </p:cNvSpPr>
            <p:nvPr/>
          </p:nvSpPr>
          <p:spPr bwMode="auto">
            <a:xfrm>
              <a:off x="3867" y="2189"/>
              <a:ext cx="141" cy="144"/>
            </a:xfrm>
            <a:custGeom>
              <a:avLst/>
              <a:gdLst>
                <a:gd name="T0" fmla="*/ 35 w 69"/>
                <a:gd name="T1" fmla="*/ 0 h 70"/>
                <a:gd name="T2" fmla="*/ 0 w 69"/>
                <a:gd name="T3" fmla="*/ 35 h 70"/>
                <a:gd name="T4" fmla="*/ 35 w 69"/>
                <a:gd name="T5" fmla="*/ 70 h 70"/>
                <a:gd name="T6" fmla="*/ 69 w 69"/>
                <a:gd name="T7" fmla="*/ 35 h 70"/>
                <a:gd name="T8" fmla="*/ 35 w 69"/>
                <a:gd name="T9" fmla="*/ 0 h 70"/>
                <a:gd name="T10" fmla="*/ 35 w 69"/>
                <a:gd name="T11" fmla="*/ 54 h 70"/>
                <a:gd name="T12" fmla="*/ 16 w 69"/>
                <a:gd name="T13" fmla="*/ 35 h 70"/>
                <a:gd name="T14" fmla="*/ 35 w 69"/>
                <a:gd name="T15" fmla="*/ 16 h 70"/>
                <a:gd name="T16" fmla="*/ 53 w 69"/>
                <a:gd name="T17" fmla="*/ 35 h 70"/>
                <a:gd name="T18" fmla="*/ 35 w 69"/>
                <a:gd name="T19"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5" y="0"/>
                  </a:moveTo>
                  <a:cubicBezTo>
                    <a:pt x="16" y="0"/>
                    <a:pt x="0" y="16"/>
                    <a:pt x="0" y="35"/>
                  </a:cubicBezTo>
                  <a:cubicBezTo>
                    <a:pt x="0" y="54"/>
                    <a:pt x="16" y="70"/>
                    <a:pt x="35" y="70"/>
                  </a:cubicBezTo>
                  <a:cubicBezTo>
                    <a:pt x="54" y="70"/>
                    <a:pt x="69" y="54"/>
                    <a:pt x="69" y="35"/>
                  </a:cubicBezTo>
                  <a:cubicBezTo>
                    <a:pt x="69" y="16"/>
                    <a:pt x="54" y="0"/>
                    <a:pt x="35" y="0"/>
                  </a:cubicBezTo>
                  <a:close/>
                  <a:moveTo>
                    <a:pt x="35" y="54"/>
                  </a:moveTo>
                  <a:cubicBezTo>
                    <a:pt x="24" y="54"/>
                    <a:pt x="16" y="45"/>
                    <a:pt x="16" y="35"/>
                  </a:cubicBezTo>
                  <a:cubicBezTo>
                    <a:pt x="16" y="25"/>
                    <a:pt x="24" y="16"/>
                    <a:pt x="35" y="16"/>
                  </a:cubicBezTo>
                  <a:cubicBezTo>
                    <a:pt x="45" y="16"/>
                    <a:pt x="53" y="25"/>
                    <a:pt x="53" y="35"/>
                  </a:cubicBezTo>
                  <a:cubicBezTo>
                    <a:pt x="53" y="45"/>
                    <a:pt x="45" y="54"/>
                    <a:pt x="35" y="54"/>
                  </a:cubicBezTo>
                  <a:close/>
                </a:path>
              </a:pathLst>
            </a:custGeom>
            <a:solidFill>
              <a:srgbClr val="217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a:extLst>
                <a:ext uri="{FF2B5EF4-FFF2-40B4-BE49-F238E27FC236}">
                  <a16:creationId xmlns:a16="http://schemas.microsoft.com/office/drawing/2014/main" id="{459CD0C9-0BFB-4D19-83FA-0DFA16500FAC}"/>
                </a:ext>
              </a:extLst>
            </p:cNvPr>
            <p:cNvSpPr>
              <a:spLocks noEditPoints="1"/>
            </p:cNvSpPr>
            <p:nvPr/>
          </p:nvSpPr>
          <p:spPr bwMode="auto">
            <a:xfrm>
              <a:off x="4027" y="1847"/>
              <a:ext cx="144" cy="144"/>
            </a:xfrm>
            <a:custGeom>
              <a:avLst/>
              <a:gdLst>
                <a:gd name="T0" fmla="*/ 35 w 70"/>
                <a:gd name="T1" fmla="*/ 70 h 70"/>
                <a:gd name="T2" fmla="*/ 70 w 70"/>
                <a:gd name="T3" fmla="*/ 35 h 70"/>
                <a:gd name="T4" fmla="*/ 35 w 70"/>
                <a:gd name="T5" fmla="*/ 0 h 70"/>
                <a:gd name="T6" fmla="*/ 0 w 70"/>
                <a:gd name="T7" fmla="*/ 35 h 70"/>
                <a:gd name="T8" fmla="*/ 35 w 70"/>
                <a:gd name="T9" fmla="*/ 70 h 70"/>
                <a:gd name="T10" fmla="*/ 35 w 70"/>
                <a:gd name="T11" fmla="*/ 16 h 70"/>
                <a:gd name="T12" fmla="*/ 54 w 70"/>
                <a:gd name="T13" fmla="*/ 35 h 70"/>
                <a:gd name="T14" fmla="*/ 35 w 70"/>
                <a:gd name="T15" fmla="*/ 54 h 70"/>
                <a:gd name="T16" fmla="*/ 16 w 70"/>
                <a:gd name="T17" fmla="*/ 35 h 70"/>
                <a:gd name="T18" fmla="*/ 35 w 70"/>
                <a:gd name="T19" fmla="*/ 1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5" y="70"/>
                  </a:moveTo>
                  <a:cubicBezTo>
                    <a:pt x="54" y="70"/>
                    <a:pt x="70" y="54"/>
                    <a:pt x="70" y="35"/>
                  </a:cubicBezTo>
                  <a:cubicBezTo>
                    <a:pt x="70" y="16"/>
                    <a:pt x="54" y="0"/>
                    <a:pt x="35" y="0"/>
                  </a:cubicBezTo>
                  <a:cubicBezTo>
                    <a:pt x="16" y="0"/>
                    <a:pt x="0" y="16"/>
                    <a:pt x="0" y="35"/>
                  </a:cubicBezTo>
                  <a:cubicBezTo>
                    <a:pt x="0" y="54"/>
                    <a:pt x="16" y="70"/>
                    <a:pt x="35" y="70"/>
                  </a:cubicBezTo>
                  <a:close/>
                  <a:moveTo>
                    <a:pt x="35" y="16"/>
                  </a:moveTo>
                  <a:cubicBezTo>
                    <a:pt x="45" y="16"/>
                    <a:pt x="54" y="24"/>
                    <a:pt x="54" y="35"/>
                  </a:cubicBezTo>
                  <a:cubicBezTo>
                    <a:pt x="54" y="45"/>
                    <a:pt x="45" y="54"/>
                    <a:pt x="35" y="54"/>
                  </a:cubicBezTo>
                  <a:cubicBezTo>
                    <a:pt x="25" y="54"/>
                    <a:pt x="16" y="45"/>
                    <a:pt x="16" y="35"/>
                  </a:cubicBezTo>
                  <a:cubicBezTo>
                    <a:pt x="16" y="24"/>
                    <a:pt x="25" y="16"/>
                    <a:pt x="35" y="16"/>
                  </a:cubicBezTo>
                  <a:close/>
                </a:path>
              </a:pathLst>
            </a:custGeom>
            <a:solidFill>
              <a:srgbClr val="217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47" name="Straight Connector 46">
            <a:extLst>
              <a:ext uri="{FF2B5EF4-FFF2-40B4-BE49-F238E27FC236}">
                <a16:creationId xmlns:a16="http://schemas.microsoft.com/office/drawing/2014/main" id="{54956016-7645-4307-93FB-EA8F868873CC}"/>
              </a:ext>
            </a:extLst>
          </p:cNvPr>
          <p:cNvCxnSpPr>
            <a:cxnSpLocks/>
          </p:cNvCxnSpPr>
          <p:nvPr/>
        </p:nvCxnSpPr>
        <p:spPr>
          <a:xfrm>
            <a:off x="5266521" y="5745736"/>
            <a:ext cx="1649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34204411-729B-4720-8BF9-285CF9D28C5D}"/>
              </a:ext>
            </a:extLst>
          </p:cNvPr>
          <p:cNvSpPr txBox="1"/>
          <p:nvPr/>
        </p:nvSpPr>
        <p:spPr>
          <a:xfrm>
            <a:off x="5266521" y="4911576"/>
            <a:ext cx="1695600" cy="415498"/>
          </a:xfrm>
          <a:prstGeom prst="rect">
            <a:avLst/>
          </a:prstGeom>
          <a:noFill/>
        </p:spPr>
        <p:txBody>
          <a:bodyPr wrap="square" lIns="0" tIns="0" rIns="0" bIns="0" rtlCol="0">
            <a:spAutoFit/>
          </a:bodyPr>
          <a:lstStyle/>
          <a:p>
            <a:r>
              <a:rPr lang="ru-RU" sz="900"/>
              <a:t>компаниям с плохой репутацией </a:t>
            </a:r>
            <a:r>
              <a:rPr lang="ru-RU" sz="900" err="1"/>
              <a:t>найм</a:t>
            </a:r>
            <a:r>
              <a:rPr lang="ru-RU" sz="900"/>
              <a:t> сотрудников обходится на 10% дороже.</a:t>
            </a:r>
            <a:r>
              <a:rPr lang="ru-RU" sz="900" baseline="30000"/>
              <a:t>4</a:t>
            </a:r>
          </a:p>
        </p:txBody>
      </p:sp>
      <p:sp>
        <p:nvSpPr>
          <p:cNvPr id="78" name="TextBox 77">
            <a:extLst>
              <a:ext uri="{FF2B5EF4-FFF2-40B4-BE49-F238E27FC236}">
                <a16:creationId xmlns:a16="http://schemas.microsoft.com/office/drawing/2014/main" id="{FB4072EA-AA9A-49B8-91C7-8254D7EEB9BA}"/>
              </a:ext>
            </a:extLst>
          </p:cNvPr>
          <p:cNvSpPr txBox="1"/>
          <p:nvPr/>
        </p:nvSpPr>
        <p:spPr>
          <a:xfrm>
            <a:off x="3511154" y="1721318"/>
            <a:ext cx="1695600" cy="553998"/>
          </a:xfrm>
          <a:prstGeom prst="rect">
            <a:avLst/>
          </a:prstGeom>
          <a:noFill/>
        </p:spPr>
        <p:txBody>
          <a:bodyPr wrap="square" lIns="0" tIns="0" rIns="0" bIns="0" rtlCol="0">
            <a:spAutoFit/>
          </a:bodyPr>
          <a:lstStyle/>
          <a:p>
            <a:r>
              <a:rPr lang="en-US" sz="3600">
                <a:solidFill>
                  <a:schemeClr val="accent4"/>
                </a:solidFill>
              </a:rPr>
              <a:t>50%</a:t>
            </a:r>
            <a:endParaRPr lang="en-US" sz="3600" baseline="30000">
              <a:solidFill>
                <a:schemeClr val="accent4"/>
              </a:solidFill>
            </a:endParaRPr>
          </a:p>
        </p:txBody>
      </p:sp>
      <p:sp>
        <p:nvSpPr>
          <p:cNvPr id="79" name="TextBox 78">
            <a:extLst>
              <a:ext uri="{FF2B5EF4-FFF2-40B4-BE49-F238E27FC236}">
                <a16:creationId xmlns:a16="http://schemas.microsoft.com/office/drawing/2014/main" id="{A69244AD-5EDB-429C-A077-F4D9CDDDE06E}"/>
              </a:ext>
            </a:extLst>
          </p:cNvPr>
          <p:cNvSpPr txBox="1"/>
          <p:nvPr/>
        </p:nvSpPr>
        <p:spPr>
          <a:xfrm>
            <a:off x="7067651" y="1721318"/>
            <a:ext cx="4356000" cy="553998"/>
          </a:xfrm>
          <a:prstGeom prst="rect">
            <a:avLst/>
          </a:prstGeom>
          <a:noFill/>
        </p:spPr>
        <p:txBody>
          <a:bodyPr wrap="square" lIns="0" tIns="0" rIns="0" bIns="0" rtlCol="0">
            <a:spAutoFit/>
          </a:bodyPr>
          <a:lstStyle/>
          <a:p>
            <a:r>
              <a:rPr lang="en-US" sz="3600">
                <a:solidFill>
                  <a:schemeClr val="accent5"/>
                </a:solidFill>
              </a:rPr>
              <a:t>80%</a:t>
            </a:r>
            <a:endParaRPr lang="en-US" sz="3600" baseline="30000">
              <a:solidFill>
                <a:schemeClr val="accent5"/>
              </a:solidFill>
            </a:endParaRPr>
          </a:p>
        </p:txBody>
      </p:sp>
      <p:cxnSp>
        <p:nvCxnSpPr>
          <p:cNvPr id="54" name="Straight Connector 53">
            <a:extLst>
              <a:ext uri="{FF2B5EF4-FFF2-40B4-BE49-F238E27FC236}">
                <a16:creationId xmlns:a16="http://schemas.microsoft.com/office/drawing/2014/main" id="{4900793C-E2D2-4C96-9826-65F45AB9141C}"/>
              </a:ext>
            </a:extLst>
          </p:cNvPr>
          <p:cNvCxnSpPr>
            <a:cxnSpLocks/>
          </p:cNvCxnSpPr>
          <p:nvPr/>
        </p:nvCxnSpPr>
        <p:spPr>
          <a:xfrm>
            <a:off x="3511154" y="3682870"/>
            <a:ext cx="1649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E5C609B-0724-4346-8F46-C6E8AEF98562}"/>
              </a:ext>
            </a:extLst>
          </p:cNvPr>
          <p:cNvCxnSpPr>
            <a:cxnSpLocks/>
          </p:cNvCxnSpPr>
          <p:nvPr/>
        </p:nvCxnSpPr>
        <p:spPr>
          <a:xfrm>
            <a:off x="3511154" y="5745736"/>
            <a:ext cx="1649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C9ECA266-9F52-42BE-947D-8C2C5BCD3AF7}"/>
              </a:ext>
            </a:extLst>
          </p:cNvPr>
          <p:cNvSpPr txBox="1"/>
          <p:nvPr/>
        </p:nvSpPr>
        <p:spPr>
          <a:xfrm>
            <a:off x="3511154" y="4360741"/>
            <a:ext cx="1695600" cy="553998"/>
          </a:xfrm>
          <a:prstGeom prst="rect">
            <a:avLst/>
          </a:prstGeom>
          <a:noFill/>
        </p:spPr>
        <p:txBody>
          <a:bodyPr wrap="square" lIns="0" tIns="0" rIns="0" bIns="0" rtlCol="0">
            <a:spAutoFit/>
          </a:bodyPr>
          <a:lstStyle/>
          <a:p>
            <a:r>
              <a:rPr lang="ru-RU" sz="900" dirty="0"/>
              <a:t>кандидатов ищут информацию о компаниях в социальных сетях перед отправкой резюме.</a:t>
            </a:r>
            <a:r>
              <a:rPr lang="ru-RU" sz="900" baseline="30000" dirty="0"/>
              <a:t>5</a:t>
            </a:r>
          </a:p>
        </p:txBody>
      </p:sp>
      <p:sp>
        <p:nvSpPr>
          <p:cNvPr id="81" name="TextBox 80">
            <a:extLst>
              <a:ext uri="{FF2B5EF4-FFF2-40B4-BE49-F238E27FC236}">
                <a16:creationId xmlns:a16="http://schemas.microsoft.com/office/drawing/2014/main" id="{73086550-0399-4508-BDF8-5B0023FB60AC}"/>
              </a:ext>
            </a:extLst>
          </p:cNvPr>
          <p:cNvSpPr txBox="1"/>
          <p:nvPr/>
        </p:nvSpPr>
        <p:spPr>
          <a:xfrm>
            <a:off x="3511154" y="3740622"/>
            <a:ext cx="1695600" cy="553998"/>
          </a:xfrm>
          <a:prstGeom prst="rect">
            <a:avLst/>
          </a:prstGeom>
          <a:noFill/>
        </p:spPr>
        <p:txBody>
          <a:bodyPr wrap="square" lIns="0" tIns="0" rIns="0" bIns="0" rtlCol="0">
            <a:spAutoFit/>
          </a:bodyPr>
          <a:lstStyle/>
          <a:p>
            <a:r>
              <a:rPr lang="en-US" sz="3600">
                <a:solidFill>
                  <a:schemeClr val="tx2"/>
                </a:solidFill>
              </a:rPr>
              <a:t>62%</a:t>
            </a:r>
            <a:endParaRPr lang="en-US" sz="3600" baseline="30000">
              <a:solidFill>
                <a:schemeClr val="tx2"/>
              </a:solidFill>
            </a:endParaRPr>
          </a:p>
        </p:txBody>
      </p:sp>
      <p:sp>
        <p:nvSpPr>
          <p:cNvPr id="83" name="TextBox 82">
            <a:extLst>
              <a:ext uri="{FF2B5EF4-FFF2-40B4-BE49-F238E27FC236}">
                <a16:creationId xmlns:a16="http://schemas.microsoft.com/office/drawing/2014/main" id="{F81A4CD5-2926-4137-8908-C2BFDE535BB3}"/>
              </a:ext>
            </a:extLst>
          </p:cNvPr>
          <p:cNvSpPr txBox="1"/>
          <p:nvPr/>
        </p:nvSpPr>
        <p:spPr>
          <a:xfrm>
            <a:off x="7063587" y="3740622"/>
            <a:ext cx="2556000" cy="553998"/>
          </a:xfrm>
          <a:prstGeom prst="rect">
            <a:avLst/>
          </a:prstGeom>
          <a:noFill/>
        </p:spPr>
        <p:txBody>
          <a:bodyPr wrap="square" lIns="0" tIns="0" rIns="0" bIns="0" rtlCol="0">
            <a:spAutoFit/>
          </a:bodyPr>
          <a:lstStyle/>
          <a:p>
            <a:r>
              <a:rPr lang="en-US" sz="3600">
                <a:solidFill>
                  <a:schemeClr val="tx2"/>
                </a:solidFill>
              </a:rPr>
              <a:t>67%</a:t>
            </a:r>
            <a:endParaRPr lang="en-US" sz="3600" baseline="30000">
              <a:solidFill>
                <a:schemeClr val="tx2"/>
              </a:solidFill>
            </a:endParaRPr>
          </a:p>
        </p:txBody>
      </p:sp>
      <p:sp>
        <p:nvSpPr>
          <p:cNvPr id="84" name="TextBox 83">
            <a:extLst>
              <a:ext uri="{FF2B5EF4-FFF2-40B4-BE49-F238E27FC236}">
                <a16:creationId xmlns:a16="http://schemas.microsoft.com/office/drawing/2014/main" id="{C02E3F17-2B2D-41D6-9A17-DD56A7C9940A}"/>
              </a:ext>
            </a:extLst>
          </p:cNvPr>
          <p:cNvSpPr txBox="1"/>
          <p:nvPr/>
        </p:nvSpPr>
        <p:spPr>
          <a:xfrm>
            <a:off x="9773814" y="3740622"/>
            <a:ext cx="1695600" cy="553998"/>
          </a:xfrm>
          <a:prstGeom prst="rect">
            <a:avLst/>
          </a:prstGeom>
          <a:noFill/>
        </p:spPr>
        <p:txBody>
          <a:bodyPr wrap="square" lIns="0" tIns="0" rIns="0" bIns="0" rtlCol="0">
            <a:spAutoFit/>
          </a:bodyPr>
          <a:lstStyle/>
          <a:p>
            <a:r>
              <a:rPr lang="en-US" sz="3600">
                <a:solidFill>
                  <a:schemeClr val="accent4"/>
                </a:solidFill>
              </a:rPr>
              <a:t>76%</a:t>
            </a:r>
            <a:endParaRPr lang="en-US" sz="3600" baseline="30000">
              <a:solidFill>
                <a:schemeClr val="accent4"/>
              </a:solidFill>
            </a:endParaRPr>
          </a:p>
        </p:txBody>
      </p:sp>
      <p:grpSp>
        <p:nvGrpSpPr>
          <p:cNvPr id="59" name="Group 58">
            <a:extLst>
              <a:ext uri="{FF2B5EF4-FFF2-40B4-BE49-F238E27FC236}">
                <a16:creationId xmlns:a16="http://schemas.microsoft.com/office/drawing/2014/main" id="{AA970899-2938-4D85-9BBB-8E3B10E28CD1}"/>
              </a:ext>
            </a:extLst>
          </p:cNvPr>
          <p:cNvGrpSpPr/>
          <p:nvPr/>
        </p:nvGrpSpPr>
        <p:grpSpPr>
          <a:xfrm>
            <a:off x="5266521" y="1660525"/>
            <a:ext cx="1695600" cy="2017860"/>
            <a:chOff x="770220" y="3595468"/>
            <a:chExt cx="1695600" cy="2017860"/>
          </a:xfrm>
        </p:grpSpPr>
        <p:cxnSp>
          <p:nvCxnSpPr>
            <p:cNvPr id="60" name="Straight Connector 59">
              <a:extLst>
                <a:ext uri="{FF2B5EF4-FFF2-40B4-BE49-F238E27FC236}">
                  <a16:creationId xmlns:a16="http://schemas.microsoft.com/office/drawing/2014/main" id="{F1AEE246-D2AE-4322-8382-88CCEC36F0EA}"/>
                </a:ext>
              </a:extLst>
            </p:cNvPr>
            <p:cNvCxnSpPr>
              <a:cxnSpLocks/>
            </p:cNvCxnSpPr>
            <p:nvPr/>
          </p:nvCxnSpPr>
          <p:spPr>
            <a:xfrm>
              <a:off x="775702" y="3595468"/>
              <a:ext cx="1649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54BACBA-8EDA-42F2-92DE-B0780AADEBF9}"/>
                </a:ext>
              </a:extLst>
            </p:cNvPr>
            <p:cNvCxnSpPr>
              <a:cxnSpLocks/>
            </p:cNvCxnSpPr>
            <p:nvPr/>
          </p:nvCxnSpPr>
          <p:spPr>
            <a:xfrm>
              <a:off x="775702" y="5613328"/>
              <a:ext cx="1649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55A8BC-F423-4934-9F71-8504531537A6}"/>
                </a:ext>
              </a:extLst>
            </p:cNvPr>
            <p:cNvSpPr txBox="1"/>
            <p:nvPr/>
          </p:nvSpPr>
          <p:spPr>
            <a:xfrm>
              <a:off x="770220" y="3653220"/>
              <a:ext cx="1695600" cy="553998"/>
            </a:xfrm>
            <a:prstGeom prst="rect">
              <a:avLst/>
            </a:prstGeom>
            <a:noFill/>
          </p:spPr>
          <p:txBody>
            <a:bodyPr wrap="square" lIns="0" tIns="0" rIns="0" bIns="0" rtlCol="0">
              <a:spAutoFit/>
            </a:bodyPr>
            <a:lstStyle/>
            <a:p>
              <a:r>
                <a:rPr lang="en-US" sz="3600">
                  <a:solidFill>
                    <a:schemeClr val="tx2"/>
                  </a:solidFill>
                </a:rPr>
                <a:t>96%</a:t>
              </a:r>
              <a:endParaRPr lang="en-US" sz="3600" baseline="30000">
                <a:solidFill>
                  <a:schemeClr val="tx2"/>
                </a:solidFill>
              </a:endParaRPr>
            </a:p>
          </p:txBody>
        </p:sp>
      </p:grpSp>
      <p:sp>
        <p:nvSpPr>
          <p:cNvPr id="85" name="TextBox 84">
            <a:extLst>
              <a:ext uri="{FF2B5EF4-FFF2-40B4-BE49-F238E27FC236}">
                <a16:creationId xmlns:a16="http://schemas.microsoft.com/office/drawing/2014/main" id="{4EDD0D73-B822-48CF-8D2B-FB0ADA1BB800}"/>
              </a:ext>
            </a:extLst>
          </p:cNvPr>
          <p:cNvSpPr txBox="1"/>
          <p:nvPr/>
        </p:nvSpPr>
        <p:spPr>
          <a:xfrm>
            <a:off x="770220" y="4360741"/>
            <a:ext cx="2664000" cy="415498"/>
          </a:xfrm>
          <a:prstGeom prst="rect">
            <a:avLst/>
          </a:prstGeom>
          <a:noFill/>
        </p:spPr>
        <p:txBody>
          <a:bodyPr wrap="square" lIns="0" tIns="0" rIns="0" bIns="0" rtlCol="0" anchor="t">
            <a:spAutoFit/>
          </a:bodyPr>
          <a:lstStyle/>
          <a:p>
            <a:r>
              <a:rPr lang="ru-RU" sz="900" dirty="0"/>
              <a:t>на столько процентов повышается качество найма в организациях, которые уделяют пристальное внимание кандидатскому опыту.</a:t>
            </a:r>
            <a:r>
              <a:rPr lang="ru-RU" sz="900" baseline="30000" dirty="0"/>
              <a:t> </a:t>
            </a:r>
            <a:r>
              <a:rPr lang="en-US" sz="900" baseline="30000" dirty="0"/>
              <a:t>8</a:t>
            </a:r>
          </a:p>
        </p:txBody>
      </p:sp>
      <p:cxnSp>
        <p:nvCxnSpPr>
          <p:cNvPr id="71" name="Straight Connector 70">
            <a:extLst>
              <a:ext uri="{FF2B5EF4-FFF2-40B4-BE49-F238E27FC236}">
                <a16:creationId xmlns:a16="http://schemas.microsoft.com/office/drawing/2014/main" id="{0F37E4BF-FD43-430E-A581-7A6BE4026DC4}"/>
              </a:ext>
            </a:extLst>
          </p:cNvPr>
          <p:cNvCxnSpPr>
            <a:cxnSpLocks/>
          </p:cNvCxnSpPr>
          <p:nvPr/>
        </p:nvCxnSpPr>
        <p:spPr>
          <a:xfrm>
            <a:off x="770220" y="3682870"/>
            <a:ext cx="25921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E82EE18-59D2-4391-90FD-483D3F59256A}"/>
              </a:ext>
            </a:extLst>
          </p:cNvPr>
          <p:cNvCxnSpPr>
            <a:cxnSpLocks/>
          </p:cNvCxnSpPr>
          <p:nvPr/>
        </p:nvCxnSpPr>
        <p:spPr>
          <a:xfrm>
            <a:off x="770220" y="5745736"/>
            <a:ext cx="25921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3C1E3EC-347E-4F82-A554-6687F2E8406E}"/>
              </a:ext>
            </a:extLst>
          </p:cNvPr>
          <p:cNvSpPr txBox="1"/>
          <p:nvPr/>
        </p:nvSpPr>
        <p:spPr>
          <a:xfrm>
            <a:off x="770220" y="3740622"/>
            <a:ext cx="2664000" cy="553998"/>
          </a:xfrm>
          <a:prstGeom prst="rect">
            <a:avLst/>
          </a:prstGeom>
          <a:noFill/>
        </p:spPr>
        <p:txBody>
          <a:bodyPr wrap="square" lIns="0" tIns="0" rIns="0" bIns="0" rtlCol="0">
            <a:spAutoFit/>
          </a:bodyPr>
          <a:lstStyle/>
          <a:p>
            <a:r>
              <a:rPr lang="en-US" sz="3600">
                <a:solidFill>
                  <a:schemeClr val="accent5"/>
                </a:solidFill>
              </a:rPr>
              <a:t>70%</a:t>
            </a:r>
          </a:p>
        </p:txBody>
      </p:sp>
      <p:sp>
        <p:nvSpPr>
          <p:cNvPr id="56" name="TextBox 55">
            <a:extLst>
              <a:ext uri="{FF2B5EF4-FFF2-40B4-BE49-F238E27FC236}">
                <a16:creationId xmlns:a16="http://schemas.microsoft.com/office/drawing/2014/main" id="{DF8B7681-9C1A-4A63-A3FE-2FB08B76282C}"/>
              </a:ext>
            </a:extLst>
          </p:cNvPr>
          <p:cNvSpPr txBox="1"/>
          <p:nvPr/>
        </p:nvSpPr>
        <p:spPr>
          <a:xfrm>
            <a:off x="3487285" y="2361680"/>
            <a:ext cx="1695600" cy="553998"/>
          </a:xfrm>
          <a:prstGeom prst="rect">
            <a:avLst/>
          </a:prstGeom>
          <a:noFill/>
        </p:spPr>
        <p:txBody>
          <a:bodyPr wrap="square" lIns="0" tIns="0" rIns="0" bIns="0" rtlCol="0">
            <a:spAutoFit/>
          </a:bodyPr>
          <a:lstStyle/>
          <a:p>
            <a:r>
              <a:rPr lang="ru-RU" sz="900"/>
              <a:t>кандидатов заявляют, что не стали бы работать в компании с плохой репутацией – даже при более высокой зарплате.</a:t>
            </a:r>
            <a:r>
              <a:rPr lang="ru-RU" sz="900" baseline="30000"/>
              <a:t>1</a:t>
            </a:r>
          </a:p>
        </p:txBody>
      </p:sp>
      <p:sp>
        <p:nvSpPr>
          <p:cNvPr id="58" name="TextBox 57">
            <a:extLst>
              <a:ext uri="{FF2B5EF4-FFF2-40B4-BE49-F238E27FC236}">
                <a16:creationId xmlns:a16="http://schemas.microsoft.com/office/drawing/2014/main" id="{62A2C03B-F0C0-4F8C-9B3E-ACC805DA7FB1}"/>
              </a:ext>
            </a:extLst>
          </p:cNvPr>
          <p:cNvSpPr txBox="1"/>
          <p:nvPr/>
        </p:nvSpPr>
        <p:spPr>
          <a:xfrm>
            <a:off x="5287958" y="2361680"/>
            <a:ext cx="1693816" cy="830997"/>
          </a:xfrm>
          <a:prstGeom prst="rect">
            <a:avLst/>
          </a:prstGeom>
          <a:noFill/>
        </p:spPr>
        <p:txBody>
          <a:bodyPr wrap="square" lIns="0" tIns="0" rIns="0" bIns="0" rtlCol="0">
            <a:spAutoFit/>
          </a:bodyPr>
          <a:lstStyle/>
          <a:p>
            <a:r>
              <a:rPr lang="ru-RU" sz="900"/>
              <a:t>согласны с тем, что соответствие личных ценностей культуре компании является ключевым фактором их удовлетворенности работой.</a:t>
            </a:r>
            <a:r>
              <a:rPr lang="ru-RU" sz="900" baseline="30000"/>
              <a:t>3</a:t>
            </a:r>
          </a:p>
        </p:txBody>
      </p:sp>
      <p:sp>
        <p:nvSpPr>
          <p:cNvPr id="64" name="TextBox 63">
            <a:extLst>
              <a:ext uri="{FF2B5EF4-FFF2-40B4-BE49-F238E27FC236}">
                <a16:creationId xmlns:a16="http://schemas.microsoft.com/office/drawing/2014/main" id="{6A9626B1-2DF7-416F-A1F5-64A7C212A251}"/>
              </a:ext>
            </a:extLst>
          </p:cNvPr>
          <p:cNvSpPr txBox="1"/>
          <p:nvPr/>
        </p:nvSpPr>
        <p:spPr>
          <a:xfrm>
            <a:off x="7063587" y="2288897"/>
            <a:ext cx="4595014" cy="1240847"/>
          </a:xfrm>
          <a:prstGeom prst="rect">
            <a:avLst/>
          </a:prstGeom>
          <a:noFill/>
        </p:spPr>
        <p:txBody>
          <a:bodyPr wrap="square" lIns="0" tIns="0" rIns="0" bIns="0" rtlCol="0">
            <a:noAutofit/>
          </a:bodyPr>
          <a:lstStyle/>
          <a:p>
            <a:r>
              <a:rPr lang="ru-RU" sz="900"/>
              <a:t>руководителей согласны с тем, что сильный бренд работодателя позволяет им нанимать хороших сотрудников.</a:t>
            </a:r>
            <a:r>
              <a:rPr lang="ru-RU" sz="900" baseline="30000"/>
              <a:t>2</a:t>
            </a:r>
            <a:r>
              <a:rPr lang="ru-RU" sz="900"/>
              <a:t> Люди работают не просто в компании, а в рамках определенной корпоративной культуры, и то, как они воспринимают вас как работодателя, имеет первостепенное значение. Как рекрутеры, так и кандидаты называют корпоративную культуру одним из важнейших факторов, влияющих на выбор работодателя. Кандидаты активно ищут информацию о корпоративной культуре потенциального работодателя, чтобы понять, насколько она им подходит. Когда кандидаты узна</a:t>
            </a:r>
            <a:r>
              <a:rPr lang="ru-RU" sz="900" i="1"/>
              <a:t>ю</a:t>
            </a:r>
            <a:r>
              <a:rPr lang="ru-RU" sz="900"/>
              <a:t>т о позитивном опыте сотрудников и соискателей в открытых источниках, они чувствуют себя более уверенно, отправляя свое резюме в компанию.</a:t>
            </a:r>
          </a:p>
        </p:txBody>
      </p:sp>
      <p:pic>
        <p:nvPicPr>
          <p:cNvPr id="65" name="Picture 128">
            <a:extLst>
              <a:ext uri="{FF2B5EF4-FFF2-40B4-BE49-F238E27FC236}">
                <a16:creationId xmlns:a16="http://schemas.microsoft.com/office/drawing/2014/main" id="{99A30236-B59B-46BF-89C9-2F5BE46FF0BE}"/>
              </a:ext>
            </a:extLst>
          </p:cNvPr>
          <p:cNvPicPr/>
          <p:nvPr/>
        </p:nvPicPr>
        <p:blipFill dpi="0">
          <a:blip r:embed="rId3"/>
          <a:srcRect/>
          <a:stretch>
            <a:fillRect/>
          </a:stretch>
        </p:blipFill>
        <p:spPr>
          <a:xfrm>
            <a:off x="1238064" y="6356358"/>
            <a:ext cx="1066320" cy="272052"/>
          </a:xfrm>
          <a:prstGeom prst="rect">
            <a:avLst/>
          </a:prstGeom>
          <a:noFill/>
          <a:ln algn="ctr">
            <a:noFill/>
          </a:ln>
        </p:spPr>
      </p:pic>
    </p:spTree>
    <p:extLst>
      <p:ext uri="{BB962C8B-B14F-4D97-AF65-F5344CB8AC3E}">
        <p14:creationId xmlns:p14="http://schemas.microsoft.com/office/powerpoint/2010/main" val="221825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ltReputation">
            <a:extLst>
              <a:ext uri="{FF2B5EF4-FFF2-40B4-BE49-F238E27FC236}">
                <a16:creationId xmlns:a16="http://schemas.microsoft.com/office/drawing/2014/main" id="{FDC6E338-E27F-4C35-B240-403219697EA8}"/>
              </a:ext>
            </a:extLst>
          </p:cNvPr>
          <p:cNvSpPr>
            <a:spLocks noGrp="1"/>
          </p:cNvSpPr>
          <p:nvPr>
            <p:ph type="title"/>
          </p:nvPr>
        </p:nvSpPr>
        <p:spPr>
          <a:xfrm>
            <a:off x="687000" y="365125"/>
            <a:ext cx="10666800" cy="1325563"/>
          </a:xfrm>
        </p:spPr>
        <p:txBody>
          <a:bodyPr/>
          <a:lstStyle/>
          <a:p>
            <a:r>
              <a:rPr lang="en-US" b="1" dirty="0"/>
              <a:t>93%</a:t>
            </a:r>
            <a:r>
              <a:rPr lang="ru-RU" b="1" dirty="0"/>
              <a:t> россиян</a:t>
            </a:r>
            <a:br>
              <a:rPr lang="en-US" dirty="0"/>
            </a:br>
            <a:endParaRPr lang="en-US" dirty="0">
              <a:solidFill>
                <a:schemeClr val="tx2"/>
              </a:solidFill>
            </a:endParaRPr>
          </a:p>
        </p:txBody>
      </p:sp>
      <p:sp>
        <p:nvSpPr>
          <p:cNvPr id="6" name="Slide Number Placeholder 5">
            <a:extLst>
              <a:ext uri="{FF2B5EF4-FFF2-40B4-BE49-F238E27FC236}">
                <a16:creationId xmlns:a16="http://schemas.microsoft.com/office/drawing/2014/main" id="{20B5C079-F484-4AD3-B32C-FD82AE60AE53}"/>
              </a:ext>
            </a:extLst>
          </p:cNvPr>
          <p:cNvSpPr>
            <a:spLocks noGrp="1"/>
          </p:cNvSpPr>
          <p:nvPr>
            <p:ph type="sldNum" sz="quarter" idx="4"/>
          </p:nvPr>
        </p:nvSpPr>
        <p:spPr/>
        <p:txBody>
          <a:bodyPr/>
          <a:lstStyle/>
          <a:p>
            <a:r>
              <a:rPr lang="ru-RU" dirty="0"/>
              <a:t>.</a:t>
            </a:r>
            <a:endParaRPr lang="en-US" dirty="0"/>
          </a:p>
        </p:txBody>
      </p:sp>
      <p:cxnSp>
        <p:nvCxnSpPr>
          <p:cNvPr id="48" name="Straight Connector 47">
            <a:extLst>
              <a:ext uri="{FF2B5EF4-FFF2-40B4-BE49-F238E27FC236}">
                <a16:creationId xmlns:a16="http://schemas.microsoft.com/office/drawing/2014/main" id="{3ADA18CC-C3D3-49EB-8884-8E6FFB489218}"/>
              </a:ext>
            </a:extLst>
          </p:cNvPr>
          <p:cNvCxnSpPr>
            <a:cxnSpLocks/>
          </p:cNvCxnSpPr>
          <p:nvPr/>
        </p:nvCxnSpPr>
        <p:spPr>
          <a:xfrm>
            <a:off x="768602" y="2064960"/>
            <a:ext cx="61559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D787627-0C00-4D7A-A06F-09B260EBDDB5}"/>
              </a:ext>
            </a:extLst>
          </p:cNvPr>
          <p:cNvCxnSpPr>
            <a:cxnSpLocks/>
          </p:cNvCxnSpPr>
          <p:nvPr/>
        </p:nvCxnSpPr>
        <p:spPr>
          <a:xfrm>
            <a:off x="520020" y="6158085"/>
            <a:ext cx="61559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descr="altSlide30a2">
            <a:extLst>
              <a:ext uri="{FF2B5EF4-FFF2-40B4-BE49-F238E27FC236}">
                <a16:creationId xmlns:a16="http://schemas.microsoft.com/office/drawing/2014/main" id="{C7CB843C-58FF-4E14-A951-3B9B6C9509E0}"/>
              </a:ext>
            </a:extLst>
          </p:cNvPr>
          <p:cNvSpPr txBox="1"/>
          <p:nvPr/>
        </p:nvSpPr>
        <p:spPr>
          <a:xfrm>
            <a:off x="7044201" y="3102143"/>
            <a:ext cx="1655999" cy="146450"/>
          </a:xfrm>
          <a:prstGeom prst="rect">
            <a:avLst/>
          </a:prstGeom>
          <a:noFill/>
        </p:spPr>
        <p:txBody>
          <a:bodyPr wrap="square" lIns="0" tIns="0" rIns="0" bIns="0" rtlCol="0">
            <a:spAutoFit/>
          </a:bodyPr>
          <a:lstStyle/>
          <a:p>
            <a:pPr>
              <a:lnSpc>
                <a:spcPts val="1100"/>
              </a:lnSpc>
            </a:pPr>
            <a:r>
              <a:rPr lang="en-US" sz="1200" dirty="0" err="1"/>
              <a:t>vkontakte</a:t>
            </a:r>
            <a:endParaRPr lang="en-US" sz="1200" dirty="0"/>
          </a:p>
        </p:txBody>
      </p:sp>
      <p:sp>
        <p:nvSpPr>
          <p:cNvPr id="39" name="TextBox 38" descr="altSlide30a">
            <a:extLst>
              <a:ext uri="{FF2B5EF4-FFF2-40B4-BE49-F238E27FC236}">
                <a16:creationId xmlns:a16="http://schemas.microsoft.com/office/drawing/2014/main" id="{DC759261-098D-4A13-957A-36D211CD4F66}"/>
              </a:ext>
            </a:extLst>
          </p:cNvPr>
          <p:cNvSpPr txBox="1"/>
          <p:nvPr/>
        </p:nvSpPr>
        <p:spPr>
          <a:xfrm>
            <a:off x="7044201" y="2414738"/>
            <a:ext cx="1655999" cy="553998"/>
          </a:xfrm>
          <a:prstGeom prst="rect">
            <a:avLst/>
          </a:prstGeom>
          <a:noFill/>
        </p:spPr>
        <p:txBody>
          <a:bodyPr wrap="square" lIns="0" tIns="0" rIns="0" bIns="0" rtlCol="0">
            <a:spAutoFit/>
          </a:bodyPr>
          <a:lstStyle/>
          <a:p>
            <a:r>
              <a:rPr lang="en-US" sz="3600">
                <a:solidFill>
                  <a:srgbClr val="E74536"/>
                </a:solidFill>
              </a:rPr>
              <a:t>36%</a:t>
            </a:r>
          </a:p>
        </p:txBody>
      </p:sp>
      <p:sp>
        <p:nvSpPr>
          <p:cNvPr id="40" name="TextBox 39">
            <a:extLst>
              <a:ext uri="{FF2B5EF4-FFF2-40B4-BE49-F238E27FC236}">
                <a16:creationId xmlns:a16="http://schemas.microsoft.com/office/drawing/2014/main" id="{779489D6-B17C-4545-808F-CCBADFEC4008}"/>
              </a:ext>
            </a:extLst>
          </p:cNvPr>
          <p:cNvSpPr txBox="1"/>
          <p:nvPr/>
        </p:nvSpPr>
        <p:spPr>
          <a:xfrm>
            <a:off x="7044201" y="2183214"/>
            <a:ext cx="1655999" cy="184666"/>
          </a:xfrm>
          <a:prstGeom prst="rect">
            <a:avLst/>
          </a:prstGeom>
          <a:noFill/>
        </p:spPr>
        <p:txBody>
          <a:bodyPr wrap="square" lIns="0" tIns="0" rIns="0" bIns="0" rtlCol="0">
            <a:spAutoFit/>
          </a:bodyPr>
          <a:lstStyle/>
          <a:p>
            <a:r>
              <a:rPr lang="ru-RU" sz="1200">
                <a:solidFill>
                  <a:srgbClr val="E74536"/>
                </a:solidFill>
              </a:rPr>
              <a:t>поколение</a:t>
            </a:r>
            <a:r>
              <a:rPr lang="en-US" sz="1200">
                <a:solidFill>
                  <a:srgbClr val="E74536"/>
                </a:solidFill>
              </a:rPr>
              <a:t> z (18-24)</a:t>
            </a:r>
          </a:p>
        </p:txBody>
      </p:sp>
      <p:cxnSp>
        <p:nvCxnSpPr>
          <p:cNvPr id="41" name="Straight Connector 40">
            <a:extLst>
              <a:ext uri="{FF2B5EF4-FFF2-40B4-BE49-F238E27FC236}">
                <a16:creationId xmlns:a16="http://schemas.microsoft.com/office/drawing/2014/main" id="{BE158F3A-7275-4507-B093-9DBBFEE730BE}"/>
              </a:ext>
            </a:extLst>
          </p:cNvPr>
          <p:cNvCxnSpPr>
            <a:cxnSpLocks/>
          </p:cNvCxnSpPr>
          <p:nvPr/>
        </p:nvCxnSpPr>
        <p:spPr>
          <a:xfrm>
            <a:off x="7044201" y="2064960"/>
            <a:ext cx="1655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70B9986-28DD-45DC-9E05-D14911F12015}"/>
              </a:ext>
            </a:extLst>
          </p:cNvPr>
          <p:cNvCxnSpPr>
            <a:cxnSpLocks/>
          </p:cNvCxnSpPr>
          <p:nvPr/>
        </p:nvCxnSpPr>
        <p:spPr>
          <a:xfrm>
            <a:off x="7044200" y="3744150"/>
            <a:ext cx="1655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42C185B-0DB1-48BE-AF04-F50C3EA8B729}"/>
              </a:ext>
            </a:extLst>
          </p:cNvPr>
          <p:cNvCxnSpPr>
            <a:cxnSpLocks/>
          </p:cNvCxnSpPr>
          <p:nvPr/>
        </p:nvCxnSpPr>
        <p:spPr>
          <a:xfrm>
            <a:off x="7044200" y="6158085"/>
            <a:ext cx="1655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descr="altSlide30c2">
            <a:extLst>
              <a:ext uri="{FF2B5EF4-FFF2-40B4-BE49-F238E27FC236}">
                <a16:creationId xmlns:a16="http://schemas.microsoft.com/office/drawing/2014/main" id="{800E9112-76E2-4C2E-A361-EBD87A9CE5EA}"/>
              </a:ext>
            </a:extLst>
          </p:cNvPr>
          <p:cNvSpPr txBox="1"/>
          <p:nvPr/>
        </p:nvSpPr>
        <p:spPr>
          <a:xfrm>
            <a:off x="7044201" y="4768633"/>
            <a:ext cx="1655999" cy="287515"/>
          </a:xfrm>
          <a:prstGeom prst="rect">
            <a:avLst/>
          </a:prstGeom>
          <a:noFill/>
        </p:spPr>
        <p:txBody>
          <a:bodyPr wrap="square" lIns="0" tIns="0" rIns="0" bIns="0" rtlCol="0">
            <a:spAutoFit/>
          </a:bodyPr>
          <a:lstStyle/>
          <a:p>
            <a:pPr>
              <a:lnSpc>
                <a:spcPts val="1100"/>
              </a:lnSpc>
            </a:pPr>
            <a:r>
              <a:rPr lang="ru-RU" sz="1200" dirty="0"/>
              <a:t>работные сайты (</a:t>
            </a:r>
            <a:r>
              <a:rPr lang="en-US" sz="1200" dirty="0" err="1"/>
              <a:t>HeadHunter</a:t>
            </a:r>
            <a:r>
              <a:rPr lang="en-US" sz="1200" dirty="0"/>
              <a:t>, </a:t>
            </a:r>
            <a:r>
              <a:rPr lang="en-US" sz="1200" dirty="0" err="1"/>
              <a:t>Superjob</a:t>
            </a:r>
            <a:r>
              <a:rPr lang="en-US" sz="1200" dirty="0"/>
              <a:t>)</a:t>
            </a:r>
          </a:p>
        </p:txBody>
      </p:sp>
      <p:sp>
        <p:nvSpPr>
          <p:cNvPr id="45" name="TextBox 44" descr="altSlide30c">
            <a:extLst>
              <a:ext uri="{FF2B5EF4-FFF2-40B4-BE49-F238E27FC236}">
                <a16:creationId xmlns:a16="http://schemas.microsoft.com/office/drawing/2014/main" id="{13CD29AB-EBD9-4E28-8217-0AEFD83505E5}"/>
              </a:ext>
            </a:extLst>
          </p:cNvPr>
          <p:cNvSpPr txBox="1"/>
          <p:nvPr/>
        </p:nvSpPr>
        <p:spPr>
          <a:xfrm>
            <a:off x="7044201" y="4119328"/>
            <a:ext cx="1655999" cy="553998"/>
          </a:xfrm>
          <a:prstGeom prst="rect">
            <a:avLst/>
          </a:prstGeom>
          <a:noFill/>
        </p:spPr>
        <p:txBody>
          <a:bodyPr wrap="square" lIns="0" tIns="0" rIns="0" bIns="0" rtlCol="0">
            <a:spAutoFit/>
          </a:bodyPr>
          <a:lstStyle/>
          <a:p>
            <a:r>
              <a:rPr lang="en-US" sz="3600">
                <a:solidFill>
                  <a:srgbClr val="E74536"/>
                </a:solidFill>
              </a:rPr>
              <a:t>49%</a:t>
            </a:r>
          </a:p>
        </p:txBody>
      </p:sp>
      <p:sp>
        <p:nvSpPr>
          <p:cNvPr id="46" name="TextBox 45">
            <a:extLst>
              <a:ext uri="{FF2B5EF4-FFF2-40B4-BE49-F238E27FC236}">
                <a16:creationId xmlns:a16="http://schemas.microsoft.com/office/drawing/2014/main" id="{015B8371-F3D3-4FC4-BC83-485C6817AEBB}"/>
              </a:ext>
            </a:extLst>
          </p:cNvPr>
          <p:cNvSpPr txBox="1"/>
          <p:nvPr/>
        </p:nvSpPr>
        <p:spPr>
          <a:xfrm>
            <a:off x="7044201" y="3862404"/>
            <a:ext cx="1655999" cy="184666"/>
          </a:xfrm>
          <a:prstGeom prst="rect">
            <a:avLst/>
          </a:prstGeom>
          <a:noFill/>
        </p:spPr>
        <p:txBody>
          <a:bodyPr wrap="square" lIns="0" tIns="0" rIns="0" bIns="0" rtlCol="0">
            <a:spAutoFit/>
          </a:bodyPr>
          <a:lstStyle/>
          <a:p>
            <a:r>
              <a:rPr lang="ru-RU" sz="1200" err="1">
                <a:solidFill>
                  <a:srgbClr val="E74536"/>
                </a:solidFill>
              </a:rPr>
              <a:t>миллениалы</a:t>
            </a:r>
            <a:r>
              <a:rPr lang="en-US" sz="1200">
                <a:solidFill>
                  <a:srgbClr val="E74536"/>
                </a:solidFill>
              </a:rPr>
              <a:t> (25-34)</a:t>
            </a:r>
          </a:p>
        </p:txBody>
      </p:sp>
      <p:sp>
        <p:nvSpPr>
          <p:cNvPr id="50" name="TextBox 49" descr="altSlide30b2">
            <a:extLst>
              <a:ext uri="{FF2B5EF4-FFF2-40B4-BE49-F238E27FC236}">
                <a16:creationId xmlns:a16="http://schemas.microsoft.com/office/drawing/2014/main" id="{7B1190BA-F995-4C49-8A97-B6CAB80CBAEA}"/>
              </a:ext>
            </a:extLst>
          </p:cNvPr>
          <p:cNvSpPr txBox="1"/>
          <p:nvPr/>
        </p:nvSpPr>
        <p:spPr>
          <a:xfrm>
            <a:off x="8822502" y="3102143"/>
            <a:ext cx="1655999" cy="287515"/>
          </a:xfrm>
          <a:prstGeom prst="rect">
            <a:avLst/>
          </a:prstGeom>
          <a:noFill/>
        </p:spPr>
        <p:txBody>
          <a:bodyPr wrap="square" lIns="0" tIns="0" rIns="0" bIns="0" rtlCol="0">
            <a:spAutoFit/>
          </a:bodyPr>
          <a:lstStyle/>
          <a:p>
            <a:pPr>
              <a:lnSpc>
                <a:spcPts val="1100"/>
              </a:lnSpc>
            </a:pPr>
            <a:r>
              <a:rPr lang="ru-RU" sz="1200" dirty="0"/>
              <a:t>сайты с отзывами о работодателях</a:t>
            </a:r>
            <a:endParaRPr lang="en-US" sz="1200" dirty="0"/>
          </a:p>
        </p:txBody>
      </p:sp>
      <p:sp>
        <p:nvSpPr>
          <p:cNvPr id="51" name="TextBox 50" descr="altSlide30b">
            <a:extLst>
              <a:ext uri="{FF2B5EF4-FFF2-40B4-BE49-F238E27FC236}">
                <a16:creationId xmlns:a16="http://schemas.microsoft.com/office/drawing/2014/main" id="{F685A4C6-BA6D-4A0F-A2B4-481A290987AC}"/>
              </a:ext>
            </a:extLst>
          </p:cNvPr>
          <p:cNvSpPr txBox="1"/>
          <p:nvPr/>
        </p:nvSpPr>
        <p:spPr>
          <a:xfrm>
            <a:off x="8822502" y="2414738"/>
            <a:ext cx="1655999" cy="553998"/>
          </a:xfrm>
          <a:prstGeom prst="rect">
            <a:avLst/>
          </a:prstGeom>
          <a:noFill/>
        </p:spPr>
        <p:txBody>
          <a:bodyPr wrap="square" lIns="0" tIns="0" rIns="0" bIns="0" rtlCol="0">
            <a:spAutoFit/>
          </a:bodyPr>
          <a:lstStyle/>
          <a:p>
            <a:r>
              <a:rPr lang="en-US" sz="3600">
                <a:solidFill>
                  <a:srgbClr val="E74536"/>
                </a:solidFill>
              </a:rPr>
              <a:t>57%</a:t>
            </a:r>
          </a:p>
        </p:txBody>
      </p:sp>
      <p:sp>
        <p:nvSpPr>
          <p:cNvPr id="52" name="TextBox 51">
            <a:extLst>
              <a:ext uri="{FF2B5EF4-FFF2-40B4-BE49-F238E27FC236}">
                <a16:creationId xmlns:a16="http://schemas.microsoft.com/office/drawing/2014/main" id="{7D6A9024-018C-4685-AC52-DD4614854F47}"/>
              </a:ext>
            </a:extLst>
          </p:cNvPr>
          <p:cNvSpPr txBox="1"/>
          <p:nvPr/>
        </p:nvSpPr>
        <p:spPr>
          <a:xfrm>
            <a:off x="8822502" y="2183214"/>
            <a:ext cx="1655999" cy="184666"/>
          </a:xfrm>
          <a:prstGeom prst="rect">
            <a:avLst/>
          </a:prstGeom>
          <a:noFill/>
        </p:spPr>
        <p:txBody>
          <a:bodyPr wrap="square" lIns="0" tIns="0" rIns="0" bIns="0" rtlCol="0">
            <a:spAutoFit/>
          </a:bodyPr>
          <a:lstStyle/>
          <a:p>
            <a:r>
              <a:rPr lang="ru-RU" sz="1200">
                <a:solidFill>
                  <a:srgbClr val="E74536"/>
                </a:solidFill>
              </a:rPr>
              <a:t>поколение</a:t>
            </a:r>
            <a:r>
              <a:rPr lang="en-US" sz="1200">
                <a:solidFill>
                  <a:srgbClr val="E74536"/>
                </a:solidFill>
              </a:rPr>
              <a:t> x (35-54)</a:t>
            </a:r>
          </a:p>
        </p:txBody>
      </p:sp>
      <p:cxnSp>
        <p:nvCxnSpPr>
          <p:cNvPr id="53" name="Straight Connector 52">
            <a:extLst>
              <a:ext uri="{FF2B5EF4-FFF2-40B4-BE49-F238E27FC236}">
                <a16:creationId xmlns:a16="http://schemas.microsoft.com/office/drawing/2014/main" id="{17B1DF61-A3E3-445D-B73A-3C214AB43010}"/>
              </a:ext>
            </a:extLst>
          </p:cNvPr>
          <p:cNvCxnSpPr>
            <a:cxnSpLocks/>
          </p:cNvCxnSpPr>
          <p:nvPr/>
        </p:nvCxnSpPr>
        <p:spPr>
          <a:xfrm>
            <a:off x="8822502" y="2064960"/>
            <a:ext cx="1655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101200D-DFB9-459E-B6D8-DCF12214C356}"/>
              </a:ext>
            </a:extLst>
          </p:cNvPr>
          <p:cNvCxnSpPr>
            <a:cxnSpLocks/>
          </p:cNvCxnSpPr>
          <p:nvPr/>
        </p:nvCxnSpPr>
        <p:spPr>
          <a:xfrm>
            <a:off x="8822501" y="3744150"/>
            <a:ext cx="1655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7328E93-CB33-4170-AC58-B7EE460138B1}"/>
              </a:ext>
            </a:extLst>
          </p:cNvPr>
          <p:cNvCxnSpPr>
            <a:cxnSpLocks/>
          </p:cNvCxnSpPr>
          <p:nvPr/>
        </p:nvCxnSpPr>
        <p:spPr>
          <a:xfrm>
            <a:off x="8822501" y="6158085"/>
            <a:ext cx="1655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descr="altSlide30d2">
            <a:extLst>
              <a:ext uri="{FF2B5EF4-FFF2-40B4-BE49-F238E27FC236}">
                <a16:creationId xmlns:a16="http://schemas.microsoft.com/office/drawing/2014/main" id="{013E9AF8-CF19-4883-BA8D-D185502FC610}"/>
              </a:ext>
            </a:extLst>
          </p:cNvPr>
          <p:cNvSpPr txBox="1"/>
          <p:nvPr/>
        </p:nvSpPr>
        <p:spPr>
          <a:xfrm>
            <a:off x="8822502" y="4768633"/>
            <a:ext cx="1655999" cy="146450"/>
          </a:xfrm>
          <a:prstGeom prst="rect">
            <a:avLst/>
          </a:prstGeom>
          <a:noFill/>
        </p:spPr>
        <p:txBody>
          <a:bodyPr wrap="square" lIns="0" tIns="0" rIns="0" bIns="0" rtlCol="0">
            <a:spAutoFit/>
          </a:bodyPr>
          <a:lstStyle/>
          <a:p>
            <a:pPr>
              <a:lnSpc>
                <a:spcPts val="1100"/>
              </a:lnSpc>
            </a:pPr>
            <a:r>
              <a:rPr lang="en-US" sz="1200" dirty="0" err="1"/>
              <a:t>мнение</a:t>
            </a:r>
            <a:r>
              <a:rPr lang="en-US" sz="1200" dirty="0"/>
              <a:t> </a:t>
            </a:r>
            <a:r>
              <a:rPr lang="en-US" sz="1200" dirty="0" err="1"/>
              <a:t>друзей</a:t>
            </a:r>
            <a:r>
              <a:rPr lang="en-US" sz="1200" dirty="0"/>
              <a:t> и </a:t>
            </a:r>
            <a:r>
              <a:rPr lang="en-US" sz="1200" dirty="0" err="1"/>
              <a:t>семьи</a:t>
            </a:r>
            <a:endParaRPr lang="en-US" sz="1200" dirty="0"/>
          </a:p>
        </p:txBody>
      </p:sp>
      <p:sp>
        <p:nvSpPr>
          <p:cNvPr id="57" name="TextBox 56" descr="altSlide30d">
            <a:extLst>
              <a:ext uri="{FF2B5EF4-FFF2-40B4-BE49-F238E27FC236}">
                <a16:creationId xmlns:a16="http://schemas.microsoft.com/office/drawing/2014/main" id="{90FF50A5-2FEE-4D93-B93A-BB10966EE16B}"/>
              </a:ext>
            </a:extLst>
          </p:cNvPr>
          <p:cNvSpPr txBox="1"/>
          <p:nvPr/>
        </p:nvSpPr>
        <p:spPr>
          <a:xfrm>
            <a:off x="8822502" y="4119328"/>
            <a:ext cx="1655999" cy="553998"/>
          </a:xfrm>
          <a:prstGeom prst="rect">
            <a:avLst/>
          </a:prstGeom>
          <a:noFill/>
        </p:spPr>
        <p:txBody>
          <a:bodyPr wrap="square" lIns="0" tIns="0" rIns="0" bIns="0" rtlCol="0">
            <a:spAutoFit/>
          </a:bodyPr>
          <a:lstStyle/>
          <a:p>
            <a:r>
              <a:rPr lang="en-US" sz="3600">
                <a:solidFill>
                  <a:srgbClr val="E74536"/>
                </a:solidFill>
              </a:rPr>
              <a:t>52%</a:t>
            </a:r>
            <a:endParaRPr lang="en-US" sz="3600" baseline="30000">
              <a:solidFill>
                <a:srgbClr val="E74536"/>
              </a:solidFill>
            </a:endParaRPr>
          </a:p>
        </p:txBody>
      </p:sp>
      <p:sp>
        <p:nvSpPr>
          <p:cNvPr id="58" name="TextBox 57">
            <a:extLst>
              <a:ext uri="{FF2B5EF4-FFF2-40B4-BE49-F238E27FC236}">
                <a16:creationId xmlns:a16="http://schemas.microsoft.com/office/drawing/2014/main" id="{1677C6D1-9768-4F05-8C3F-096B6EBB67B7}"/>
              </a:ext>
            </a:extLst>
          </p:cNvPr>
          <p:cNvSpPr txBox="1"/>
          <p:nvPr/>
        </p:nvSpPr>
        <p:spPr>
          <a:xfrm>
            <a:off x="8822502" y="3862404"/>
            <a:ext cx="1655999" cy="184666"/>
          </a:xfrm>
          <a:prstGeom prst="rect">
            <a:avLst/>
          </a:prstGeom>
          <a:noFill/>
        </p:spPr>
        <p:txBody>
          <a:bodyPr wrap="square" lIns="0" tIns="0" rIns="0" bIns="0" rtlCol="0">
            <a:spAutoFit/>
          </a:bodyPr>
          <a:lstStyle/>
          <a:p>
            <a:r>
              <a:rPr lang="ru-RU" sz="1200" err="1">
                <a:solidFill>
                  <a:srgbClr val="E74536"/>
                </a:solidFill>
              </a:rPr>
              <a:t>беби-бумеры</a:t>
            </a:r>
            <a:r>
              <a:rPr lang="en-US" sz="1200">
                <a:solidFill>
                  <a:srgbClr val="E74536"/>
                </a:solidFill>
              </a:rPr>
              <a:t> (55-64)</a:t>
            </a:r>
          </a:p>
        </p:txBody>
      </p:sp>
      <p:sp>
        <p:nvSpPr>
          <p:cNvPr id="60" name="TextBox 59">
            <a:extLst>
              <a:ext uri="{FF2B5EF4-FFF2-40B4-BE49-F238E27FC236}">
                <a16:creationId xmlns:a16="http://schemas.microsoft.com/office/drawing/2014/main" id="{B4E59040-57D2-4D6F-824A-9E1B36E21F88}"/>
              </a:ext>
            </a:extLst>
          </p:cNvPr>
          <p:cNvSpPr txBox="1"/>
          <p:nvPr/>
        </p:nvSpPr>
        <p:spPr>
          <a:xfrm>
            <a:off x="7044201" y="1761900"/>
            <a:ext cx="3456000" cy="215444"/>
          </a:xfrm>
          <a:prstGeom prst="rect">
            <a:avLst/>
          </a:prstGeom>
          <a:noFill/>
        </p:spPr>
        <p:txBody>
          <a:bodyPr wrap="square" lIns="0" tIns="0" rIns="0" bIns="0" rtlCol="0">
            <a:spAutoFit/>
          </a:bodyPr>
          <a:lstStyle/>
          <a:p>
            <a:r>
              <a:rPr lang="ru-RU" sz="1400"/>
              <a:t>наиболее часто используемые</a:t>
            </a:r>
            <a:endParaRPr lang="en-US" sz="1400"/>
          </a:p>
        </p:txBody>
      </p:sp>
      <p:graphicFrame>
        <p:nvGraphicFramePr>
          <p:cNvPr id="61" name="Chart Placeholder 9" descr="altChannels">
            <a:extLst>
              <a:ext uri="{FF2B5EF4-FFF2-40B4-BE49-F238E27FC236}">
                <a16:creationId xmlns:a16="http://schemas.microsoft.com/office/drawing/2014/main" id="{E7C88C32-9530-42EB-895C-D593FF620570}"/>
              </a:ext>
            </a:extLst>
          </p:cNvPr>
          <p:cNvGraphicFramePr>
            <a:graphicFrameLocks/>
          </p:cNvGraphicFramePr>
          <p:nvPr>
            <p:extLst>
              <p:ext uri="{D42A27DB-BD31-4B8C-83A1-F6EECF244321}">
                <p14:modId xmlns:p14="http://schemas.microsoft.com/office/powerpoint/2010/main" val="263142433"/>
              </p:ext>
            </p:extLst>
          </p:nvPr>
        </p:nvGraphicFramePr>
        <p:xfrm>
          <a:off x="-325644" y="1536777"/>
          <a:ext cx="7235503" cy="4651253"/>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BA1BF80E-7EB8-47B0-A580-3AA358592001}"/>
              </a:ext>
            </a:extLst>
          </p:cNvPr>
          <p:cNvSpPr txBox="1"/>
          <p:nvPr/>
        </p:nvSpPr>
        <p:spPr>
          <a:xfrm>
            <a:off x="768600" y="1761900"/>
            <a:ext cx="5272246" cy="215444"/>
          </a:xfrm>
          <a:prstGeom prst="rect">
            <a:avLst/>
          </a:prstGeom>
          <a:noFill/>
        </p:spPr>
        <p:txBody>
          <a:bodyPr wrap="square" lIns="0" tIns="0" rIns="0" bIns="0" rtlCol="0">
            <a:spAutoFit/>
          </a:bodyPr>
          <a:lstStyle/>
          <a:p>
            <a:r>
              <a:rPr lang="ru-RU" sz="1400"/>
              <a:t>каналы для проверки репутации работодателей</a:t>
            </a:r>
            <a:endParaRPr lang="en-US" sz="1400"/>
          </a:p>
        </p:txBody>
      </p:sp>
      <p:sp>
        <p:nvSpPr>
          <p:cNvPr id="30" name="Title 1">
            <a:extLst>
              <a:ext uri="{FF2B5EF4-FFF2-40B4-BE49-F238E27FC236}">
                <a16:creationId xmlns:a16="http://schemas.microsoft.com/office/drawing/2014/main" id="{AD551416-3CE8-460D-8843-07586570FEFC}"/>
              </a:ext>
            </a:extLst>
          </p:cNvPr>
          <p:cNvSpPr txBox="1">
            <a:spLocks/>
          </p:cNvSpPr>
          <p:nvPr/>
        </p:nvSpPr>
        <p:spPr bwMode="gray">
          <a:xfrm>
            <a:off x="741818" y="956536"/>
            <a:ext cx="10666800" cy="519376"/>
          </a:xfrm>
          <a:prstGeom prst="rect">
            <a:avLst/>
          </a:prstGeom>
        </p:spPr>
        <p:txBody>
          <a:bodyPr vert="horz" lIns="0" tIns="0" rIns="0" bIns="0" rtlCol="0" anchor="t" anchorCtr="0">
            <a:noAutofit/>
          </a:bodyPr>
          <a:lstStyle>
            <a:lvl1pPr algn="l" defTabSz="914354" rtl="0" eaLnBrk="1" latinLnBrk="0" hangingPunct="1">
              <a:lnSpc>
                <a:spcPct val="101000"/>
              </a:lnSpc>
              <a:spcBef>
                <a:spcPct val="0"/>
              </a:spcBef>
              <a:buNone/>
              <a:defRPr sz="3000" kern="1200">
                <a:solidFill>
                  <a:schemeClr val="tx1"/>
                </a:solidFill>
                <a:latin typeface="+mj-lt"/>
                <a:ea typeface="+mj-ea"/>
                <a:cs typeface="+mj-cs"/>
              </a:defRPr>
            </a:lvl1pPr>
          </a:lstStyle>
          <a:p>
            <a:r>
              <a:rPr lang="ru-RU" dirty="0">
                <a:solidFill>
                  <a:schemeClr val="tx2"/>
                </a:solidFill>
              </a:rPr>
              <a:t>проверяют репутацию потенциального работодателя</a:t>
            </a:r>
            <a:r>
              <a:rPr lang="en-US" dirty="0">
                <a:solidFill>
                  <a:schemeClr val="tx2"/>
                </a:solidFill>
              </a:rPr>
              <a:t>.</a:t>
            </a:r>
          </a:p>
        </p:txBody>
      </p:sp>
      <p:sp>
        <p:nvSpPr>
          <p:cNvPr id="29" name="Footer Placeholder 2">
            <a:extLst>
              <a:ext uri="{FF2B5EF4-FFF2-40B4-BE49-F238E27FC236}">
                <a16:creationId xmlns:a16="http://schemas.microsoft.com/office/drawing/2014/main" id="{A3F53C6A-9CA0-4FCE-A173-1DA5A6509AA0}"/>
              </a:ext>
            </a:extLst>
          </p:cNvPr>
          <p:cNvSpPr>
            <a:spLocks noGrp="1"/>
          </p:cNvSpPr>
          <p:nvPr>
            <p:ph type="ftr" sz="quarter" idx="3"/>
          </p:nvPr>
        </p:nvSpPr>
        <p:spPr>
          <a:xfrm>
            <a:off x="5399773" y="6356358"/>
            <a:ext cx="5721315" cy="365125"/>
          </a:xfrm>
        </p:spPr>
        <p:txBody>
          <a:bodyPr/>
          <a:lstStyle/>
          <a:p>
            <a:r>
              <a:rPr lang="en-US" dirty="0"/>
              <a:t>employer brand research 2019,  </a:t>
            </a:r>
            <a:r>
              <a:rPr lang="ru-RU" dirty="0"/>
              <a:t>отчёт по стране: Россия</a:t>
            </a:r>
            <a:endParaRPr lang="en-GB" dirty="0"/>
          </a:p>
        </p:txBody>
      </p:sp>
      <p:pic>
        <p:nvPicPr>
          <p:cNvPr id="31" name="Picture 17">
            <a:extLst>
              <a:ext uri="{FF2B5EF4-FFF2-40B4-BE49-F238E27FC236}">
                <a16:creationId xmlns:a16="http://schemas.microsoft.com/office/drawing/2014/main" id="{75ABB58D-A229-4248-BEB1-E248EB83E4A1}"/>
              </a:ext>
            </a:extLst>
          </p:cNvPr>
          <p:cNvPicPr/>
          <p:nvPr/>
        </p:nvPicPr>
        <p:blipFill dpi="0">
          <a:blip r:embed="rId4"/>
          <a:srcRect/>
          <a:stretch>
            <a:fillRect/>
          </a:stretch>
        </p:blipFill>
        <p:spPr>
          <a:xfrm>
            <a:off x="1238064" y="6356358"/>
            <a:ext cx="1066320" cy="272052"/>
          </a:xfrm>
          <a:prstGeom prst="rect">
            <a:avLst/>
          </a:prstGeom>
          <a:noFill/>
          <a:ln algn="ctr">
            <a:noFill/>
          </a:ln>
        </p:spPr>
      </p:pic>
    </p:spTree>
    <p:extLst>
      <p:ext uri="{BB962C8B-B14F-4D97-AF65-F5344CB8AC3E}">
        <p14:creationId xmlns:p14="http://schemas.microsoft.com/office/powerpoint/2010/main" val="2605368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11EC-C82A-41D9-B7AC-18F35F33E817}"/>
              </a:ext>
            </a:extLst>
          </p:cNvPr>
          <p:cNvSpPr>
            <a:spLocks noGrp="1"/>
          </p:cNvSpPr>
          <p:nvPr>
            <p:ph type="title"/>
          </p:nvPr>
        </p:nvSpPr>
        <p:spPr>
          <a:xfrm>
            <a:off x="838200" y="136517"/>
            <a:ext cx="10515600" cy="1325563"/>
          </a:xfrm>
        </p:spPr>
        <p:txBody>
          <a:bodyPr/>
          <a:lstStyle/>
          <a:p>
            <a:r>
              <a:rPr lang="ru-RU" b="1" dirty="0"/>
              <a:t>Диалог сотрудник-работодатель </a:t>
            </a:r>
            <a:r>
              <a:rPr lang="ru-RU" b="1" dirty="0">
                <a:solidFill>
                  <a:srgbClr val="2175D9"/>
                </a:solidFill>
              </a:rPr>
              <a:t>в России</a:t>
            </a:r>
            <a:endParaRPr lang="en-US" b="1" dirty="0">
              <a:solidFill>
                <a:srgbClr val="2175D9"/>
              </a:solidFill>
            </a:endParaRPr>
          </a:p>
        </p:txBody>
      </p:sp>
      <p:sp>
        <p:nvSpPr>
          <p:cNvPr id="4" name="Slide Number Placeholder 3">
            <a:extLst>
              <a:ext uri="{FF2B5EF4-FFF2-40B4-BE49-F238E27FC236}">
                <a16:creationId xmlns:a16="http://schemas.microsoft.com/office/drawing/2014/main" id="{D480A95C-9560-43FE-81A9-9BC1102A61D8}"/>
              </a:ext>
            </a:extLst>
          </p:cNvPr>
          <p:cNvSpPr>
            <a:spLocks noGrp="1"/>
          </p:cNvSpPr>
          <p:nvPr>
            <p:ph type="sldNum" sz="quarter" idx="4"/>
          </p:nvPr>
        </p:nvSpPr>
        <p:spPr/>
        <p:txBody>
          <a:bodyPr/>
          <a:lstStyle/>
          <a:p>
            <a:pPr lvl="0"/>
            <a:r>
              <a:rPr lang="ru-RU" noProof="0" dirty="0"/>
              <a:t>.</a:t>
            </a:r>
            <a:endParaRPr lang="en-US" noProof="0" dirty="0"/>
          </a:p>
        </p:txBody>
      </p:sp>
      <p:sp>
        <p:nvSpPr>
          <p:cNvPr id="6" name="Footer Placeholder 4">
            <a:extLst>
              <a:ext uri="{FF2B5EF4-FFF2-40B4-BE49-F238E27FC236}">
                <a16:creationId xmlns:a16="http://schemas.microsoft.com/office/drawing/2014/main" id="{21172B58-27E1-42E4-AE20-B32790926DBD}"/>
              </a:ext>
            </a:extLst>
          </p:cNvPr>
          <p:cNvSpPr txBox="1">
            <a:spLocks/>
          </p:cNvSpPr>
          <p:nvPr/>
        </p:nvSpPr>
        <p:spPr bwMode="gray">
          <a:xfrm>
            <a:off x="11157001" y="6356358"/>
            <a:ext cx="62979" cy="365125"/>
          </a:xfrm>
          <a:prstGeom prst="rect">
            <a:avLst/>
          </a:prstGeom>
        </p:spPr>
        <p:txBody>
          <a:bodyPr vert="horz" lIns="0" tIns="0" rIns="0" bIns="0" rtlCol="0" anchor="ctr"/>
          <a:lstStyle>
            <a:defPPr>
              <a:defRPr lang="en-US"/>
            </a:defPPr>
            <a:lvl1pPr marL="0" algn="r" defTabSz="914400" rtl="0" eaLnBrk="1" latinLnBrk="0" hangingPunct="1">
              <a:defRPr sz="1000" kern="1200">
                <a:solidFill>
                  <a:srgbClr val="0F19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Tahoma"/>
                <a:ea typeface="+mn-ea"/>
                <a:cs typeface="+mn-cs"/>
              </a:rPr>
              <a:t>|</a:t>
            </a:r>
            <a:endParaRPr kumimoji="0" lang="en-GB" sz="1000" b="0" i="0" u="none" strike="noStrike" kern="1200" cap="none" spc="0" normalizeH="0" baseline="0" noProof="0">
              <a:ln>
                <a:noFill/>
              </a:ln>
              <a:solidFill>
                <a:srgbClr val="FFFFFF"/>
              </a:solidFill>
              <a:effectLst/>
              <a:uLnTx/>
              <a:uFillTx/>
              <a:latin typeface="Tahoma"/>
              <a:ea typeface="+mn-ea"/>
              <a:cs typeface="+mn-cs"/>
            </a:endParaRPr>
          </a:p>
        </p:txBody>
      </p:sp>
      <p:pic>
        <p:nvPicPr>
          <p:cNvPr id="21" name="Picture 20">
            <a:extLst>
              <a:ext uri="{FF2B5EF4-FFF2-40B4-BE49-F238E27FC236}">
                <a16:creationId xmlns:a16="http://schemas.microsoft.com/office/drawing/2014/main" id="{0413C283-CEAC-4C37-A275-54D1B554EF2F}"/>
              </a:ext>
            </a:extLst>
          </p:cNvPr>
          <p:cNvPicPr>
            <a:picLocks noChangeAspect="1"/>
          </p:cNvPicPr>
          <p:nvPr/>
        </p:nvPicPr>
        <p:blipFill rotWithShape="1">
          <a:blip r:embed="rId3"/>
          <a:srcRect l="16090"/>
          <a:stretch/>
        </p:blipFill>
        <p:spPr>
          <a:xfrm>
            <a:off x="0" y="1809000"/>
            <a:ext cx="5378851" cy="4033800"/>
          </a:xfrm>
          <a:prstGeom prst="rect">
            <a:avLst/>
          </a:prstGeom>
        </p:spPr>
      </p:pic>
      <p:sp>
        <p:nvSpPr>
          <p:cNvPr id="23" name="Rectangle 22" descr="altCountry">
            <a:extLst>
              <a:ext uri="{FF2B5EF4-FFF2-40B4-BE49-F238E27FC236}">
                <a16:creationId xmlns:a16="http://schemas.microsoft.com/office/drawing/2014/main" id="{A6A82776-B113-42D3-AB31-8011B1A7CE91}"/>
              </a:ext>
            </a:extLst>
          </p:cNvPr>
          <p:cNvSpPr/>
          <p:nvPr/>
        </p:nvSpPr>
        <p:spPr>
          <a:xfrm>
            <a:off x="5526950" y="1302605"/>
            <a:ext cx="6117530" cy="782889"/>
          </a:xfrm>
          <a:prstGeom prst="rect">
            <a:avLst/>
          </a:prstGeom>
        </p:spPr>
        <p:txBody>
          <a:bodyPr wrap="square" lIns="72000" tIns="0" bIns="0" anchor="t">
            <a:noAutofit/>
          </a:bodyPr>
          <a:lstStyle/>
          <a:p>
            <a:pPr defTabSz="914354">
              <a:defRPr/>
            </a:pPr>
            <a:r>
              <a:rPr lang="en-US" sz="1400" dirty="0" err="1">
                <a:solidFill>
                  <a:srgbClr val="2175D9"/>
                </a:solidFill>
                <a:ea typeface="Tahoma"/>
                <a:cs typeface="Tahoma"/>
              </a:rPr>
              <a:t>Разница</a:t>
            </a:r>
            <a:r>
              <a:rPr lang="en-US" sz="1400" dirty="0">
                <a:solidFill>
                  <a:srgbClr val="2175D9"/>
                </a:solidFill>
                <a:ea typeface="Tahoma"/>
                <a:cs typeface="Tahoma"/>
              </a:rPr>
              <a:t> </a:t>
            </a:r>
            <a:r>
              <a:rPr lang="en-US" sz="1400" dirty="0" err="1">
                <a:solidFill>
                  <a:srgbClr val="2175D9"/>
                </a:solidFill>
                <a:ea typeface="Tahoma"/>
                <a:cs typeface="Tahoma"/>
              </a:rPr>
              <a:t>между</a:t>
            </a:r>
            <a:r>
              <a:rPr lang="en-US" sz="1400" dirty="0">
                <a:solidFill>
                  <a:srgbClr val="2175D9"/>
                </a:solidFill>
                <a:ea typeface="Tahoma"/>
                <a:cs typeface="Tahoma"/>
              </a:rPr>
              <a:t> </a:t>
            </a:r>
            <a:r>
              <a:rPr lang="en-US" sz="1400" dirty="0" err="1">
                <a:solidFill>
                  <a:srgbClr val="2175D9"/>
                </a:solidFill>
                <a:ea typeface="Tahoma"/>
                <a:cs typeface="Tahoma"/>
              </a:rPr>
              <a:t>тем</a:t>
            </a:r>
            <a:r>
              <a:rPr lang="en-US" sz="1400" dirty="0">
                <a:solidFill>
                  <a:srgbClr val="2175D9"/>
                </a:solidFill>
                <a:ea typeface="Tahoma"/>
                <a:cs typeface="Tahoma"/>
              </a:rPr>
              <a:t>, </a:t>
            </a:r>
            <a:r>
              <a:rPr lang="en-US" sz="1400" dirty="0" err="1">
                <a:solidFill>
                  <a:srgbClr val="2175D9"/>
                </a:solidFill>
                <a:ea typeface="Tahoma"/>
                <a:cs typeface="Tahoma"/>
              </a:rPr>
              <a:t>что</a:t>
            </a:r>
            <a:r>
              <a:rPr lang="en-US" sz="1400" dirty="0">
                <a:solidFill>
                  <a:srgbClr val="2175D9"/>
                </a:solidFill>
                <a:ea typeface="Tahoma"/>
                <a:cs typeface="Tahoma"/>
              </a:rPr>
              <a:t> </a:t>
            </a:r>
            <a:r>
              <a:rPr lang="en-US" sz="1400" dirty="0" err="1">
                <a:solidFill>
                  <a:srgbClr val="2175D9"/>
                </a:solidFill>
                <a:ea typeface="Tahoma"/>
                <a:cs typeface="Tahoma"/>
              </a:rPr>
              <a:t>ищут</a:t>
            </a:r>
            <a:r>
              <a:rPr lang="en-US" sz="1400" dirty="0">
                <a:solidFill>
                  <a:srgbClr val="2175D9"/>
                </a:solidFill>
                <a:ea typeface="Tahoma"/>
                <a:cs typeface="Tahoma"/>
              </a:rPr>
              <a:t> </a:t>
            </a:r>
            <a:r>
              <a:rPr lang="en-US" sz="1400" dirty="0" err="1">
                <a:solidFill>
                  <a:srgbClr val="2175D9"/>
                </a:solidFill>
                <a:ea typeface="Tahoma"/>
                <a:cs typeface="Tahoma"/>
              </a:rPr>
              <a:t>сотрудники</a:t>
            </a:r>
            <a:r>
              <a:rPr lang="en-US" sz="1400" dirty="0">
                <a:solidFill>
                  <a:srgbClr val="2175D9"/>
                </a:solidFill>
                <a:ea typeface="Tahoma"/>
                <a:cs typeface="Tahoma"/>
              </a:rPr>
              <a:t>, и </a:t>
            </a:r>
            <a:r>
              <a:rPr lang="en-US" sz="1400" dirty="0" err="1">
                <a:solidFill>
                  <a:srgbClr val="2175D9"/>
                </a:solidFill>
                <a:ea typeface="Tahoma"/>
                <a:cs typeface="Tahoma"/>
              </a:rPr>
              <a:t>тем</a:t>
            </a:r>
            <a:r>
              <a:rPr lang="en-US" sz="1400" dirty="0">
                <a:solidFill>
                  <a:srgbClr val="2175D9"/>
                </a:solidFill>
                <a:ea typeface="Tahoma"/>
                <a:cs typeface="Tahoma"/>
              </a:rPr>
              <a:t>, </a:t>
            </a:r>
            <a:r>
              <a:rPr lang="en-US" sz="1400" dirty="0" err="1">
                <a:solidFill>
                  <a:srgbClr val="2175D9"/>
                </a:solidFill>
                <a:ea typeface="Tahoma"/>
                <a:cs typeface="Tahoma"/>
              </a:rPr>
              <a:t>что</a:t>
            </a:r>
            <a:r>
              <a:rPr lang="en-US" sz="1400" dirty="0">
                <a:solidFill>
                  <a:srgbClr val="2175D9"/>
                </a:solidFill>
                <a:ea typeface="Tahoma"/>
                <a:cs typeface="Tahoma"/>
              </a:rPr>
              <a:t> </a:t>
            </a:r>
            <a:r>
              <a:rPr lang="en-US" sz="1400" dirty="0" err="1">
                <a:solidFill>
                  <a:srgbClr val="2175D9"/>
                </a:solidFill>
                <a:ea typeface="Tahoma"/>
                <a:cs typeface="Tahoma"/>
              </a:rPr>
              <a:t>предлагают</a:t>
            </a:r>
            <a:r>
              <a:rPr lang="en-US" sz="1400" dirty="0">
                <a:solidFill>
                  <a:srgbClr val="2175D9"/>
                </a:solidFill>
                <a:ea typeface="Tahoma"/>
                <a:cs typeface="Tahoma"/>
              </a:rPr>
              <a:t> </a:t>
            </a:r>
            <a:r>
              <a:rPr lang="en-US" sz="1400" dirty="0" err="1">
                <a:solidFill>
                  <a:srgbClr val="2175D9"/>
                </a:solidFill>
                <a:ea typeface="Tahoma"/>
                <a:cs typeface="Tahoma"/>
              </a:rPr>
              <a:t>работодатели</a:t>
            </a:r>
            <a:r>
              <a:rPr lang="en-US" sz="1400" dirty="0">
                <a:solidFill>
                  <a:srgbClr val="2175D9"/>
                </a:solidFill>
                <a:ea typeface="Tahoma"/>
                <a:cs typeface="Tahoma"/>
              </a:rPr>
              <a:t>, - </a:t>
            </a:r>
            <a:r>
              <a:rPr lang="en-US" sz="1400" dirty="0" err="1">
                <a:solidFill>
                  <a:srgbClr val="2175D9"/>
                </a:solidFill>
                <a:ea typeface="Tahoma"/>
                <a:cs typeface="Tahoma"/>
              </a:rPr>
              <a:t>это</a:t>
            </a:r>
            <a:r>
              <a:rPr lang="en-US" sz="1400" dirty="0">
                <a:solidFill>
                  <a:srgbClr val="2175D9"/>
                </a:solidFill>
                <a:ea typeface="Tahoma"/>
                <a:cs typeface="Tahoma"/>
              </a:rPr>
              <a:t> </a:t>
            </a:r>
            <a:r>
              <a:rPr lang="en-US" sz="1400" dirty="0" err="1">
                <a:solidFill>
                  <a:srgbClr val="2175D9"/>
                </a:solidFill>
                <a:ea typeface="Tahoma"/>
                <a:cs typeface="Tahoma"/>
              </a:rPr>
              <a:t>ценная</a:t>
            </a:r>
            <a:r>
              <a:rPr lang="en-US" sz="1400" dirty="0">
                <a:solidFill>
                  <a:srgbClr val="2175D9"/>
                </a:solidFill>
                <a:ea typeface="Tahoma"/>
                <a:cs typeface="Tahoma"/>
              </a:rPr>
              <a:t> </a:t>
            </a:r>
            <a:r>
              <a:rPr lang="en-US" sz="1400" dirty="0" err="1">
                <a:solidFill>
                  <a:srgbClr val="2175D9"/>
                </a:solidFill>
                <a:ea typeface="Tahoma"/>
                <a:cs typeface="Tahoma"/>
              </a:rPr>
              <a:t>информация</a:t>
            </a:r>
            <a:r>
              <a:rPr lang="en-US" sz="1400" dirty="0">
                <a:solidFill>
                  <a:srgbClr val="2175D9"/>
                </a:solidFill>
                <a:ea typeface="Tahoma"/>
                <a:cs typeface="Tahoma"/>
              </a:rPr>
              <a:t> для </a:t>
            </a:r>
            <a:r>
              <a:rPr lang="en-US" sz="1400" dirty="0" err="1">
                <a:solidFill>
                  <a:srgbClr val="2175D9"/>
                </a:solidFill>
                <a:ea typeface="Tahoma"/>
                <a:cs typeface="Tahoma"/>
              </a:rPr>
              <a:t>формирования</a:t>
            </a:r>
            <a:r>
              <a:rPr lang="en-US" sz="1400" dirty="0">
                <a:solidFill>
                  <a:srgbClr val="2175D9"/>
                </a:solidFill>
                <a:ea typeface="Tahoma"/>
                <a:cs typeface="Tahoma"/>
              </a:rPr>
              <a:t> </a:t>
            </a:r>
            <a:r>
              <a:rPr lang="en-US" sz="1400" dirty="0" err="1">
                <a:solidFill>
                  <a:srgbClr val="2175D9"/>
                </a:solidFill>
                <a:ea typeface="Tahoma"/>
                <a:cs typeface="Tahoma"/>
              </a:rPr>
              <a:t>вашего</a:t>
            </a:r>
            <a:r>
              <a:rPr lang="en-US" sz="1400" dirty="0">
                <a:solidFill>
                  <a:srgbClr val="2175D9"/>
                </a:solidFill>
                <a:ea typeface="Tahoma"/>
                <a:cs typeface="Tahoma"/>
              </a:rPr>
              <a:t> EVP.</a:t>
            </a:r>
          </a:p>
        </p:txBody>
      </p:sp>
      <p:sp>
        <p:nvSpPr>
          <p:cNvPr id="10" name="Title 1" descr="altCountry">
            <a:extLst>
              <a:ext uri="{FF2B5EF4-FFF2-40B4-BE49-F238E27FC236}">
                <a16:creationId xmlns:a16="http://schemas.microsoft.com/office/drawing/2014/main" id="{61DB64E9-4561-4F7C-A064-851192776639}"/>
              </a:ext>
            </a:extLst>
          </p:cNvPr>
          <p:cNvSpPr txBox="1">
            <a:spLocks/>
          </p:cNvSpPr>
          <p:nvPr/>
        </p:nvSpPr>
        <p:spPr bwMode="gray">
          <a:xfrm>
            <a:off x="5524500" y="2119209"/>
            <a:ext cx="2008910" cy="517600"/>
          </a:xfrm>
          <a:prstGeom prst="rect">
            <a:avLst/>
          </a:prstGeom>
        </p:spPr>
        <p:txBody>
          <a:bodyPr vert="horz" lIns="0" tIns="0" rIns="0" bIns="0" rtlCol="0" anchor="t" anchorCtr="0">
            <a:noAutofit/>
          </a:bodyPr>
          <a:lstStyle>
            <a:lvl1pPr algn="l" defTabSz="914354" rtl="0" eaLnBrk="1" latinLnBrk="0" hangingPunct="1">
              <a:lnSpc>
                <a:spcPct val="101000"/>
              </a:lnSpc>
              <a:spcBef>
                <a:spcPct val="0"/>
              </a:spcBef>
              <a:buNone/>
              <a:defRPr sz="3000" kern="1200">
                <a:solidFill>
                  <a:schemeClr val="tx1"/>
                </a:solidFill>
                <a:latin typeface="+mj-lt"/>
                <a:ea typeface="+mj-ea"/>
                <a:cs typeface="+mj-cs"/>
              </a:defRPr>
            </a:lvl1pPr>
          </a:lstStyle>
          <a:p>
            <a:r>
              <a:rPr lang="ru-RU" sz="1400">
                <a:solidFill>
                  <a:srgbClr val="2175D9"/>
                </a:solidFill>
              </a:rPr>
              <a:t>сотрудники в России ищут</a:t>
            </a:r>
            <a:r>
              <a:rPr lang="en-US" sz="1400">
                <a:solidFill>
                  <a:srgbClr val="2175D9"/>
                </a:solidFill>
              </a:rPr>
              <a:t>.</a:t>
            </a:r>
          </a:p>
        </p:txBody>
      </p:sp>
      <p:sp>
        <p:nvSpPr>
          <p:cNvPr id="11" name="Title 1" descr="altCountry">
            <a:extLst>
              <a:ext uri="{FF2B5EF4-FFF2-40B4-BE49-F238E27FC236}">
                <a16:creationId xmlns:a16="http://schemas.microsoft.com/office/drawing/2014/main" id="{95244E7A-5EEB-410A-8E68-30B26322B71E}"/>
              </a:ext>
            </a:extLst>
          </p:cNvPr>
          <p:cNvSpPr txBox="1">
            <a:spLocks/>
          </p:cNvSpPr>
          <p:nvPr/>
        </p:nvSpPr>
        <p:spPr bwMode="gray">
          <a:xfrm>
            <a:off x="9063265" y="2085495"/>
            <a:ext cx="2539224" cy="517600"/>
          </a:xfrm>
          <a:prstGeom prst="rect">
            <a:avLst/>
          </a:prstGeom>
        </p:spPr>
        <p:txBody>
          <a:bodyPr vert="horz" lIns="0" tIns="0" rIns="0" bIns="0" rtlCol="0" anchor="t" anchorCtr="0">
            <a:noAutofit/>
          </a:bodyPr>
          <a:lstStyle>
            <a:lvl1pPr algn="l" defTabSz="914354" rtl="0" eaLnBrk="1" latinLnBrk="0" hangingPunct="1">
              <a:lnSpc>
                <a:spcPct val="101000"/>
              </a:lnSpc>
              <a:spcBef>
                <a:spcPct val="0"/>
              </a:spcBef>
              <a:buNone/>
              <a:defRPr sz="3000" kern="1200">
                <a:solidFill>
                  <a:schemeClr val="tx1"/>
                </a:solidFill>
                <a:latin typeface="+mj-lt"/>
                <a:ea typeface="+mj-ea"/>
                <a:cs typeface="+mj-cs"/>
              </a:defRPr>
            </a:lvl1pPr>
          </a:lstStyle>
          <a:p>
            <a:r>
              <a:rPr lang="ru-RU" sz="1400">
                <a:solidFill>
                  <a:srgbClr val="2175D9"/>
                </a:solidFill>
              </a:rPr>
              <a:t>работодатели в России предлагают</a:t>
            </a:r>
            <a:r>
              <a:rPr lang="en-US" sz="1400">
                <a:solidFill>
                  <a:srgbClr val="2175D9"/>
                </a:solidFill>
              </a:rPr>
              <a:t>.</a:t>
            </a:r>
          </a:p>
        </p:txBody>
      </p:sp>
      <p:graphicFrame>
        <p:nvGraphicFramePr>
          <p:cNvPr id="12" name="Table 11" descr="altTable">
            <a:extLst>
              <a:ext uri="{FF2B5EF4-FFF2-40B4-BE49-F238E27FC236}">
                <a16:creationId xmlns:a16="http://schemas.microsoft.com/office/drawing/2014/main" id="{4D2F5625-5A63-4CE5-88D7-CEEEBB02BDC2}"/>
              </a:ext>
            </a:extLst>
          </p:cNvPr>
          <p:cNvGraphicFramePr>
            <a:graphicFrameLocks noGrp="1"/>
          </p:cNvGraphicFramePr>
          <p:nvPr/>
        </p:nvGraphicFramePr>
        <p:xfrm>
          <a:off x="5524500" y="2569380"/>
          <a:ext cx="6537960" cy="3274560"/>
        </p:xfrm>
        <a:graphic>
          <a:graphicData uri="http://schemas.openxmlformats.org/drawingml/2006/table">
            <a:tbl>
              <a:tblPr/>
              <a:tblGrid>
                <a:gridCol w="3506149">
                  <a:extLst>
                    <a:ext uri="{9D8B030D-6E8A-4147-A177-3AD203B41FA5}">
                      <a16:colId xmlns:a16="http://schemas.microsoft.com/office/drawing/2014/main" val="3567067187"/>
                    </a:ext>
                  </a:extLst>
                </a:gridCol>
                <a:gridCol w="3031811">
                  <a:extLst>
                    <a:ext uri="{9D8B030D-6E8A-4147-A177-3AD203B41FA5}">
                      <a16:colId xmlns:a16="http://schemas.microsoft.com/office/drawing/2014/main" val="528562328"/>
                    </a:ext>
                  </a:extLst>
                </a:gridCol>
              </a:tblGrid>
              <a:tr h="172411">
                <a:tc>
                  <a:txBody>
                    <a:bodyPr/>
                    <a:lstStyle/>
                    <a:p>
                      <a:r>
                        <a:rPr lang="en-US" sz="1200" b="0" i="0" kern="1200" dirty="0">
                          <a:solidFill>
                            <a:schemeClr val="tx1"/>
                          </a:solidFill>
                          <a:latin typeface="+mn-lt"/>
                          <a:ea typeface="+mn-ea"/>
                          <a:cs typeface="+mn-cs"/>
                        </a:rPr>
                        <a:t>1</a:t>
                      </a:r>
                      <a:r>
                        <a:rPr lang="ru-RU" sz="1200" b="0" i="0" kern="1200" dirty="0">
                          <a:solidFill>
                            <a:schemeClr val="tx1"/>
                          </a:solidFill>
                          <a:latin typeface="+mn-lt"/>
                          <a:ea typeface="+mn-ea"/>
                          <a:cs typeface="+mn-cs"/>
                        </a:rPr>
                        <a:t> достойная зарплата, социальный </a:t>
                      </a:r>
                    </a:p>
                    <a:p>
                      <a:r>
                        <a:rPr lang="ru-RU" sz="1200" b="0" i="0" kern="1200" dirty="0">
                          <a:solidFill>
                            <a:schemeClr val="tx1"/>
                          </a:solidFill>
                          <a:latin typeface="+mn-lt"/>
                          <a:ea typeface="+mn-ea"/>
                          <a:cs typeface="+mn-cs"/>
                        </a:rPr>
                        <a:t>пакет</a:t>
                      </a:r>
                      <a:endParaRPr lang="en-US" sz="1200" b="0" i="0" kern="1200" dirty="0">
                        <a:solidFill>
                          <a:schemeClr val="tx1"/>
                        </a:solidFill>
                        <a:latin typeface="+mn-lt"/>
                        <a:ea typeface="+mn-ea"/>
                        <a:cs typeface="+mn-cs"/>
                      </a:endParaRPr>
                    </a:p>
                  </a:txBody>
                  <a:tcPr marL="0" marR="0" marT="54000" marB="54000">
                    <a:lnL>
                      <a:noFill/>
                    </a:lnL>
                    <a:lnR>
                      <a:noFill/>
                    </a:lnR>
                    <a:lnT w="6350" cap="flat" cmpd="sng" algn="ctr">
                      <a:noFill/>
                      <a:prstDash val="solid"/>
                      <a:round/>
                      <a:headEnd type="none" w="med" len="med"/>
                      <a:tailEnd type="none" w="med" len="med"/>
                    </a:lnT>
                    <a:lnB w="5000">
                      <a:noFill/>
                    </a:lnB>
                    <a:lnTlToBr>
                      <a:noFill/>
                    </a:lnTlToBr>
                    <a:lnBlToTr>
                      <a:noFill/>
                    </a:lnBlToTr>
                  </a:tcPr>
                </a:tc>
                <a:tc>
                  <a:txBody>
                    <a:bodyPr/>
                    <a:lstStyle/>
                    <a:p>
                      <a:r>
                        <a:rPr lang="en-US" sz="1200" b="0" i="0" kern="1200">
                          <a:solidFill>
                            <a:schemeClr val="tx1"/>
                          </a:solidFill>
                          <a:latin typeface="+mn-lt"/>
                          <a:ea typeface="+mn-ea"/>
                          <a:cs typeface="+mn-cs"/>
                        </a:rPr>
                        <a:t>1 </a:t>
                      </a:r>
                      <a:r>
                        <a:rPr lang="ru-RU" sz="1200" b="0" i="0" kern="1200">
                          <a:solidFill>
                            <a:schemeClr val="tx1"/>
                          </a:solidFill>
                          <a:latin typeface="+mn-lt"/>
                          <a:ea typeface="+mn-ea"/>
                          <a:cs typeface="+mn-cs"/>
                        </a:rPr>
                        <a:t>финансовая стабильность</a:t>
                      </a:r>
                      <a:endParaRPr lang="en-US" sz="1200" b="0" i="0" kern="1200">
                        <a:solidFill>
                          <a:schemeClr val="tx1"/>
                        </a:solidFill>
                        <a:latin typeface="+mn-lt"/>
                        <a:ea typeface="+mn-ea"/>
                        <a:cs typeface="+mn-cs"/>
                      </a:endParaRPr>
                    </a:p>
                  </a:txBody>
                  <a:tcPr marL="0" marR="0" marT="54000" marB="54000">
                    <a:lnL>
                      <a:noFill/>
                    </a:lnL>
                    <a:lnR>
                      <a:noFill/>
                    </a:lnR>
                    <a:lnT w="6350" cap="flat" cmpd="sng" algn="ctr">
                      <a:noFill/>
                      <a:prstDash val="solid"/>
                      <a:round/>
                      <a:headEnd type="none" w="med" len="med"/>
                      <a:tailEnd type="none" w="med" len="med"/>
                    </a:lnT>
                    <a:lnB w="5000">
                      <a:noFill/>
                    </a:lnB>
                    <a:lnTlToBr>
                      <a:noFill/>
                    </a:lnTlToBr>
                    <a:lnBlToTr>
                      <a:noFill/>
                    </a:lnBlToTr>
                  </a:tcPr>
                </a:tc>
                <a:extLst>
                  <a:ext uri="{0D108BD9-81ED-4DB2-BD59-A6C34878D82A}">
                    <a16:rowId xmlns:a16="http://schemas.microsoft.com/office/drawing/2014/main" val="1649956606"/>
                  </a:ext>
                </a:extLst>
              </a:tr>
              <a:tr h="172411">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latin typeface="+mn-lt"/>
                          <a:ea typeface="+mn-ea"/>
                          <a:cs typeface="+mn-cs"/>
                        </a:rPr>
                        <a:t>2 </a:t>
                      </a:r>
                      <a:r>
                        <a:rPr lang="ru-RU" sz="1200" b="0" i="0" kern="1200">
                          <a:solidFill>
                            <a:schemeClr val="tx1"/>
                          </a:solidFill>
                          <a:latin typeface="+mn-lt"/>
                          <a:ea typeface="+mn-ea"/>
                          <a:cs typeface="+mn-cs"/>
                        </a:rPr>
                        <a:t>финансовая стабильность</a:t>
                      </a:r>
                      <a:endParaRPr lang="en-US" sz="1200" b="0" i="0" kern="1200">
                        <a:solidFill>
                          <a:schemeClr val="tx1"/>
                        </a:solidFill>
                        <a:latin typeface="+mn-lt"/>
                        <a:ea typeface="+mn-ea"/>
                        <a:cs typeface="+mn-cs"/>
                      </a:endParaRPr>
                    </a:p>
                  </a:txBody>
                  <a:tcPr marL="0" marR="0" marT="54000" marB="54000">
                    <a:lnL>
                      <a:noFill/>
                    </a:lnL>
                    <a:lnR>
                      <a:noFill/>
                    </a:lnR>
                    <a:lnT w="5000">
                      <a:noFill/>
                    </a:lnT>
                    <a:lnB w="5000">
                      <a:noFill/>
                    </a:lnB>
                    <a:lnTlToBr>
                      <a:noFill/>
                    </a:lnTlToBr>
                    <a:lnBlToTr>
                      <a:noFill/>
                    </a:lnBlToTr>
                  </a:tcPr>
                </a:tc>
                <a:tc>
                  <a:txBody>
                    <a:bodyPr/>
                    <a:lstStyle/>
                    <a:p>
                      <a:r>
                        <a:rPr lang="en-US" sz="1200" b="0" i="0" kern="1200">
                          <a:solidFill>
                            <a:schemeClr val="tx1"/>
                          </a:solidFill>
                          <a:latin typeface="+mn-lt"/>
                          <a:ea typeface="+mn-ea"/>
                          <a:cs typeface="+mn-cs"/>
                        </a:rPr>
                        <a:t>2 </a:t>
                      </a:r>
                      <a:r>
                        <a:rPr lang="ru-RU" sz="1200" b="0" i="0" kern="1200">
                          <a:solidFill>
                            <a:srgbClr val="0F1941">
                              <a:alpha val="100000"/>
                            </a:srgbClr>
                          </a:solidFill>
                          <a:effectLst/>
                          <a:latin typeface="+mn-lt"/>
                          <a:ea typeface="+mn-ea"/>
                          <a:cs typeface="+mn-cs"/>
                        </a:rPr>
                        <a:t>использование современных технологий</a:t>
                      </a:r>
                      <a:endParaRPr lang="en-US" sz="1200" b="0" i="0" kern="1200">
                        <a:solidFill>
                          <a:schemeClr val="tx1"/>
                        </a:solidFill>
                        <a:latin typeface="+mn-lt"/>
                        <a:ea typeface="+mn-ea"/>
                        <a:cs typeface="+mn-cs"/>
                      </a:endParaRPr>
                    </a:p>
                  </a:txBody>
                  <a:tcPr marL="0" marR="0" marT="54000" marB="54000">
                    <a:lnL>
                      <a:noFill/>
                    </a:lnL>
                    <a:lnR>
                      <a:noFill/>
                    </a:lnR>
                    <a:lnT w="5000">
                      <a:noFill/>
                    </a:lnT>
                    <a:lnB w="5000">
                      <a:noFill/>
                    </a:lnB>
                    <a:lnTlToBr>
                      <a:noFill/>
                    </a:lnTlToBr>
                    <a:lnBlToTr>
                      <a:noFill/>
                    </a:lnBlToTr>
                  </a:tcPr>
                </a:tc>
                <a:extLst>
                  <a:ext uri="{0D108BD9-81ED-4DB2-BD59-A6C34878D82A}">
                    <a16:rowId xmlns:a16="http://schemas.microsoft.com/office/drawing/2014/main" val="4251843050"/>
                  </a:ext>
                </a:extLst>
              </a:tr>
              <a:tr h="28774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latin typeface="+mn-lt"/>
                          <a:ea typeface="+mn-ea"/>
                          <a:cs typeface="+mn-cs"/>
                        </a:rPr>
                        <a:t>3 </a:t>
                      </a:r>
                      <a:r>
                        <a:rPr lang="ru-RU" sz="1200" b="0" i="0" kern="1200">
                          <a:solidFill>
                            <a:schemeClr val="tx1"/>
                          </a:solidFill>
                          <a:latin typeface="+mn-lt"/>
                          <a:ea typeface="+mn-ea"/>
                          <a:cs typeface="+mn-cs"/>
                        </a:rPr>
                        <a:t>интересная работа</a:t>
                      </a:r>
                      <a:endParaRPr lang="en-US" sz="1200" b="0" i="0" kern="1200">
                        <a:solidFill>
                          <a:schemeClr val="tx1"/>
                        </a:solidFill>
                        <a:latin typeface="+mn-lt"/>
                        <a:ea typeface="+mn-ea"/>
                        <a:cs typeface="+mn-cs"/>
                      </a:endParaRPr>
                    </a:p>
                  </a:txBody>
                  <a:tcPr marL="0" marR="0" marT="54000" marB="54000">
                    <a:lnL>
                      <a:noFill/>
                    </a:lnL>
                    <a:lnR>
                      <a:noFill/>
                    </a:lnR>
                    <a:lnT w="5000">
                      <a:noFill/>
                    </a:lnT>
                    <a:lnB w="5000">
                      <a:noFill/>
                    </a:lnB>
                    <a:lnTlToBr>
                      <a:noFill/>
                    </a:lnTlToBr>
                    <a:lnBlToTr>
                      <a:noFill/>
                    </a:lnBlToTr>
                  </a:tcPr>
                </a:tc>
                <a:tc>
                  <a:txBody>
                    <a:bodyPr/>
                    <a:lstStyle/>
                    <a:p>
                      <a:r>
                        <a:rPr lang="en-US" sz="1200" b="0" i="0" kern="1200">
                          <a:solidFill>
                            <a:schemeClr val="tx1"/>
                          </a:solidFill>
                          <a:latin typeface="+mn-lt"/>
                          <a:ea typeface="+mn-ea"/>
                          <a:cs typeface="+mn-cs"/>
                        </a:rPr>
                        <a:t>3 </a:t>
                      </a:r>
                      <a:r>
                        <a:rPr lang="ru-RU" sz="1200" b="0" i="0" kern="1200">
                          <a:solidFill>
                            <a:srgbClr val="0F1941">
                              <a:alpha val="100000"/>
                            </a:srgbClr>
                          </a:solidFill>
                          <a:effectLst/>
                          <a:latin typeface="+mn-lt"/>
                          <a:ea typeface="+mn-ea"/>
                          <a:cs typeface="+mn-cs"/>
                        </a:rPr>
                        <a:t>хорошая репутация</a:t>
                      </a:r>
                      <a:endParaRPr lang="en-US" sz="1200" b="0" i="0" kern="1200">
                        <a:solidFill>
                          <a:schemeClr val="tx1"/>
                        </a:solidFill>
                        <a:latin typeface="+mn-lt"/>
                        <a:ea typeface="+mn-ea"/>
                        <a:cs typeface="+mn-cs"/>
                      </a:endParaRPr>
                    </a:p>
                  </a:txBody>
                  <a:tcPr marL="0" marR="0" marT="54000" marB="54000">
                    <a:lnL>
                      <a:noFill/>
                    </a:lnL>
                    <a:lnR>
                      <a:noFill/>
                    </a:lnR>
                    <a:lnT w="5000">
                      <a:noFill/>
                    </a:lnT>
                    <a:lnB w="5000">
                      <a:noFill/>
                    </a:lnB>
                    <a:lnTlToBr>
                      <a:noFill/>
                    </a:lnTlToBr>
                    <a:lnBlToTr>
                      <a:noFill/>
                    </a:lnBlToTr>
                  </a:tcPr>
                </a:tc>
                <a:extLst>
                  <a:ext uri="{0D108BD9-81ED-4DB2-BD59-A6C34878D82A}">
                    <a16:rowId xmlns:a16="http://schemas.microsoft.com/office/drawing/2014/main" val="3389180163"/>
                  </a:ext>
                </a:extLst>
              </a:tr>
              <a:tr h="172411">
                <a:tc>
                  <a:txBody>
                    <a:bodyPr/>
                    <a:lstStyle/>
                    <a:p>
                      <a:r>
                        <a:rPr lang="en-US" sz="1200" b="0" i="0" kern="1200">
                          <a:solidFill>
                            <a:schemeClr val="tx1"/>
                          </a:solidFill>
                          <a:latin typeface="+mn-lt"/>
                          <a:ea typeface="+mn-ea"/>
                          <a:cs typeface="+mn-cs"/>
                        </a:rPr>
                        <a:t>4 </a:t>
                      </a:r>
                      <a:r>
                        <a:rPr lang="ru-RU" sz="1200" b="0" i="0" kern="1200">
                          <a:solidFill>
                            <a:schemeClr val="tx1"/>
                          </a:solidFill>
                          <a:latin typeface="+mn-lt"/>
                          <a:ea typeface="+mn-ea"/>
                          <a:cs typeface="+mn-cs"/>
                        </a:rPr>
                        <a:t>возможности карьерного роста</a:t>
                      </a:r>
                      <a:endParaRPr lang="en-US" sz="1200" b="0" i="0" kern="1200">
                        <a:solidFill>
                          <a:schemeClr val="tx1"/>
                        </a:solidFill>
                        <a:latin typeface="+mn-lt"/>
                        <a:ea typeface="+mn-ea"/>
                        <a:cs typeface="+mn-cs"/>
                      </a:endParaRPr>
                    </a:p>
                  </a:txBody>
                  <a:tcPr marL="0" marR="0" marT="54000" marB="54000">
                    <a:lnL>
                      <a:noFill/>
                    </a:lnL>
                    <a:lnR>
                      <a:noFill/>
                    </a:lnR>
                    <a:lnT w="5000">
                      <a:noFill/>
                    </a:lnT>
                    <a:lnB w="5000">
                      <a:noFill/>
                    </a:lnB>
                    <a:lnTlToBr>
                      <a:noFill/>
                    </a:lnTlToBr>
                    <a:lnBlToTr>
                      <a:noFill/>
                    </a:lnBlToTr>
                  </a:tcPr>
                </a:tc>
                <a:tc>
                  <a:txBody>
                    <a:bodyPr/>
                    <a:lstStyle/>
                    <a:p>
                      <a:r>
                        <a:rPr lang="en-US" sz="1200" b="0" i="0" kern="1200">
                          <a:solidFill>
                            <a:schemeClr val="tx1"/>
                          </a:solidFill>
                          <a:latin typeface="+mn-lt"/>
                          <a:ea typeface="+mn-ea"/>
                          <a:cs typeface="+mn-cs"/>
                        </a:rPr>
                        <a:t>4 </a:t>
                      </a:r>
                      <a:r>
                        <a:rPr lang="ru-RU" sz="1200" b="0" i="0" kern="1200">
                          <a:solidFill>
                            <a:srgbClr val="0F1941">
                              <a:alpha val="100000"/>
                            </a:srgbClr>
                          </a:solidFill>
                          <a:effectLst/>
                          <a:latin typeface="+mn-lt"/>
                          <a:ea typeface="+mn-ea"/>
                          <a:cs typeface="+mn-cs"/>
                        </a:rPr>
                        <a:t>гарантии долгосрочной занятости</a:t>
                      </a:r>
                      <a:endParaRPr lang="en-US" sz="1200" b="0" i="0" kern="1200">
                        <a:solidFill>
                          <a:schemeClr val="tx1"/>
                        </a:solidFill>
                        <a:latin typeface="+mn-lt"/>
                        <a:ea typeface="+mn-ea"/>
                        <a:cs typeface="+mn-cs"/>
                      </a:endParaRPr>
                    </a:p>
                  </a:txBody>
                  <a:tcPr marL="0" marR="0" marT="54000" marB="54000">
                    <a:lnL>
                      <a:noFill/>
                    </a:lnL>
                    <a:lnR>
                      <a:noFill/>
                    </a:lnR>
                    <a:lnT w="5000">
                      <a:noFill/>
                    </a:lnT>
                    <a:lnB w="5000">
                      <a:noFill/>
                    </a:lnB>
                    <a:lnTlToBr>
                      <a:noFill/>
                    </a:lnTlToBr>
                    <a:lnBlToTr>
                      <a:noFill/>
                    </a:lnBlToTr>
                  </a:tcPr>
                </a:tc>
                <a:extLst>
                  <a:ext uri="{0D108BD9-81ED-4DB2-BD59-A6C34878D82A}">
                    <a16:rowId xmlns:a16="http://schemas.microsoft.com/office/drawing/2014/main" val="696807325"/>
                  </a:ext>
                </a:extLst>
              </a:tr>
              <a:tr h="172411">
                <a:tc>
                  <a:txBody>
                    <a:bodyPr/>
                    <a:lstStyle/>
                    <a:p>
                      <a:r>
                        <a:rPr lang="en-US" sz="1200" b="0" i="0" kern="1200">
                          <a:solidFill>
                            <a:schemeClr val="tx1"/>
                          </a:solidFill>
                          <a:latin typeface="+mn-lt"/>
                          <a:ea typeface="+mn-ea"/>
                          <a:cs typeface="+mn-cs"/>
                        </a:rPr>
                        <a:t>5 </a:t>
                      </a:r>
                      <a:r>
                        <a:rPr lang="ru-RU" sz="1200" b="0" i="0" kern="1200">
                          <a:solidFill>
                            <a:schemeClr val="tx1"/>
                          </a:solidFill>
                          <a:latin typeface="+mn-lt"/>
                          <a:ea typeface="+mn-ea"/>
                          <a:cs typeface="+mn-cs"/>
                        </a:rPr>
                        <a:t>приятная рабочая атмосфера</a:t>
                      </a:r>
                      <a:endParaRPr lang="en-US" sz="1200" b="0" i="0" kern="1200">
                        <a:solidFill>
                          <a:schemeClr val="tx1"/>
                        </a:solidFill>
                        <a:latin typeface="+mn-lt"/>
                        <a:ea typeface="+mn-ea"/>
                        <a:cs typeface="+mn-cs"/>
                      </a:endParaRPr>
                    </a:p>
                  </a:txBody>
                  <a:tcPr marL="0" marR="0" marT="54000" marB="54000">
                    <a:lnL>
                      <a:noFill/>
                    </a:lnL>
                    <a:lnR>
                      <a:noFill/>
                    </a:lnR>
                    <a:lnT w="5000">
                      <a:noFill/>
                    </a:lnT>
                    <a:lnB w="5000">
                      <a:noFill/>
                    </a:lnB>
                    <a:lnTlToBr>
                      <a:noFill/>
                    </a:lnTlToBr>
                    <a:lnBlToTr>
                      <a:noFill/>
                    </a:lnBlToTr>
                  </a:tcPr>
                </a:tc>
                <a:tc>
                  <a:txBody>
                    <a:bodyPr/>
                    <a:lstStyle/>
                    <a:p>
                      <a:r>
                        <a:rPr lang="en-US" sz="1200" b="0" i="0" kern="1200">
                          <a:solidFill>
                            <a:schemeClr val="tx1"/>
                          </a:solidFill>
                          <a:latin typeface="+mn-lt"/>
                          <a:ea typeface="+mn-ea"/>
                          <a:cs typeface="+mn-cs"/>
                        </a:rPr>
                        <a:t>5 </a:t>
                      </a:r>
                      <a:r>
                        <a:rPr lang="ru-RU" sz="1200" b="0" i="0" kern="1200">
                          <a:solidFill>
                            <a:srgbClr val="0F1941">
                              <a:alpha val="100000"/>
                            </a:srgbClr>
                          </a:solidFill>
                          <a:effectLst/>
                          <a:latin typeface="+mn-lt"/>
                          <a:ea typeface="+mn-ea"/>
                          <a:cs typeface="+mn-cs"/>
                        </a:rPr>
                        <a:t>возможности карьерного роста</a:t>
                      </a:r>
                      <a:endParaRPr lang="en-US" sz="1200" b="0" i="0" kern="1200">
                        <a:solidFill>
                          <a:schemeClr val="tx1"/>
                        </a:solidFill>
                        <a:latin typeface="+mn-lt"/>
                        <a:ea typeface="+mn-ea"/>
                        <a:cs typeface="+mn-cs"/>
                      </a:endParaRPr>
                    </a:p>
                  </a:txBody>
                  <a:tcPr marL="0" marR="0" marT="54000" marB="54000">
                    <a:lnL>
                      <a:noFill/>
                    </a:lnL>
                    <a:lnR>
                      <a:noFill/>
                    </a:lnR>
                    <a:lnT w="5000">
                      <a:noFill/>
                    </a:lnT>
                    <a:lnB w="5000">
                      <a:noFill/>
                    </a:lnB>
                    <a:lnTlToBr>
                      <a:noFill/>
                    </a:lnTlToBr>
                    <a:lnBlToTr>
                      <a:noFill/>
                    </a:lnBlToTr>
                  </a:tcPr>
                </a:tc>
                <a:extLst>
                  <a:ext uri="{0D108BD9-81ED-4DB2-BD59-A6C34878D82A}">
                    <a16:rowId xmlns:a16="http://schemas.microsoft.com/office/drawing/2014/main" val="2352012086"/>
                  </a:ext>
                </a:extLst>
              </a:tr>
              <a:tr h="172411">
                <a:tc>
                  <a:txBody>
                    <a:bodyPr/>
                    <a:lstStyle/>
                    <a:p>
                      <a:r>
                        <a:rPr lang="en-US" sz="1200" b="0" i="0" kern="1200">
                          <a:solidFill>
                            <a:schemeClr val="tx1"/>
                          </a:solidFill>
                          <a:latin typeface="+mn-lt"/>
                          <a:ea typeface="+mn-ea"/>
                          <a:cs typeface="+mn-cs"/>
                        </a:rPr>
                        <a:t>6 </a:t>
                      </a:r>
                      <a:r>
                        <a:rPr lang="ru-RU" sz="1200" b="0" i="0" kern="1200">
                          <a:solidFill>
                            <a:schemeClr val="tx1"/>
                          </a:solidFill>
                          <a:latin typeface="+mn-lt"/>
                          <a:ea typeface="+mn-ea"/>
                          <a:cs typeface="+mn-cs"/>
                        </a:rPr>
                        <a:t>гарантии долгосрочной занятости</a:t>
                      </a:r>
                      <a:endParaRPr lang="en-US" sz="1200" b="0" i="0" kern="1200">
                        <a:solidFill>
                          <a:schemeClr val="tx1"/>
                        </a:solidFill>
                        <a:latin typeface="+mn-lt"/>
                        <a:ea typeface="+mn-ea"/>
                        <a:cs typeface="+mn-cs"/>
                      </a:endParaRPr>
                    </a:p>
                  </a:txBody>
                  <a:tcPr marL="0" marR="0" marT="54000" marB="54000">
                    <a:lnL>
                      <a:noFill/>
                    </a:lnL>
                    <a:lnR>
                      <a:noFill/>
                    </a:lnR>
                    <a:lnT w="5000">
                      <a:noFill/>
                    </a:lnT>
                    <a:lnB w="5000">
                      <a:noFill/>
                    </a:lnB>
                    <a:lnTlToBr>
                      <a:noFill/>
                    </a:lnTlToBr>
                    <a:lnBlToTr>
                      <a:noFill/>
                    </a:lnBlToTr>
                  </a:tcPr>
                </a:tc>
                <a:tc>
                  <a:txBody>
                    <a:bodyPr/>
                    <a:lstStyle/>
                    <a:p>
                      <a:r>
                        <a:rPr lang="en-US" sz="1200" b="0" i="0" kern="1200">
                          <a:solidFill>
                            <a:schemeClr val="tx1"/>
                          </a:solidFill>
                          <a:latin typeface="+mn-lt"/>
                          <a:ea typeface="+mn-ea"/>
                          <a:cs typeface="+mn-cs"/>
                        </a:rPr>
                        <a:t>6 </a:t>
                      </a:r>
                      <a:r>
                        <a:rPr lang="ru-RU" sz="1200" b="0" i="0" kern="1200">
                          <a:solidFill>
                            <a:srgbClr val="0F1941">
                              <a:alpha val="100000"/>
                            </a:srgbClr>
                          </a:solidFill>
                          <a:effectLst/>
                          <a:latin typeface="+mn-lt"/>
                          <a:ea typeface="+mn-ea"/>
                          <a:cs typeface="+mn-cs"/>
                        </a:rPr>
                        <a:t>социальная ответственность</a:t>
                      </a:r>
                      <a:endParaRPr lang="en-US" sz="1200" b="0" i="0" kern="1200">
                        <a:solidFill>
                          <a:schemeClr val="tx1"/>
                        </a:solidFill>
                        <a:latin typeface="+mn-lt"/>
                        <a:ea typeface="+mn-ea"/>
                        <a:cs typeface="+mn-cs"/>
                      </a:endParaRPr>
                    </a:p>
                  </a:txBody>
                  <a:tcPr marL="0" marR="0" marT="54000" marB="54000">
                    <a:lnL>
                      <a:noFill/>
                    </a:lnL>
                    <a:lnR>
                      <a:noFill/>
                    </a:lnR>
                    <a:lnT w="5000">
                      <a:noFill/>
                    </a:lnT>
                    <a:lnB w="5000">
                      <a:noFill/>
                    </a:lnB>
                    <a:lnTlToBr>
                      <a:noFill/>
                    </a:lnTlToBr>
                    <a:lnBlToTr>
                      <a:noFill/>
                    </a:lnBlToTr>
                  </a:tcPr>
                </a:tc>
                <a:extLst>
                  <a:ext uri="{0D108BD9-81ED-4DB2-BD59-A6C34878D82A}">
                    <a16:rowId xmlns:a16="http://schemas.microsoft.com/office/drawing/2014/main" val="3294820957"/>
                  </a:ext>
                </a:extLst>
              </a:tr>
              <a:tr h="172411">
                <a:tc>
                  <a:txBody>
                    <a:bodyPr/>
                    <a:lstStyle/>
                    <a:p>
                      <a:r>
                        <a:rPr lang="en-US" sz="1200" b="0" i="0" kern="1200" dirty="0">
                          <a:solidFill>
                            <a:schemeClr val="tx1"/>
                          </a:solidFill>
                          <a:latin typeface="+mn-lt"/>
                          <a:ea typeface="+mn-ea"/>
                          <a:cs typeface="+mn-cs"/>
                        </a:rPr>
                        <a:t>7 </a:t>
                      </a:r>
                      <a:r>
                        <a:rPr lang="ru-RU" sz="1200" b="0" i="0" kern="1200" dirty="0">
                          <a:solidFill>
                            <a:srgbClr val="0F1941">
                              <a:alpha val="100000"/>
                            </a:srgbClr>
                          </a:solidFill>
                          <a:effectLst/>
                          <a:latin typeface="+mn-lt"/>
                          <a:ea typeface="+mn-ea"/>
                          <a:cs typeface="+mn-cs"/>
                        </a:rPr>
                        <a:t>баланс между работой и личной жизнью</a:t>
                      </a:r>
                      <a:endParaRPr lang="en-US" sz="1200" b="0" i="0" kern="1200" dirty="0">
                        <a:solidFill>
                          <a:schemeClr val="tx1"/>
                        </a:solidFill>
                        <a:latin typeface="+mn-lt"/>
                        <a:ea typeface="+mn-ea"/>
                        <a:cs typeface="+mn-cs"/>
                      </a:endParaRPr>
                    </a:p>
                  </a:txBody>
                  <a:tcPr marL="0" marR="0" marT="54000" marB="54000">
                    <a:lnL>
                      <a:noFill/>
                    </a:lnL>
                    <a:lnR>
                      <a:noFill/>
                    </a:lnR>
                    <a:lnT w="5000">
                      <a:noFill/>
                    </a:lnT>
                    <a:lnB w="5000">
                      <a:noFill/>
                    </a:lnB>
                    <a:lnTlToBr>
                      <a:noFill/>
                    </a:lnTlToBr>
                    <a:lnBlToTr>
                      <a:noFill/>
                    </a:lnBlToTr>
                  </a:tcPr>
                </a:tc>
                <a:tc>
                  <a:txBody>
                    <a:bodyPr/>
                    <a:lstStyle/>
                    <a:p>
                      <a:r>
                        <a:rPr lang="en-US" sz="1200" b="0" i="0" kern="1200">
                          <a:solidFill>
                            <a:schemeClr val="tx1"/>
                          </a:solidFill>
                          <a:latin typeface="+mn-lt"/>
                          <a:ea typeface="+mn-ea"/>
                          <a:cs typeface="+mn-cs"/>
                        </a:rPr>
                        <a:t>7 </a:t>
                      </a:r>
                      <a:r>
                        <a:rPr lang="ru-RU" sz="1200" b="0" i="0" kern="1200">
                          <a:solidFill>
                            <a:schemeClr val="tx1"/>
                          </a:solidFill>
                          <a:latin typeface="+mn-lt"/>
                          <a:ea typeface="+mn-ea"/>
                          <a:cs typeface="+mn-cs"/>
                        </a:rPr>
                        <a:t>достойная зарплата, социальный </a:t>
                      </a:r>
                    </a:p>
                    <a:p>
                      <a:r>
                        <a:rPr lang="ru-RU" sz="1200" b="0" i="0" kern="1200">
                          <a:solidFill>
                            <a:schemeClr val="tx1"/>
                          </a:solidFill>
                          <a:latin typeface="+mn-lt"/>
                          <a:ea typeface="+mn-ea"/>
                          <a:cs typeface="+mn-cs"/>
                        </a:rPr>
                        <a:t>пакет</a:t>
                      </a:r>
                      <a:endParaRPr lang="en-US" sz="1200" b="0" i="0" kern="1200">
                        <a:solidFill>
                          <a:schemeClr val="tx1"/>
                        </a:solidFill>
                        <a:latin typeface="+mn-lt"/>
                        <a:ea typeface="+mn-ea"/>
                        <a:cs typeface="+mn-cs"/>
                      </a:endParaRPr>
                    </a:p>
                  </a:txBody>
                  <a:tcPr marL="0" marR="0" marT="54000" marB="54000">
                    <a:lnL>
                      <a:noFill/>
                    </a:lnL>
                    <a:lnR>
                      <a:noFill/>
                    </a:lnR>
                    <a:lnT w="5000">
                      <a:noFill/>
                    </a:lnT>
                    <a:lnB w="5000">
                      <a:noFill/>
                    </a:lnB>
                    <a:lnTlToBr>
                      <a:noFill/>
                    </a:lnTlToBr>
                    <a:lnBlToTr>
                      <a:noFill/>
                    </a:lnBlToTr>
                  </a:tcPr>
                </a:tc>
                <a:extLst>
                  <a:ext uri="{0D108BD9-81ED-4DB2-BD59-A6C34878D82A}">
                    <a16:rowId xmlns:a16="http://schemas.microsoft.com/office/drawing/2014/main" val="408263527"/>
                  </a:ext>
                </a:extLst>
              </a:tr>
              <a:tr h="172411">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latin typeface="+mn-lt"/>
                          <a:ea typeface="+mn-ea"/>
                          <a:cs typeface="+mn-cs"/>
                        </a:rPr>
                        <a:t>8 </a:t>
                      </a:r>
                      <a:r>
                        <a:rPr lang="ru-RU" sz="1200" b="0" i="0" kern="1200">
                          <a:solidFill>
                            <a:srgbClr val="0F1941">
                              <a:alpha val="100000"/>
                            </a:srgbClr>
                          </a:solidFill>
                          <a:effectLst/>
                          <a:latin typeface="+mn-lt"/>
                          <a:ea typeface="+mn-ea"/>
                          <a:cs typeface="+mn-cs"/>
                        </a:rPr>
                        <a:t>хорошая репутация</a:t>
                      </a:r>
                      <a:endParaRPr lang="en-US" sz="1200" b="0" i="0" kern="1200">
                        <a:solidFill>
                          <a:schemeClr val="tx1"/>
                        </a:solidFill>
                        <a:latin typeface="+mn-lt"/>
                        <a:ea typeface="+mn-ea"/>
                        <a:cs typeface="+mn-cs"/>
                      </a:endParaRPr>
                    </a:p>
                  </a:txBody>
                  <a:tcPr marL="0" marR="0" marT="54000" marB="54000">
                    <a:lnL>
                      <a:noFill/>
                    </a:lnL>
                    <a:lnR>
                      <a:noFill/>
                    </a:lnR>
                    <a:lnT w="5000">
                      <a:noFill/>
                    </a:lnT>
                    <a:lnB w="5000">
                      <a:noFill/>
                    </a:lnB>
                    <a:lnTlToBr>
                      <a:noFill/>
                    </a:lnTlToBr>
                    <a:lnBlToTr>
                      <a:noFill/>
                    </a:lnBlToTr>
                  </a:tcPr>
                </a:tc>
                <a:tc>
                  <a:txBody>
                    <a:bodyPr/>
                    <a:lstStyle/>
                    <a:p>
                      <a:r>
                        <a:rPr lang="en-US" sz="1200" b="0" i="0" kern="1200">
                          <a:solidFill>
                            <a:schemeClr val="tx1"/>
                          </a:solidFill>
                          <a:latin typeface="+mn-lt"/>
                          <a:ea typeface="+mn-ea"/>
                          <a:cs typeface="+mn-cs"/>
                        </a:rPr>
                        <a:t>8 </a:t>
                      </a:r>
                      <a:r>
                        <a:rPr lang="ru-RU" sz="1200" b="0" i="0" kern="1200">
                          <a:solidFill>
                            <a:schemeClr val="tx1"/>
                          </a:solidFill>
                          <a:latin typeface="+mn-lt"/>
                          <a:ea typeface="+mn-ea"/>
                          <a:cs typeface="+mn-cs"/>
                        </a:rPr>
                        <a:t>интересная работа</a:t>
                      </a:r>
                      <a:endParaRPr lang="en-US" sz="1200" b="0" i="0" kern="1200">
                        <a:solidFill>
                          <a:schemeClr val="tx1"/>
                        </a:solidFill>
                        <a:latin typeface="+mn-lt"/>
                        <a:ea typeface="+mn-ea"/>
                        <a:cs typeface="+mn-cs"/>
                      </a:endParaRPr>
                    </a:p>
                  </a:txBody>
                  <a:tcPr marL="0" marR="0" marT="54000" marB="54000">
                    <a:lnL>
                      <a:noFill/>
                    </a:lnL>
                    <a:lnR>
                      <a:noFill/>
                    </a:lnR>
                    <a:lnT w="5000">
                      <a:noFill/>
                    </a:lnT>
                    <a:lnB w="5000">
                      <a:noFill/>
                    </a:lnB>
                    <a:lnTlToBr>
                      <a:noFill/>
                    </a:lnTlToBr>
                    <a:lnBlToTr>
                      <a:noFill/>
                    </a:lnBlToTr>
                  </a:tcPr>
                </a:tc>
                <a:extLst>
                  <a:ext uri="{0D108BD9-81ED-4DB2-BD59-A6C34878D82A}">
                    <a16:rowId xmlns:a16="http://schemas.microsoft.com/office/drawing/2014/main" val="352988857"/>
                  </a:ext>
                </a:extLst>
              </a:tr>
              <a:tr h="172411">
                <a:tc>
                  <a:txBody>
                    <a:bodyPr/>
                    <a:lstStyle/>
                    <a:p>
                      <a:r>
                        <a:rPr lang="en-US" sz="1200" b="0" i="0" kern="1200" dirty="0">
                          <a:solidFill>
                            <a:schemeClr val="tx1"/>
                          </a:solidFill>
                          <a:latin typeface="+mn-lt"/>
                          <a:ea typeface="+mn-ea"/>
                          <a:cs typeface="+mn-cs"/>
                        </a:rPr>
                        <a:t>9 </a:t>
                      </a:r>
                      <a:r>
                        <a:rPr lang="ru-RU" sz="1200" b="0" i="0" kern="1200" dirty="0">
                          <a:solidFill>
                            <a:srgbClr val="0F1941">
                              <a:alpha val="100000"/>
                            </a:srgbClr>
                          </a:solidFill>
                          <a:effectLst/>
                          <a:latin typeface="+mn-lt"/>
                          <a:ea typeface="+mn-ea"/>
                          <a:cs typeface="+mn-cs"/>
                        </a:rPr>
                        <a:t>социальная ответственность</a:t>
                      </a:r>
                      <a:endParaRPr lang="en-US" sz="1200" b="0" i="0" kern="1200" dirty="0">
                        <a:solidFill>
                          <a:schemeClr val="tx1"/>
                        </a:solidFill>
                        <a:latin typeface="+mn-lt"/>
                        <a:ea typeface="+mn-ea"/>
                        <a:cs typeface="+mn-cs"/>
                      </a:endParaRPr>
                    </a:p>
                  </a:txBody>
                  <a:tcPr marL="0" marR="0" marT="54000" marB="54000">
                    <a:lnL>
                      <a:noFill/>
                    </a:lnL>
                    <a:lnR>
                      <a:noFill/>
                    </a:lnR>
                    <a:lnT w="5000">
                      <a:noFill/>
                    </a:lnT>
                    <a:lnB w="5000">
                      <a:noFill/>
                    </a:lnB>
                    <a:lnTlToBr>
                      <a:noFill/>
                    </a:lnTlToBr>
                    <a:lnBlToTr>
                      <a:noFill/>
                    </a:lnBlToTr>
                  </a:tcPr>
                </a:tc>
                <a:tc>
                  <a:txBody>
                    <a:bodyPr/>
                    <a:lstStyle/>
                    <a:p>
                      <a:r>
                        <a:rPr lang="en-US" sz="1200" b="0" i="0" kern="1200">
                          <a:solidFill>
                            <a:schemeClr val="tx1"/>
                          </a:solidFill>
                          <a:latin typeface="+mn-lt"/>
                          <a:ea typeface="+mn-ea"/>
                          <a:cs typeface="+mn-cs"/>
                        </a:rPr>
                        <a:t>9 </a:t>
                      </a:r>
                      <a:r>
                        <a:rPr lang="ru-RU" sz="1200" b="0" i="0" kern="1200">
                          <a:solidFill>
                            <a:schemeClr val="tx1"/>
                          </a:solidFill>
                          <a:latin typeface="+mn-lt"/>
                          <a:ea typeface="+mn-ea"/>
                          <a:cs typeface="+mn-cs"/>
                        </a:rPr>
                        <a:t>приятная рабочая атмосфера</a:t>
                      </a:r>
                      <a:endParaRPr lang="en-US" sz="1200" b="0" i="0" kern="1200">
                        <a:solidFill>
                          <a:schemeClr val="tx1"/>
                        </a:solidFill>
                        <a:latin typeface="+mn-lt"/>
                        <a:ea typeface="+mn-ea"/>
                        <a:cs typeface="+mn-cs"/>
                      </a:endParaRPr>
                    </a:p>
                  </a:txBody>
                  <a:tcPr marL="0" marR="0" marT="54000" marB="54000">
                    <a:lnL>
                      <a:noFill/>
                    </a:lnL>
                    <a:lnR>
                      <a:noFill/>
                    </a:lnR>
                    <a:lnT w="5000">
                      <a:noFill/>
                    </a:lnT>
                    <a:lnB w="5000">
                      <a:noFill/>
                    </a:lnB>
                    <a:lnTlToBr>
                      <a:noFill/>
                    </a:lnTlToBr>
                    <a:lnBlToTr>
                      <a:noFill/>
                    </a:lnBlToTr>
                  </a:tcPr>
                </a:tc>
                <a:extLst>
                  <a:ext uri="{0D108BD9-81ED-4DB2-BD59-A6C34878D82A}">
                    <a16:rowId xmlns:a16="http://schemas.microsoft.com/office/drawing/2014/main" val="3599988510"/>
                  </a:ext>
                </a:extLst>
              </a:tr>
              <a:tr h="172411">
                <a:tc>
                  <a:txBody>
                    <a:bodyPr/>
                    <a:lstStyle/>
                    <a:p>
                      <a:r>
                        <a:rPr lang="en-US" sz="1200" b="0" i="0" kern="1200">
                          <a:solidFill>
                            <a:schemeClr val="tx1"/>
                          </a:solidFill>
                          <a:latin typeface="+mn-lt"/>
                          <a:ea typeface="+mn-ea"/>
                          <a:cs typeface="+mn-cs"/>
                        </a:rPr>
                        <a:t>10 </a:t>
                      </a:r>
                      <a:r>
                        <a:rPr lang="ru-RU" sz="1200" b="0" i="0" kern="1200">
                          <a:solidFill>
                            <a:srgbClr val="0F1941">
                              <a:alpha val="100000"/>
                            </a:srgbClr>
                          </a:solidFill>
                          <a:effectLst/>
                          <a:latin typeface="+mn-lt"/>
                          <a:ea typeface="+mn-ea"/>
                          <a:cs typeface="+mn-cs"/>
                        </a:rPr>
                        <a:t>использование современных технологий</a:t>
                      </a:r>
                      <a:endParaRPr lang="en-US" sz="1200" b="0" i="0" kern="1200">
                        <a:solidFill>
                          <a:schemeClr val="tx1"/>
                        </a:solidFill>
                        <a:latin typeface="+mn-lt"/>
                        <a:ea typeface="+mn-ea"/>
                        <a:cs typeface="+mn-cs"/>
                      </a:endParaRPr>
                    </a:p>
                  </a:txBody>
                  <a:tcPr marL="0" marR="0" marT="54000" marB="54000">
                    <a:lnL>
                      <a:noFill/>
                    </a:lnL>
                    <a:lnR>
                      <a:noFill/>
                    </a:lnR>
                    <a:lnT w="5000">
                      <a:noFill/>
                    </a:lnT>
                    <a:lnB w="6350" cap="flat" cmpd="sng" algn="ctr">
                      <a:solidFill>
                        <a:schemeClr val="tx1"/>
                      </a:solidFill>
                      <a:prstDash val="solid"/>
                      <a:round/>
                      <a:headEnd type="none" w="med" len="med"/>
                      <a:tailEnd type="none" w="med" len="med"/>
                    </a:lnB>
                    <a:lnTlToBr>
                      <a:noFill/>
                    </a:lnTlToBr>
                    <a:lnBlToTr>
                      <a:noFill/>
                    </a:lnBlToTr>
                  </a:tcPr>
                </a:tc>
                <a:tc>
                  <a:txBody>
                    <a:bodyPr/>
                    <a:lstStyle/>
                    <a:p>
                      <a:pPr>
                        <a:spcAft>
                          <a:spcPts val="600"/>
                        </a:spcAft>
                      </a:pPr>
                      <a:r>
                        <a:rPr lang="en-US" sz="1200" b="0" i="0" kern="1200" dirty="0">
                          <a:solidFill>
                            <a:schemeClr val="tx1"/>
                          </a:solidFill>
                          <a:latin typeface="+mn-lt"/>
                          <a:ea typeface="+mn-ea"/>
                          <a:cs typeface="+mn-cs"/>
                        </a:rPr>
                        <a:t>10 </a:t>
                      </a:r>
                      <a:r>
                        <a:rPr lang="ru-RU" sz="1200" b="0" i="0" kern="1200" dirty="0">
                          <a:solidFill>
                            <a:srgbClr val="0F1941">
                              <a:alpha val="100000"/>
                            </a:srgbClr>
                          </a:solidFill>
                          <a:effectLst/>
                          <a:latin typeface="+mn-lt"/>
                          <a:ea typeface="+mn-ea"/>
                          <a:cs typeface="+mn-cs"/>
                        </a:rPr>
                        <a:t>баланс между работой и личной жизнью</a:t>
                      </a:r>
                      <a:endParaRPr lang="en-US" sz="1200" b="0" i="0" kern="1200" dirty="0">
                        <a:solidFill>
                          <a:schemeClr val="tx1"/>
                        </a:solidFill>
                        <a:latin typeface="+mn-lt"/>
                        <a:ea typeface="+mn-ea"/>
                        <a:cs typeface="+mn-cs"/>
                      </a:endParaRPr>
                    </a:p>
                  </a:txBody>
                  <a:tcPr marL="0" marR="0" marT="54000" marB="54000">
                    <a:lnL>
                      <a:noFill/>
                    </a:lnL>
                    <a:lnR>
                      <a:noFill/>
                    </a:lnR>
                    <a:lnT w="5000">
                      <a:noFill/>
                    </a:lnT>
                    <a:lnB w="6350" cap="flat" cmpd="sng" algn="ctr">
                      <a:solidFill>
                        <a:schemeClr val="tx1"/>
                      </a:solidFill>
                      <a:prstDash val="solid"/>
                      <a:round/>
                      <a:headEnd type="none" w="med" len="med"/>
                      <a:tailEnd type="none" w="med" len="med"/>
                    </a:lnB>
                    <a:lnTlToBr>
                      <a:noFill/>
                    </a:lnTlToBr>
                    <a:lnBlToTr>
                      <a:noFill/>
                    </a:lnBlToTr>
                  </a:tcPr>
                </a:tc>
                <a:extLst>
                  <a:ext uri="{0D108BD9-81ED-4DB2-BD59-A6C34878D82A}">
                    <a16:rowId xmlns:a16="http://schemas.microsoft.com/office/drawing/2014/main" val="1994885983"/>
                  </a:ext>
                </a:extLst>
              </a:tr>
            </a:tbl>
          </a:graphicData>
        </a:graphic>
      </p:graphicFrame>
      <p:sp>
        <p:nvSpPr>
          <p:cNvPr id="13" name="Footer Placeholder 2">
            <a:extLst>
              <a:ext uri="{FF2B5EF4-FFF2-40B4-BE49-F238E27FC236}">
                <a16:creationId xmlns:a16="http://schemas.microsoft.com/office/drawing/2014/main" id="{A8F3B337-B579-4AA0-8463-BA903793605D}"/>
              </a:ext>
            </a:extLst>
          </p:cNvPr>
          <p:cNvSpPr>
            <a:spLocks noGrp="1"/>
          </p:cNvSpPr>
          <p:nvPr>
            <p:ph type="ftr" sz="quarter" idx="3"/>
          </p:nvPr>
        </p:nvSpPr>
        <p:spPr>
          <a:xfrm>
            <a:off x="5378851" y="6356358"/>
            <a:ext cx="5742237" cy="365125"/>
          </a:xfrm>
        </p:spPr>
        <p:txBody>
          <a:bodyPr/>
          <a:lstStyle/>
          <a:p>
            <a:r>
              <a:rPr lang="en-US" dirty="0"/>
              <a:t>employer brand research 2019,  </a:t>
            </a:r>
            <a:r>
              <a:rPr lang="ru-RU" dirty="0"/>
              <a:t>отчёт по стране: Россия</a:t>
            </a:r>
            <a:endParaRPr lang="en-GB" dirty="0"/>
          </a:p>
        </p:txBody>
      </p:sp>
      <p:pic>
        <p:nvPicPr>
          <p:cNvPr id="14" name="Picture 17">
            <a:extLst>
              <a:ext uri="{FF2B5EF4-FFF2-40B4-BE49-F238E27FC236}">
                <a16:creationId xmlns:a16="http://schemas.microsoft.com/office/drawing/2014/main" id="{F0DC15A8-399E-4B95-BCC7-6095E4D0CDA3}"/>
              </a:ext>
            </a:extLst>
          </p:cNvPr>
          <p:cNvPicPr/>
          <p:nvPr/>
        </p:nvPicPr>
        <p:blipFill dpi="0">
          <a:blip r:embed="rId4"/>
          <a:srcRect/>
          <a:stretch>
            <a:fillRect/>
          </a:stretch>
        </p:blipFill>
        <p:spPr>
          <a:xfrm>
            <a:off x="1238064" y="6356358"/>
            <a:ext cx="1066320" cy="272052"/>
          </a:xfrm>
          <a:prstGeom prst="rect">
            <a:avLst/>
          </a:prstGeom>
          <a:noFill/>
          <a:ln algn="ctr">
            <a:noFill/>
          </a:ln>
        </p:spPr>
      </p:pic>
    </p:spTree>
    <p:extLst>
      <p:ext uri="{BB962C8B-B14F-4D97-AF65-F5344CB8AC3E}">
        <p14:creationId xmlns:p14="http://schemas.microsoft.com/office/powerpoint/2010/main" val="62486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2" descr="A person standing in a room&#10;&#10;Description automatically generated">
            <a:extLst>
              <a:ext uri="{FF2B5EF4-FFF2-40B4-BE49-F238E27FC236}">
                <a16:creationId xmlns:a16="http://schemas.microsoft.com/office/drawing/2014/main" id="{5EE835A1-0522-4F07-BA93-C425C47DDF6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593" r="20765"/>
          <a:stretch/>
        </p:blipFill>
        <p:spPr>
          <a:xfrm>
            <a:off x="7087802" y="0"/>
            <a:ext cx="5104198" cy="6858000"/>
          </a:xfrm>
        </p:spPr>
      </p:pic>
      <p:sp>
        <p:nvSpPr>
          <p:cNvPr id="3" name="Title 2" descr="altCountry">
            <a:extLst>
              <a:ext uri="{FF2B5EF4-FFF2-40B4-BE49-F238E27FC236}">
                <a16:creationId xmlns:a16="http://schemas.microsoft.com/office/drawing/2014/main" id="{91F0B6E7-4038-4912-B596-4BEEA8D97029}"/>
              </a:ext>
            </a:extLst>
          </p:cNvPr>
          <p:cNvSpPr>
            <a:spLocks noGrp="1"/>
          </p:cNvSpPr>
          <p:nvPr>
            <p:ph type="title"/>
          </p:nvPr>
        </p:nvSpPr>
        <p:spPr/>
        <p:txBody>
          <a:bodyPr>
            <a:normAutofit fontScale="90000"/>
          </a:bodyPr>
          <a:lstStyle/>
          <a:p>
            <a:br>
              <a:rPr lang="en-US"/>
            </a:br>
            <a:endParaRPr lang="nl-NL">
              <a:solidFill>
                <a:schemeClr val="tx2"/>
              </a:solidFill>
            </a:endParaRPr>
          </a:p>
        </p:txBody>
      </p:sp>
      <p:sp>
        <p:nvSpPr>
          <p:cNvPr id="5" name="Slide Number Placeholder 4">
            <a:extLst>
              <a:ext uri="{FF2B5EF4-FFF2-40B4-BE49-F238E27FC236}">
                <a16:creationId xmlns:a16="http://schemas.microsoft.com/office/drawing/2014/main" id="{C5F79290-8777-4D0F-B566-6970A604666F}"/>
              </a:ext>
            </a:extLst>
          </p:cNvPr>
          <p:cNvSpPr>
            <a:spLocks noGrp="1"/>
          </p:cNvSpPr>
          <p:nvPr>
            <p:ph type="sldNum" sz="quarter" idx="4"/>
          </p:nvPr>
        </p:nvSpPr>
        <p:spPr>
          <a:xfrm>
            <a:off x="11166525" y="6356358"/>
            <a:ext cx="257126" cy="365125"/>
          </a:xfrm>
        </p:spPr>
        <p:txBody>
          <a:bodyPr/>
          <a:lstStyle/>
          <a:p>
            <a:r>
              <a:rPr lang="ru-RU" dirty="0"/>
              <a:t>.</a:t>
            </a:r>
          </a:p>
          <a:p>
            <a:endParaRPr lang="en-US" dirty="0"/>
          </a:p>
        </p:txBody>
      </p:sp>
      <p:sp>
        <p:nvSpPr>
          <p:cNvPr id="23" name="Text Placeholder 22">
            <a:extLst>
              <a:ext uri="{FF2B5EF4-FFF2-40B4-BE49-F238E27FC236}">
                <a16:creationId xmlns:a16="http://schemas.microsoft.com/office/drawing/2014/main" id="{9BED87D3-F9C3-4E65-9588-21408017ACBF}"/>
              </a:ext>
            </a:extLst>
          </p:cNvPr>
          <p:cNvSpPr>
            <a:spLocks noGrp="1"/>
          </p:cNvSpPr>
          <p:nvPr>
            <p:ph type="body" sz="quarter" idx="16"/>
          </p:nvPr>
        </p:nvSpPr>
        <p:spPr>
          <a:xfrm>
            <a:off x="473842" y="1770833"/>
            <a:ext cx="4341600" cy="327600"/>
          </a:xfrm>
        </p:spPr>
        <p:txBody>
          <a:bodyPr>
            <a:noAutofit/>
          </a:bodyPr>
          <a:lstStyle/>
          <a:p>
            <a:r>
              <a:rPr lang="ru-RU" sz="1800" b="1" dirty="0"/>
              <a:t>топ-5 причин остаться</a:t>
            </a:r>
            <a:endParaRPr lang="nl-NL" sz="1800" b="1" dirty="0"/>
          </a:p>
        </p:txBody>
      </p:sp>
      <p:sp>
        <p:nvSpPr>
          <p:cNvPr id="24" name="Text Placeholder 23">
            <a:extLst>
              <a:ext uri="{FF2B5EF4-FFF2-40B4-BE49-F238E27FC236}">
                <a16:creationId xmlns:a16="http://schemas.microsoft.com/office/drawing/2014/main" id="{E883FACA-7F3F-4B1E-B55F-D5410E305806}"/>
              </a:ext>
            </a:extLst>
          </p:cNvPr>
          <p:cNvSpPr>
            <a:spLocks noGrp="1"/>
          </p:cNvSpPr>
          <p:nvPr>
            <p:ph type="body" sz="quarter" idx="17"/>
          </p:nvPr>
        </p:nvSpPr>
        <p:spPr>
          <a:xfrm>
            <a:off x="473842" y="4235875"/>
            <a:ext cx="4341600" cy="327600"/>
          </a:xfrm>
        </p:spPr>
        <p:txBody>
          <a:bodyPr>
            <a:noAutofit/>
          </a:bodyPr>
          <a:lstStyle/>
          <a:p>
            <a:r>
              <a:rPr lang="ru-RU" sz="1800" b="1" dirty="0"/>
              <a:t>топ-5 причин уйти</a:t>
            </a:r>
            <a:endParaRPr lang="nl-NL" sz="1800" b="1" dirty="0"/>
          </a:p>
        </p:txBody>
      </p:sp>
      <p:graphicFrame>
        <p:nvGraphicFramePr>
          <p:cNvPr id="30" name="Chart Placeholder 75" descr="altStay">
            <a:extLst>
              <a:ext uri="{FF2B5EF4-FFF2-40B4-BE49-F238E27FC236}">
                <a16:creationId xmlns:a16="http://schemas.microsoft.com/office/drawing/2014/main" id="{C27BDC8B-E690-43A8-84DE-090B86D74FD2}"/>
              </a:ext>
            </a:extLst>
          </p:cNvPr>
          <p:cNvGraphicFramePr>
            <a:graphicFrameLocks noGrp="1"/>
          </p:cNvGraphicFramePr>
          <p:nvPr>
            <p:ph type="chart" sz="quarter" idx="19"/>
            <p:extLst>
              <p:ext uri="{D42A27DB-BD31-4B8C-83A1-F6EECF244321}">
                <p14:modId xmlns:p14="http://schemas.microsoft.com/office/powerpoint/2010/main" val="108903508"/>
              </p:ext>
            </p:extLst>
          </p:nvPr>
        </p:nvGraphicFramePr>
        <p:xfrm>
          <a:off x="121394" y="2187708"/>
          <a:ext cx="6966408" cy="18811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Placeholder 75" descr="altLeave">
            <a:extLst>
              <a:ext uri="{FF2B5EF4-FFF2-40B4-BE49-F238E27FC236}">
                <a16:creationId xmlns:a16="http://schemas.microsoft.com/office/drawing/2014/main" id="{E3CA0F28-F4CC-4DDC-8988-10B433437452}"/>
              </a:ext>
            </a:extLst>
          </p:cNvPr>
          <p:cNvGraphicFramePr>
            <a:graphicFrameLocks noGrp="1"/>
          </p:cNvGraphicFramePr>
          <p:nvPr>
            <p:ph type="chart" sz="quarter" idx="22"/>
            <p:extLst>
              <p:ext uri="{D42A27DB-BD31-4B8C-83A1-F6EECF244321}">
                <p14:modId xmlns:p14="http://schemas.microsoft.com/office/powerpoint/2010/main" val="2560672133"/>
              </p:ext>
            </p:extLst>
          </p:nvPr>
        </p:nvGraphicFramePr>
        <p:xfrm>
          <a:off x="348097" y="4629947"/>
          <a:ext cx="6966408" cy="1439863"/>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4F3A9EED-2345-42F9-9067-FA49C26FF38D}"/>
              </a:ext>
            </a:extLst>
          </p:cNvPr>
          <p:cNvSpPr txBox="1">
            <a:spLocks/>
          </p:cNvSpPr>
          <p:nvPr/>
        </p:nvSpPr>
        <p:spPr bwMode="gray">
          <a:xfrm>
            <a:off x="348097" y="270067"/>
            <a:ext cx="6285440" cy="1104346"/>
          </a:xfrm>
          <a:prstGeom prst="rect">
            <a:avLst/>
          </a:prstGeom>
        </p:spPr>
        <p:txBody>
          <a:bodyPr vert="horz" lIns="0" tIns="0" rIns="0" bIns="0" rtlCol="0" anchor="t" anchorCtr="0">
            <a:noAutofit/>
          </a:bodyPr>
          <a:lstStyle>
            <a:lvl1pPr algn="l" defTabSz="914354" rtl="0" eaLnBrk="1" latinLnBrk="0" hangingPunct="1">
              <a:lnSpc>
                <a:spcPct val="101000"/>
              </a:lnSpc>
              <a:spcBef>
                <a:spcPct val="0"/>
              </a:spcBef>
              <a:buNone/>
              <a:defRPr sz="3000" kern="1200">
                <a:solidFill>
                  <a:schemeClr val="tx1"/>
                </a:solidFill>
                <a:latin typeface="+mj-lt"/>
                <a:ea typeface="+mj-ea"/>
                <a:cs typeface="+mj-cs"/>
              </a:defRPr>
            </a:lvl1pPr>
          </a:lstStyle>
          <a:p>
            <a:r>
              <a:rPr lang="ru-RU" b="1" dirty="0"/>
              <a:t>какие факторы заставляют россиян </a:t>
            </a:r>
            <a:r>
              <a:rPr lang="ru-RU" b="1" dirty="0">
                <a:solidFill>
                  <a:schemeClr val="tx2"/>
                </a:solidFill>
              </a:rPr>
              <a:t>оставаться в компании или покидать ее</a:t>
            </a:r>
          </a:p>
          <a:p>
            <a:endParaRPr lang="nl-NL" dirty="0">
              <a:solidFill>
                <a:schemeClr val="tx2"/>
              </a:solidFill>
            </a:endParaRPr>
          </a:p>
        </p:txBody>
      </p:sp>
      <p:sp>
        <p:nvSpPr>
          <p:cNvPr id="12" name="Footer Placeholder 2">
            <a:extLst>
              <a:ext uri="{FF2B5EF4-FFF2-40B4-BE49-F238E27FC236}">
                <a16:creationId xmlns:a16="http://schemas.microsoft.com/office/drawing/2014/main" id="{1B67C5D2-27C2-4919-9BED-DDD5B9A0606F}"/>
              </a:ext>
            </a:extLst>
          </p:cNvPr>
          <p:cNvSpPr>
            <a:spLocks noGrp="1"/>
          </p:cNvSpPr>
          <p:nvPr>
            <p:ph type="ftr" sz="quarter" idx="3"/>
          </p:nvPr>
        </p:nvSpPr>
        <p:spPr>
          <a:xfrm>
            <a:off x="6075218" y="6356358"/>
            <a:ext cx="5045870" cy="365125"/>
          </a:xfrm>
        </p:spPr>
        <p:txBody>
          <a:bodyPr/>
          <a:lstStyle/>
          <a:p>
            <a:r>
              <a:rPr lang="en-US"/>
              <a:t>employer brand research 2019,  </a:t>
            </a:r>
            <a:r>
              <a:rPr lang="ru-RU"/>
              <a:t>отчёт по стране: Россия</a:t>
            </a:r>
            <a:endParaRPr lang="en-GB"/>
          </a:p>
        </p:txBody>
      </p:sp>
      <p:pic>
        <p:nvPicPr>
          <p:cNvPr id="13" name="Picture 17">
            <a:extLst>
              <a:ext uri="{FF2B5EF4-FFF2-40B4-BE49-F238E27FC236}">
                <a16:creationId xmlns:a16="http://schemas.microsoft.com/office/drawing/2014/main" id="{965A49A6-7457-4E7B-A499-F10BBB657285}"/>
              </a:ext>
            </a:extLst>
          </p:cNvPr>
          <p:cNvPicPr/>
          <p:nvPr/>
        </p:nvPicPr>
        <p:blipFill dpi="0">
          <a:blip r:embed="rId6"/>
          <a:srcRect/>
          <a:stretch>
            <a:fillRect/>
          </a:stretch>
        </p:blipFill>
        <p:spPr>
          <a:xfrm>
            <a:off x="1238064" y="6356358"/>
            <a:ext cx="1066320" cy="272052"/>
          </a:xfrm>
          <a:prstGeom prst="rect">
            <a:avLst/>
          </a:prstGeom>
          <a:noFill/>
          <a:ln algn="ctr">
            <a:noFill/>
          </a:ln>
        </p:spPr>
      </p:pic>
    </p:spTree>
    <p:extLst>
      <p:ext uri="{BB962C8B-B14F-4D97-AF65-F5344CB8AC3E}">
        <p14:creationId xmlns:p14="http://schemas.microsoft.com/office/powerpoint/2010/main" val="36315450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919</Words>
  <Application>Microsoft Office PowerPoint</Application>
  <PresentationFormat>Широкоэкранный</PresentationFormat>
  <Paragraphs>139</Paragraphs>
  <Slides>11</Slides>
  <Notes>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Calibri</vt:lpstr>
      <vt:lpstr>Calibri Light</vt:lpstr>
      <vt:lpstr>Geometria Bold</vt:lpstr>
      <vt:lpstr>Tahoma</vt:lpstr>
      <vt:lpstr>Wingdings</vt:lpstr>
      <vt:lpstr>Тема Office</vt:lpstr>
      <vt:lpstr>Презентация PowerPoint</vt:lpstr>
      <vt:lpstr>Презентация PowerPoint</vt:lpstr>
      <vt:lpstr>Основные тренды </vt:lpstr>
      <vt:lpstr>employer  brand research 2018 </vt:lpstr>
      <vt:lpstr>Исследование бренда работодателя </vt:lpstr>
      <vt:lpstr>Почему бренд работодателя имеет значение</vt:lpstr>
      <vt:lpstr>93% россиян </vt:lpstr>
      <vt:lpstr>Диалог сотрудник-работодатель в России</vt:lpstr>
      <vt:lpstr> </vt:lpstr>
      <vt:lpstr>30% россиян предпочитают работать в</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Julia Anisimova</dc:creator>
  <cp:lastModifiedBy>Виктория Тот</cp:lastModifiedBy>
  <cp:revision>21</cp:revision>
  <dcterms:created xsi:type="dcterms:W3CDTF">2019-02-21T10:20:33Z</dcterms:created>
  <dcterms:modified xsi:type="dcterms:W3CDTF">2019-06-16T21:07:41Z</dcterms:modified>
</cp:coreProperties>
</file>