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1"/>
  </p:sldMasterIdLst>
  <p:notesMasterIdLst>
    <p:notesMasterId r:id="rId13"/>
  </p:notesMasterIdLst>
  <p:handoutMasterIdLst>
    <p:handoutMasterId r:id="rId14"/>
  </p:handoutMasterIdLst>
  <p:sldIdLst>
    <p:sldId id="393" r:id="rId2"/>
    <p:sldId id="399" r:id="rId3"/>
    <p:sldId id="403" r:id="rId4"/>
    <p:sldId id="396" r:id="rId5"/>
    <p:sldId id="398" r:id="rId6"/>
    <p:sldId id="404" r:id="rId7"/>
    <p:sldId id="406" r:id="rId8"/>
    <p:sldId id="405" r:id="rId9"/>
    <p:sldId id="400" r:id="rId10"/>
    <p:sldId id="407" r:id="rId11"/>
    <p:sldId id="392" r:id="rId12"/>
  </p:sldIdLst>
  <p:sldSz cx="9144000" cy="6858000" type="screen4x3"/>
  <p:notesSz cx="67183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788"/>
    <a:srgbClr val="3C8A2E"/>
    <a:srgbClr val="5482AB"/>
    <a:srgbClr val="E6E7E8"/>
    <a:srgbClr val="000000"/>
    <a:srgbClr val="D52B1E"/>
    <a:srgbClr val="19398A"/>
    <a:srgbClr val="54B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7" autoAdjust="0"/>
    <p:restoredTop sz="94731" autoAdjust="0"/>
  </p:normalViewPr>
  <p:slideViewPr>
    <p:cSldViewPr>
      <p:cViewPr varScale="1">
        <p:scale>
          <a:sx n="85" d="100"/>
          <a:sy n="85" d="100"/>
        </p:scale>
        <p:origin x="-160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700" y="-84"/>
      </p:cViewPr>
      <p:guideLst>
        <p:guide orient="horz" pos="3104"/>
        <p:guide pos="211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66118270809416"/>
          <c:y val="7.5853254088311214E-2"/>
          <c:w val="0.67126569270081105"/>
          <c:h val="0.924146745911688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23"/>
          </c:dPt>
          <c:dPt>
            <c:idx val="1"/>
            <c:bubble3D val="0"/>
            <c:explosion val="22"/>
          </c:dPt>
          <c:dLbls>
            <c:delete val="1"/>
          </c:dLbls>
          <c:cat>
            <c:strRef>
              <c:f>Лист1!$A$2:$A$3</c:f>
              <c:strCache>
                <c:ptCount val="2"/>
                <c:pt idx="1">
                  <c:v>Отсутствует в офисе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5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BA850-8FCE-49F7-9A84-673434CC889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90AD75-6B1D-41B7-B87D-07E0B2FACEFD}">
      <dgm:prSet phldrT="[Текст]" custT="1"/>
      <dgm:spPr>
        <a:ln>
          <a:solidFill>
            <a:schemeClr val="bg2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90 РАБОЧИХ МЕСТ </a:t>
          </a:r>
          <a:endParaRPr lang="ru-RU" sz="1400" dirty="0">
            <a:solidFill>
              <a:srgbClr val="FF0000"/>
            </a:solidFill>
          </a:endParaRPr>
        </a:p>
      </dgm:t>
    </dgm:pt>
    <dgm:pt modelId="{601E143C-7E52-4280-BBE5-674B184BD643}" type="parTrans" cxnId="{44DFC417-E906-4071-807B-EDE089DBDD03}">
      <dgm:prSet/>
      <dgm:spPr/>
      <dgm:t>
        <a:bodyPr/>
        <a:lstStyle/>
        <a:p>
          <a:endParaRPr lang="ru-RU" sz="1400"/>
        </a:p>
      </dgm:t>
    </dgm:pt>
    <dgm:pt modelId="{4DAF17FE-3F2A-49AD-A828-5F441A4340E7}" type="sibTrans" cxnId="{44DFC417-E906-4071-807B-EDE089DBDD03}">
      <dgm:prSet/>
      <dgm:spPr/>
      <dgm:t>
        <a:bodyPr/>
        <a:lstStyle/>
        <a:p>
          <a:endParaRPr lang="ru-RU" sz="1400"/>
        </a:p>
      </dgm:t>
    </dgm:pt>
    <dgm:pt modelId="{9DC800DA-38DC-4538-A252-0A48644B53FC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6 000 000,00 руб.</a:t>
          </a:r>
          <a:endParaRPr lang="ru-RU" sz="1400" dirty="0">
            <a:solidFill>
              <a:srgbClr val="FF0000"/>
            </a:solidFill>
          </a:endParaRPr>
        </a:p>
      </dgm:t>
    </dgm:pt>
    <dgm:pt modelId="{9C6C1846-68DF-4E35-9F84-B8E0AA49FD80}" type="parTrans" cxnId="{B8C060B8-BEA6-4E72-A88E-3585605AA408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 sz="1400"/>
        </a:p>
      </dgm:t>
    </dgm:pt>
    <dgm:pt modelId="{8941C2DE-7F10-4E05-8278-A5CE2F727D01}" type="sibTrans" cxnId="{B8C060B8-BEA6-4E72-A88E-3585605AA408}">
      <dgm:prSet/>
      <dgm:spPr/>
      <dgm:t>
        <a:bodyPr/>
        <a:lstStyle/>
        <a:p>
          <a:endParaRPr lang="ru-RU" sz="1400"/>
        </a:p>
      </dgm:t>
    </dgm:pt>
    <dgm:pt modelId="{56A97393-3536-4459-A93D-308822917A45}">
      <dgm:prSet phldrT="[Текст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2"/>
              </a:solidFill>
            </a:rPr>
            <a:t>4 500 000 ,00 руб. – </a:t>
          </a:r>
          <a:r>
            <a:rPr lang="ru-RU" sz="1400" dirty="0" smtClean="0">
              <a:solidFill>
                <a:schemeClr val="tx2"/>
              </a:solidFill>
            </a:rPr>
            <a:t>оборудование (ноутбуки)</a:t>
          </a:r>
          <a:endParaRPr lang="ru-RU" sz="1400" dirty="0">
            <a:solidFill>
              <a:schemeClr val="tx2"/>
            </a:solidFill>
          </a:endParaRPr>
        </a:p>
      </dgm:t>
    </dgm:pt>
    <dgm:pt modelId="{7E38BCD5-D3EE-46E2-BAB3-0AC9307EAB85}" type="parTrans" cxnId="{73213FC9-5294-4FE0-9348-51B881CC7958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sz="1400"/>
        </a:p>
      </dgm:t>
    </dgm:pt>
    <dgm:pt modelId="{5BA0C6D9-842F-44CE-8333-B215D0D2BA48}" type="sibTrans" cxnId="{73213FC9-5294-4FE0-9348-51B881CC7958}">
      <dgm:prSet/>
      <dgm:spPr/>
      <dgm:t>
        <a:bodyPr/>
        <a:lstStyle/>
        <a:p>
          <a:endParaRPr lang="ru-RU" sz="1400"/>
        </a:p>
      </dgm:t>
    </dgm:pt>
    <dgm:pt modelId="{AE443130-7EE1-4D2B-AA93-8F8592C73308}">
      <dgm:prSet phldrT="[Текст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2"/>
              </a:solidFill>
            </a:rPr>
            <a:t>1 500 000,00 руб. – </a:t>
          </a:r>
          <a:r>
            <a:rPr lang="ru-RU" sz="1400" dirty="0" smtClean="0">
              <a:solidFill>
                <a:schemeClr val="tx2"/>
              </a:solidFill>
            </a:rPr>
            <a:t>техническое оснащение системы </a:t>
          </a:r>
          <a:r>
            <a:rPr lang="en-US" sz="1400" dirty="0" smtClean="0">
              <a:solidFill>
                <a:schemeClr val="tx2"/>
              </a:solidFill>
            </a:rPr>
            <a:t>out of office</a:t>
          </a:r>
          <a:endParaRPr lang="ru-RU" sz="1400" dirty="0">
            <a:solidFill>
              <a:schemeClr val="tx2"/>
            </a:solidFill>
          </a:endParaRPr>
        </a:p>
      </dgm:t>
    </dgm:pt>
    <dgm:pt modelId="{D79E1B1C-393A-4B88-9B29-AD0B4C66F233}" type="parTrans" cxnId="{6E1E4A74-3CB0-49A2-A093-76352F27698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sz="1400"/>
        </a:p>
      </dgm:t>
    </dgm:pt>
    <dgm:pt modelId="{173F2BC0-CAF9-4207-96D0-FD5F70630360}" type="sibTrans" cxnId="{6E1E4A74-3CB0-49A2-A093-76352F276981}">
      <dgm:prSet/>
      <dgm:spPr/>
      <dgm:t>
        <a:bodyPr/>
        <a:lstStyle/>
        <a:p>
          <a:endParaRPr lang="ru-RU" sz="1400"/>
        </a:p>
      </dgm:t>
    </dgm:pt>
    <dgm:pt modelId="{40B8C850-D16C-4C28-B275-E1F3765E052A}" type="pres">
      <dgm:prSet presAssocID="{11CBA850-8FCE-49F7-9A84-673434CC88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3CD023-FDC9-416E-9BB6-6EF28B5AC99E}" type="pres">
      <dgm:prSet presAssocID="{0E90AD75-6B1D-41B7-B87D-07E0B2FACEFD}" presName="hierRoot1" presStyleCnt="0"/>
      <dgm:spPr/>
    </dgm:pt>
    <dgm:pt modelId="{F5961E36-83D8-48C1-BCD1-F4D88F7C1358}" type="pres">
      <dgm:prSet presAssocID="{0E90AD75-6B1D-41B7-B87D-07E0B2FACEFD}" presName="composite" presStyleCnt="0"/>
      <dgm:spPr/>
    </dgm:pt>
    <dgm:pt modelId="{3B9D0156-E912-4532-B469-949FC3C74B3F}" type="pres">
      <dgm:prSet presAssocID="{0E90AD75-6B1D-41B7-B87D-07E0B2FACEFD}" presName="background" presStyleLbl="node0" presStyleIdx="0" presStyleCnt="1"/>
      <dgm:spPr>
        <a:solidFill>
          <a:schemeClr val="bg2"/>
        </a:solidFill>
      </dgm:spPr>
    </dgm:pt>
    <dgm:pt modelId="{456ACCEC-BDCF-43C0-8AA6-E67B2C87DAF7}" type="pres">
      <dgm:prSet presAssocID="{0E90AD75-6B1D-41B7-B87D-07E0B2FACEF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1828A5-A801-46BD-9FEE-025E05EE8F49}" type="pres">
      <dgm:prSet presAssocID="{0E90AD75-6B1D-41B7-B87D-07E0B2FACEFD}" presName="hierChild2" presStyleCnt="0"/>
      <dgm:spPr/>
    </dgm:pt>
    <dgm:pt modelId="{763EAAB0-964A-4E05-84C7-FBFE3E3DDB20}" type="pres">
      <dgm:prSet presAssocID="{9C6C1846-68DF-4E35-9F84-B8E0AA49FD80}" presName="Name10" presStyleLbl="parChTrans1D2" presStyleIdx="0" presStyleCnt="1"/>
      <dgm:spPr/>
      <dgm:t>
        <a:bodyPr/>
        <a:lstStyle/>
        <a:p>
          <a:endParaRPr lang="ru-RU"/>
        </a:p>
      </dgm:t>
    </dgm:pt>
    <dgm:pt modelId="{69666713-1A34-4F98-ABBC-9134CBE84DB1}" type="pres">
      <dgm:prSet presAssocID="{9DC800DA-38DC-4538-A252-0A48644B53FC}" presName="hierRoot2" presStyleCnt="0"/>
      <dgm:spPr/>
    </dgm:pt>
    <dgm:pt modelId="{2E6D4F19-3FF5-45A6-9486-4818D6816AB7}" type="pres">
      <dgm:prSet presAssocID="{9DC800DA-38DC-4538-A252-0A48644B53FC}" presName="composite2" presStyleCnt="0"/>
      <dgm:spPr/>
    </dgm:pt>
    <dgm:pt modelId="{E520FCEE-0F23-4BB0-8625-F088544858B5}" type="pres">
      <dgm:prSet presAssocID="{9DC800DA-38DC-4538-A252-0A48644B53FC}" presName="background2" presStyleLbl="node2" presStyleIdx="0" presStyleCnt="1"/>
      <dgm:spPr>
        <a:solidFill>
          <a:schemeClr val="accent1"/>
        </a:solidFill>
      </dgm:spPr>
    </dgm:pt>
    <dgm:pt modelId="{FFDA1835-7A55-45E1-A985-688453912FF3}" type="pres">
      <dgm:prSet presAssocID="{9DC800DA-38DC-4538-A252-0A48644B53F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FCC935-64FF-4D67-9009-CF1D99F7201A}" type="pres">
      <dgm:prSet presAssocID="{9DC800DA-38DC-4538-A252-0A48644B53FC}" presName="hierChild3" presStyleCnt="0"/>
      <dgm:spPr/>
    </dgm:pt>
    <dgm:pt modelId="{EAEE1D8B-CDE9-482A-9859-35118F380D97}" type="pres">
      <dgm:prSet presAssocID="{7E38BCD5-D3EE-46E2-BAB3-0AC9307EAB85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0AD0B37-DDA4-429A-A0AC-9A0F0023535F}" type="pres">
      <dgm:prSet presAssocID="{56A97393-3536-4459-A93D-308822917A45}" presName="hierRoot3" presStyleCnt="0"/>
      <dgm:spPr/>
    </dgm:pt>
    <dgm:pt modelId="{97096F47-5877-4948-BEA6-C05F0ABE21A4}" type="pres">
      <dgm:prSet presAssocID="{56A97393-3536-4459-A93D-308822917A45}" presName="composite3" presStyleCnt="0"/>
      <dgm:spPr/>
    </dgm:pt>
    <dgm:pt modelId="{E8E91663-2DA4-45B6-A41E-5F4355BBA28A}" type="pres">
      <dgm:prSet presAssocID="{56A97393-3536-4459-A93D-308822917A45}" presName="background3" presStyleLbl="node3" presStyleIdx="0" presStyleCnt="2"/>
      <dgm:spPr>
        <a:solidFill>
          <a:schemeClr val="bg1">
            <a:lumMod val="65000"/>
          </a:schemeClr>
        </a:solidFill>
      </dgm:spPr>
    </dgm:pt>
    <dgm:pt modelId="{FBAF1F5D-3AF1-43A8-981E-E68046E992A8}" type="pres">
      <dgm:prSet presAssocID="{56A97393-3536-4459-A93D-308822917A45}" presName="text3" presStyleLbl="fgAcc3" presStyleIdx="0" presStyleCnt="2" custScaleY="165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37B7A8-B0B6-437C-9AB1-C884A0326DA5}" type="pres">
      <dgm:prSet presAssocID="{56A97393-3536-4459-A93D-308822917A45}" presName="hierChild4" presStyleCnt="0"/>
      <dgm:spPr/>
    </dgm:pt>
    <dgm:pt modelId="{7A018F2D-9E2C-4D7C-A2C0-3BFF90FFDDAF}" type="pres">
      <dgm:prSet presAssocID="{D79E1B1C-393A-4B88-9B29-AD0B4C66F233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E2FE549-A5F1-4343-ACBF-1B427F1F465F}" type="pres">
      <dgm:prSet presAssocID="{AE443130-7EE1-4D2B-AA93-8F8592C73308}" presName="hierRoot3" presStyleCnt="0"/>
      <dgm:spPr/>
    </dgm:pt>
    <dgm:pt modelId="{A0005C43-C5C0-4BD4-9A9B-DD2A9C9C476E}" type="pres">
      <dgm:prSet presAssocID="{AE443130-7EE1-4D2B-AA93-8F8592C73308}" presName="composite3" presStyleCnt="0"/>
      <dgm:spPr/>
    </dgm:pt>
    <dgm:pt modelId="{28009D2C-43D9-4689-9773-C744C0BE43E8}" type="pres">
      <dgm:prSet presAssocID="{AE443130-7EE1-4D2B-AA93-8F8592C73308}" presName="background3" presStyleLbl="node3" presStyleIdx="1" presStyleCnt="2"/>
      <dgm:spPr>
        <a:solidFill>
          <a:schemeClr val="bg1">
            <a:lumMod val="65000"/>
          </a:schemeClr>
        </a:solidFill>
      </dgm:spPr>
    </dgm:pt>
    <dgm:pt modelId="{68BBB70C-7BAE-4DE8-ACF0-DB5106C785B6}" type="pres">
      <dgm:prSet presAssocID="{AE443130-7EE1-4D2B-AA93-8F8592C73308}" presName="text3" presStyleLbl="fgAcc3" presStyleIdx="1" presStyleCnt="2" custScaleY="165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ECBD94-AC1F-4228-8F09-54F9C8B24FCD}" type="pres">
      <dgm:prSet presAssocID="{AE443130-7EE1-4D2B-AA93-8F8592C73308}" presName="hierChild4" presStyleCnt="0"/>
      <dgm:spPr/>
    </dgm:pt>
  </dgm:ptLst>
  <dgm:cxnLst>
    <dgm:cxn modelId="{44352DFB-DFA3-4318-B1A6-D8909909EC8D}" type="presOf" srcId="{AE443130-7EE1-4D2B-AA93-8F8592C73308}" destId="{68BBB70C-7BAE-4DE8-ACF0-DB5106C785B6}" srcOrd="0" destOrd="0" presId="urn:microsoft.com/office/officeart/2005/8/layout/hierarchy1"/>
    <dgm:cxn modelId="{FB0298F3-B979-48BD-80E6-0D36B3E2BED2}" type="presOf" srcId="{9DC800DA-38DC-4538-A252-0A48644B53FC}" destId="{FFDA1835-7A55-45E1-A985-688453912FF3}" srcOrd="0" destOrd="0" presId="urn:microsoft.com/office/officeart/2005/8/layout/hierarchy1"/>
    <dgm:cxn modelId="{21D05989-D0CE-467F-A7FB-13AF34F30F84}" type="presOf" srcId="{9C6C1846-68DF-4E35-9F84-B8E0AA49FD80}" destId="{763EAAB0-964A-4E05-84C7-FBFE3E3DDB20}" srcOrd="0" destOrd="0" presId="urn:microsoft.com/office/officeart/2005/8/layout/hierarchy1"/>
    <dgm:cxn modelId="{FADE20C8-624F-4FED-B27C-780820F32A26}" type="presOf" srcId="{56A97393-3536-4459-A93D-308822917A45}" destId="{FBAF1F5D-3AF1-43A8-981E-E68046E992A8}" srcOrd="0" destOrd="0" presId="urn:microsoft.com/office/officeart/2005/8/layout/hierarchy1"/>
    <dgm:cxn modelId="{B4A2C2CC-E586-4029-9BBF-3EA7391FB0E9}" type="presOf" srcId="{D79E1B1C-393A-4B88-9B29-AD0B4C66F233}" destId="{7A018F2D-9E2C-4D7C-A2C0-3BFF90FFDDAF}" srcOrd="0" destOrd="0" presId="urn:microsoft.com/office/officeart/2005/8/layout/hierarchy1"/>
    <dgm:cxn modelId="{F3923FD5-6617-488C-87D1-A8454126CB89}" type="presOf" srcId="{7E38BCD5-D3EE-46E2-BAB3-0AC9307EAB85}" destId="{EAEE1D8B-CDE9-482A-9859-35118F380D97}" srcOrd="0" destOrd="0" presId="urn:microsoft.com/office/officeart/2005/8/layout/hierarchy1"/>
    <dgm:cxn modelId="{73213FC9-5294-4FE0-9348-51B881CC7958}" srcId="{9DC800DA-38DC-4538-A252-0A48644B53FC}" destId="{56A97393-3536-4459-A93D-308822917A45}" srcOrd="0" destOrd="0" parTransId="{7E38BCD5-D3EE-46E2-BAB3-0AC9307EAB85}" sibTransId="{5BA0C6D9-842F-44CE-8333-B215D0D2BA48}"/>
    <dgm:cxn modelId="{B8C060B8-BEA6-4E72-A88E-3585605AA408}" srcId="{0E90AD75-6B1D-41B7-B87D-07E0B2FACEFD}" destId="{9DC800DA-38DC-4538-A252-0A48644B53FC}" srcOrd="0" destOrd="0" parTransId="{9C6C1846-68DF-4E35-9F84-B8E0AA49FD80}" sibTransId="{8941C2DE-7F10-4E05-8278-A5CE2F727D01}"/>
    <dgm:cxn modelId="{44DFC417-E906-4071-807B-EDE089DBDD03}" srcId="{11CBA850-8FCE-49F7-9A84-673434CC8898}" destId="{0E90AD75-6B1D-41B7-B87D-07E0B2FACEFD}" srcOrd="0" destOrd="0" parTransId="{601E143C-7E52-4280-BBE5-674B184BD643}" sibTransId="{4DAF17FE-3F2A-49AD-A828-5F441A4340E7}"/>
    <dgm:cxn modelId="{6E1E4A74-3CB0-49A2-A093-76352F276981}" srcId="{9DC800DA-38DC-4538-A252-0A48644B53FC}" destId="{AE443130-7EE1-4D2B-AA93-8F8592C73308}" srcOrd="1" destOrd="0" parTransId="{D79E1B1C-393A-4B88-9B29-AD0B4C66F233}" sibTransId="{173F2BC0-CAF9-4207-96D0-FD5F70630360}"/>
    <dgm:cxn modelId="{EEEE2D7E-4F19-4FED-8085-A14D1E688171}" type="presOf" srcId="{11CBA850-8FCE-49F7-9A84-673434CC8898}" destId="{40B8C850-D16C-4C28-B275-E1F3765E052A}" srcOrd="0" destOrd="0" presId="urn:microsoft.com/office/officeart/2005/8/layout/hierarchy1"/>
    <dgm:cxn modelId="{B53EEFCC-37E9-4DE0-9862-24C2DA9D6545}" type="presOf" srcId="{0E90AD75-6B1D-41B7-B87D-07E0B2FACEFD}" destId="{456ACCEC-BDCF-43C0-8AA6-E67B2C87DAF7}" srcOrd="0" destOrd="0" presId="urn:microsoft.com/office/officeart/2005/8/layout/hierarchy1"/>
    <dgm:cxn modelId="{BFB70084-AD52-4192-8239-E633D11DAF0F}" type="presParOf" srcId="{40B8C850-D16C-4C28-B275-E1F3765E052A}" destId="{EE3CD023-FDC9-416E-9BB6-6EF28B5AC99E}" srcOrd="0" destOrd="0" presId="urn:microsoft.com/office/officeart/2005/8/layout/hierarchy1"/>
    <dgm:cxn modelId="{41796E94-3E25-470B-91E0-9C692FC0B442}" type="presParOf" srcId="{EE3CD023-FDC9-416E-9BB6-6EF28B5AC99E}" destId="{F5961E36-83D8-48C1-BCD1-F4D88F7C1358}" srcOrd="0" destOrd="0" presId="urn:microsoft.com/office/officeart/2005/8/layout/hierarchy1"/>
    <dgm:cxn modelId="{01A23BDF-7890-4D8B-8775-D4D4F03AE4F2}" type="presParOf" srcId="{F5961E36-83D8-48C1-BCD1-F4D88F7C1358}" destId="{3B9D0156-E912-4532-B469-949FC3C74B3F}" srcOrd="0" destOrd="0" presId="urn:microsoft.com/office/officeart/2005/8/layout/hierarchy1"/>
    <dgm:cxn modelId="{28F0776B-9E8E-4DF4-883C-77686044F866}" type="presParOf" srcId="{F5961E36-83D8-48C1-BCD1-F4D88F7C1358}" destId="{456ACCEC-BDCF-43C0-8AA6-E67B2C87DAF7}" srcOrd="1" destOrd="0" presId="urn:microsoft.com/office/officeart/2005/8/layout/hierarchy1"/>
    <dgm:cxn modelId="{0338D25C-E7D4-4BEF-8C69-09316CCBCE2C}" type="presParOf" srcId="{EE3CD023-FDC9-416E-9BB6-6EF28B5AC99E}" destId="{821828A5-A801-46BD-9FEE-025E05EE8F49}" srcOrd="1" destOrd="0" presId="urn:microsoft.com/office/officeart/2005/8/layout/hierarchy1"/>
    <dgm:cxn modelId="{C610D584-2E85-4140-83C0-AE80FCE87D76}" type="presParOf" srcId="{821828A5-A801-46BD-9FEE-025E05EE8F49}" destId="{763EAAB0-964A-4E05-84C7-FBFE3E3DDB20}" srcOrd="0" destOrd="0" presId="urn:microsoft.com/office/officeart/2005/8/layout/hierarchy1"/>
    <dgm:cxn modelId="{D6994A8C-B48E-4CBD-8BDB-0432B6CA2C6D}" type="presParOf" srcId="{821828A5-A801-46BD-9FEE-025E05EE8F49}" destId="{69666713-1A34-4F98-ABBC-9134CBE84DB1}" srcOrd="1" destOrd="0" presId="urn:microsoft.com/office/officeart/2005/8/layout/hierarchy1"/>
    <dgm:cxn modelId="{6E63A952-7AD6-4160-A9BA-C77CC6901B7F}" type="presParOf" srcId="{69666713-1A34-4F98-ABBC-9134CBE84DB1}" destId="{2E6D4F19-3FF5-45A6-9486-4818D6816AB7}" srcOrd="0" destOrd="0" presId="urn:microsoft.com/office/officeart/2005/8/layout/hierarchy1"/>
    <dgm:cxn modelId="{11486C0B-D6F0-4FAE-AFD5-FDAE70E816AD}" type="presParOf" srcId="{2E6D4F19-3FF5-45A6-9486-4818D6816AB7}" destId="{E520FCEE-0F23-4BB0-8625-F088544858B5}" srcOrd="0" destOrd="0" presId="urn:microsoft.com/office/officeart/2005/8/layout/hierarchy1"/>
    <dgm:cxn modelId="{A27A9A4B-4415-418A-926B-A1A8E99625BD}" type="presParOf" srcId="{2E6D4F19-3FF5-45A6-9486-4818D6816AB7}" destId="{FFDA1835-7A55-45E1-A985-688453912FF3}" srcOrd="1" destOrd="0" presId="urn:microsoft.com/office/officeart/2005/8/layout/hierarchy1"/>
    <dgm:cxn modelId="{A20FA9EE-4C2C-4BF3-909A-9E8A1D82965D}" type="presParOf" srcId="{69666713-1A34-4F98-ABBC-9134CBE84DB1}" destId="{B6FCC935-64FF-4D67-9009-CF1D99F7201A}" srcOrd="1" destOrd="0" presId="urn:microsoft.com/office/officeart/2005/8/layout/hierarchy1"/>
    <dgm:cxn modelId="{E36FC86F-FBAD-421D-A6C0-95AE23B8DEBF}" type="presParOf" srcId="{B6FCC935-64FF-4D67-9009-CF1D99F7201A}" destId="{EAEE1D8B-CDE9-482A-9859-35118F380D97}" srcOrd="0" destOrd="0" presId="urn:microsoft.com/office/officeart/2005/8/layout/hierarchy1"/>
    <dgm:cxn modelId="{E8773452-0E34-40A9-A969-3C8FAF2C5F0B}" type="presParOf" srcId="{B6FCC935-64FF-4D67-9009-CF1D99F7201A}" destId="{D0AD0B37-DDA4-429A-A0AC-9A0F0023535F}" srcOrd="1" destOrd="0" presId="urn:microsoft.com/office/officeart/2005/8/layout/hierarchy1"/>
    <dgm:cxn modelId="{BF34E139-571A-4123-B235-169D732A286D}" type="presParOf" srcId="{D0AD0B37-DDA4-429A-A0AC-9A0F0023535F}" destId="{97096F47-5877-4948-BEA6-C05F0ABE21A4}" srcOrd="0" destOrd="0" presId="urn:microsoft.com/office/officeart/2005/8/layout/hierarchy1"/>
    <dgm:cxn modelId="{311E11DB-34A6-4614-978B-2D99F0A9E777}" type="presParOf" srcId="{97096F47-5877-4948-BEA6-C05F0ABE21A4}" destId="{E8E91663-2DA4-45B6-A41E-5F4355BBA28A}" srcOrd="0" destOrd="0" presId="urn:microsoft.com/office/officeart/2005/8/layout/hierarchy1"/>
    <dgm:cxn modelId="{B127F36D-1695-492C-895F-4B69FB59D909}" type="presParOf" srcId="{97096F47-5877-4948-BEA6-C05F0ABE21A4}" destId="{FBAF1F5D-3AF1-43A8-981E-E68046E992A8}" srcOrd="1" destOrd="0" presId="urn:microsoft.com/office/officeart/2005/8/layout/hierarchy1"/>
    <dgm:cxn modelId="{896CFE80-2493-45EA-944D-E0F057DC05C5}" type="presParOf" srcId="{D0AD0B37-DDA4-429A-A0AC-9A0F0023535F}" destId="{8837B7A8-B0B6-437C-9AB1-C884A0326DA5}" srcOrd="1" destOrd="0" presId="urn:microsoft.com/office/officeart/2005/8/layout/hierarchy1"/>
    <dgm:cxn modelId="{59348CEC-0FA0-4FFE-A88C-D85B3C81CD95}" type="presParOf" srcId="{B6FCC935-64FF-4D67-9009-CF1D99F7201A}" destId="{7A018F2D-9E2C-4D7C-A2C0-3BFF90FFDDAF}" srcOrd="2" destOrd="0" presId="urn:microsoft.com/office/officeart/2005/8/layout/hierarchy1"/>
    <dgm:cxn modelId="{8B21CDAE-DE7F-4B6B-8263-12D4104488FA}" type="presParOf" srcId="{B6FCC935-64FF-4D67-9009-CF1D99F7201A}" destId="{1E2FE549-A5F1-4343-ACBF-1B427F1F465F}" srcOrd="3" destOrd="0" presId="urn:microsoft.com/office/officeart/2005/8/layout/hierarchy1"/>
    <dgm:cxn modelId="{0F2A914C-D2E5-4466-B2CD-8A30DF4BA43F}" type="presParOf" srcId="{1E2FE549-A5F1-4343-ACBF-1B427F1F465F}" destId="{A0005C43-C5C0-4BD4-9A9B-DD2A9C9C476E}" srcOrd="0" destOrd="0" presId="urn:microsoft.com/office/officeart/2005/8/layout/hierarchy1"/>
    <dgm:cxn modelId="{B9073F48-2D0D-4579-B66E-6B610DF4CE89}" type="presParOf" srcId="{A0005C43-C5C0-4BD4-9A9B-DD2A9C9C476E}" destId="{28009D2C-43D9-4689-9773-C744C0BE43E8}" srcOrd="0" destOrd="0" presId="urn:microsoft.com/office/officeart/2005/8/layout/hierarchy1"/>
    <dgm:cxn modelId="{EEAB93BA-D716-4F24-994E-83CE3EF844C3}" type="presParOf" srcId="{A0005C43-C5C0-4BD4-9A9B-DD2A9C9C476E}" destId="{68BBB70C-7BAE-4DE8-ACF0-DB5106C785B6}" srcOrd="1" destOrd="0" presId="urn:microsoft.com/office/officeart/2005/8/layout/hierarchy1"/>
    <dgm:cxn modelId="{B6F490E6-656A-41FD-B3C4-199372BF09A6}" type="presParOf" srcId="{1E2FE549-A5F1-4343-ACBF-1B427F1F465F}" destId="{2EECBD94-AC1F-4228-8F09-54F9C8B24F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18F2D-9E2C-4D7C-A2C0-3BFF90FFDDAF}">
      <dsp:nvSpPr>
        <dsp:cNvPr id="0" name=""/>
        <dsp:cNvSpPr/>
      </dsp:nvSpPr>
      <dsp:spPr>
        <a:xfrm>
          <a:off x="3808403" y="2249099"/>
          <a:ext cx="880308" cy="418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500"/>
              </a:lnTo>
              <a:lnTo>
                <a:pt x="880308" y="285500"/>
              </a:lnTo>
              <a:lnTo>
                <a:pt x="880308" y="418946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E1D8B-CDE9-482A-9859-35118F380D97}">
      <dsp:nvSpPr>
        <dsp:cNvPr id="0" name=""/>
        <dsp:cNvSpPr/>
      </dsp:nvSpPr>
      <dsp:spPr>
        <a:xfrm>
          <a:off x="2928095" y="2249099"/>
          <a:ext cx="880308" cy="418946"/>
        </a:xfrm>
        <a:custGeom>
          <a:avLst/>
          <a:gdLst/>
          <a:ahLst/>
          <a:cxnLst/>
          <a:rect l="0" t="0" r="0" b="0"/>
          <a:pathLst>
            <a:path>
              <a:moveTo>
                <a:pt x="880308" y="0"/>
              </a:moveTo>
              <a:lnTo>
                <a:pt x="880308" y="285500"/>
              </a:lnTo>
              <a:lnTo>
                <a:pt x="0" y="285500"/>
              </a:lnTo>
              <a:lnTo>
                <a:pt x="0" y="418946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EAAB0-964A-4E05-84C7-FBFE3E3DDB20}">
      <dsp:nvSpPr>
        <dsp:cNvPr id="0" name=""/>
        <dsp:cNvSpPr/>
      </dsp:nvSpPr>
      <dsp:spPr>
        <a:xfrm>
          <a:off x="3762683" y="915432"/>
          <a:ext cx="91440" cy="418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94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D0156-E912-4532-B469-949FC3C74B3F}">
      <dsp:nvSpPr>
        <dsp:cNvPr id="0" name=""/>
        <dsp:cNvSpPr/>
      </dsp:nvSpPr>
      <dsp:spPr>
        <a:xfrm>
          <a:off x="3088151" y="711"/>
          <a:ext cx="1440504" cy="914720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ACCEC-BDCF-43C0-8AA6-E67B2C87DAF7}">
      <dsp:nvSpPr>
        <dsp:cNvPr id="0" name=""/>
        <dsp:cNvSpPr/>
      </dsp:nvSpPr>
      <dsp:spPr>
        <a:xfrm>
          <a:off x="3248207" y="152765"/>
          <a:ext cx="1440504" cy="914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90 РАБОЧИХ МЕСТ 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3274998" y="179556"/>
        <a:ext cx="1386922" cy="861138"/>
      </dsp:txXfrm>
    </dsp:sp>
    <dsp:sp modelId="{E520FCEE-0F23-4BB0-8625-F088544858B5}">
      <dsp:nvSpPr>
        <dsp:cNvPr id="0" name=""/>
        <dsp:cNvSpPr/>
      </dsp:nvSpPr>
      <dsp:spPr>
        <a:xfrm>
          <a:off x="3088151" y="1334379"/>
          <a:ext cx="1440504" cy="91472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A1835-7A55-45E1-A985-688453912FF3}">
      <dsp:nvSpPr>
        <dsp:cNvPr id="0" name=""/>
        <dsp:cNvSpPr/>
      </dsp:nvSpPr>
      <dsp:spPr>
        <a:xfrm>
          <a:off x="3248207" y="1486432"/>
          <a:ext cx="1440504" cy="914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6 000 000,00 руб.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3274998" y="1513223"/>
        <a:ext cx="1386922" cy="861138"/>
      </dsp:txXfrm>
    </dsp:sp>
    <dsp:sp modelId="{E8E91663-2DA4-45B6-A41E-5F4355BBA28A}">
      <dsp:nvSpPr>
        <dsp:cNvPr id="0" name=""/>
        <dsp:cNvSpPr/>
      </dsp:nvSpPr>
      <dsp:spPr>
        <a:xfrm>
          <a:off x="2207843" y="2668046"/>
          <a:ext cx="1440504" cy="1515444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F1F5D-3AF1-43A8-981E-E68046E992A8}">
      <dsp:nvSpPr>
        <dsp:cNvPr id="0" name=""/>
        <dsp:cNvSpPr/>
      </dsp:nvSpPr>
      <dsp:spPr>
        <a:xfrm>
          <a:off x="2367899" y="2820099"/>
          <a:ext cx="1440504" cy="151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</a:rPr>
            <a:t>4 500 000 ,00 руб. – </a:t>
          </a:r>
          <a:r>
            <a:rPr lang="ru-RU" sz="1400" kern="1200" dirty="0" smtClean="0">
              <a:solidFill>
                <a:schemeClr val="tx2"/>
              </a:solidFill>
            </a:rPr>
            <a:t>оборудование (ноутбуки)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2410090" y="2862290"/>
        <a:ext cx="1356122" cy="1431062"/>
      </dsp:txXfrm>
    </dsp:sp>
    <dsp:sp modelId="{28009D2C-43D9-4689-9773-C744C0BE43E8}">
      <dsp:nvSpPr>
        <dsp:cNvPr id="0" name=""/>
        <dsp:cNvSpPr/>
      </dsp:nvSpPr>
      <dsp:spPr>
        <a:xfrm>
          <a:off x="3968460" y="2668046"/>
          <a:ext cx="1440504" cy="1515444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BB70C-7BAE-4DE8-ACF0-DB5106C785B6}">
      <dsp:nvSpPr>
        <dsp:cNvPr id="0" name=""/>
        <dsp:cNvSpPr/>
      </dsp:nvSpPr>
      <dsp:spPr>
        <a:xfrm>
          <a:off x="4128516" y="2820099"/>
          <a:ext cx="1440504" cy="1515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</a:rPr>
            <a:t>1 500 000,00 руб. – </a:t>
          </a:r>
          <a:r>
            <a:rPr lang="ru-RU" sz="1400" kern="1200" dirty="0" smtClean="0">
              <a:solidFill>
                <a:schemeClr val="tx2"/>
              </a:solidFill>
            </a:rPr>
            <a:t>техническое оснащение системы </a:t>
          </a:r>
          <a:r>
            <a:rPr lang="en-US" sz="1400" kern="1200" dirty="0" smtClean="0">
              <a:solidFill>
                <a:schemeClr val="tx2"/>
              </a:solidFill>
            </a:rPr>
            <a:t>out of office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4170707" y="2862290"/>
        <a:ext cx="1356122" cy="1431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0570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7730" y="0"/>
            <a:ext cx="2910570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888"/>
            <a:ext cx="2910570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7730" y="9361888"/>
            <a:ext cx="2910570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E3F7F5D-AFBE-4704-AAA6-C019820E9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7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0570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7730" y="0"/>
            <a:ext cx="2910570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560" y="4680945"/>
            <a:ext cx="4927180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888"/>
            <a:ext cx="2910570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7730" y="9361888"/>
            <a:ext cx="2910570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084FC7-96F2-4183-8F40-4325C7C50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60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C3FAC-B940-4184-8EB6-61BA2B1DDBF9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(чист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ima_Works\Logo\Logo_Neo_Centre_NEW\Logo_new_nabor\Logo_NEO_Centre_pantone_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502400"/>
            <a:ext cx="1314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80288" y="6526213"/>
            <a:ext cx="157321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3C8A2E"/>
                </a:solidFill>
                <a:latin typeface="Calibri" pitchFamily="34" charset="0"/>
              </a:rPr>
              <a:t>БОЛЬШЕ ЧЕМ КОНСАЛТИНГ</a:t>
            </a:r>
          </a:p>
        </p:txBody>
      </p:sp>
      <p:pic>
        <p:nvPicPr>
          <p:cNvPr id="4" name="Picture 2" descr="C:\Dima_Works\Logo\Logo_Neo_Centre_NEW\Logo_new_nabor\Logo_NEO_Centre_pantone_ru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502400"/>
            <a:ext cx="1314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7380288" y="6526213"/>
            <a:ext cx="157321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3C8A2E"/>
                </a:solidFill>
                <a:latin typeface="Calibri" pitchFamily="34" charset="0"/>
              </a:rPr>
              <a:t>БОЛЬШЕ ЧЕМ КОНСАЛТИНГ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заголовком раздела (чист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1791" y="6555581"/>
            <a:ext cx="197085" cy="159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2" descr="C:\Dima_Works\Logo\Logo_Neo_Centre_NEW\Logo_new_nabor\Logo_NEO_Centre_pantone_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502400"/>
            <a:ext cx="1314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31038" y="6526213"/>
            <a:ext cx="157321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3C8A2E"/>
                </a:solidFill>
                <a:latin typeface="Calibri" pitchFamily="34" charset="0"/>
              </a:rPr>
              <a:t>БОЛЬШЕ ЧЕМ КОНСАЛТИНГ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541413" y="6448294"/>
            <a:ext cx="400843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8A20C306-9D25-4635-9757-4909DAADAD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641791" y="6555581"/>
            <a:ext cx="197085" cy="159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2" descr="C:\Dima_Works\Logo\Logo_Neo_Centre_NEW\Logo_new_nabor\Logo_NEO_Centre_pantone_ru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502400"/>
            <a:ext cx="1314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031038" y="6526213"/>
            <a:ext cx="157321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3C8A2E"/>
                </a:solidFill>
                <a:latin typeface="Calibri" pitchFamily="34" charset="0"/>
              </a:rPr>
              <a:t>БОЛЬШЕ ЧЕМ КОНСАЛТИНГ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 (чист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1791" y="6555581"/>
            <a:ext cx="197085" cy="159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0825" y="644525"/>
            <a:ext cx="8642350" cy="0"/>
          </a:xfrm>
          <a:prstGeom prst="line">
            <a:avLst/>
          </a:prstGeom>
          <a:ln w="6350" cap="flat" cmpd="thickThin">
            <a:solidFill>
              <a:srgbClr val="5482A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Dima_Works\Logo\Logo_Neo_Centre_NEW\Logo_new_nabor\Logo_NEO_Centre_pantone_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502400"/>
            <a:ext cx="1314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31038" y="6526213"/>
            <a:ext cx="157321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3C8A2E"/>
                </a:solidFill>
                <a:latin typeface="Calibri" pitchFamily="34" charset="0"/>
              </a:rPr>
              <a:t>БОЛЬШЕ ЧЕМ КОНСАЛТИНГ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541413" y="6448294"/>
            <a:ext cx="400843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8A20C306-9D25-4635-9757-4909DAADAD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641791" y="6555581"/>
            <a:ext cx="197085" cy="159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250825" y="644525"/>
            <a:ext cx="8642350" cy="0"/>
          </a:xfrm>
          <a:prstGeom prst="line">
            <a:avLst/>
          </a:prstGeom>
          <a:ln w="6350" cap="flat" cmpd="thickThin">
            <a:solidFill>
              <a:srgbClr val="5482A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Dima_Works\Logo\Logo_Neo_Centre_NEW\Logo_new_nabor\Logo_NEO_Centre_pantone_ru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502400"/>
            <a:ext cx="1314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7031038" y="6526213"/>
            <a:ext cx="157321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3C8A2E"/>
                </a:solidFill>
                <a:latin typeface="Calibri" pitchFamily="34" charset="0"/>
              </a:rPr>
              <a:t>БОЛЬШЕ ЧЕМ КОНСАЛТИНГ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(с текстовыми блокам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978292" y="2564904"/>
            <a:ext cx="7050092" cy="14398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lang="en-US" sz="2000" smtClean="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Название презентации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978292" y="4430420"/>
            <a:ext cx="7050092" cy="14398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lang="en-US" sz="1800" baseline="0" dirty="0">
                <a:solidFill>
                  <a:schemeClr val="bg2"/>
                </a:solidFill>
              </a:defRPr>
            </a:lvl1pPr>
            <a:lvl2pPr>
              <a:buNone/>
              <a:defRPr/>
            </a:lvl2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smtClean="0">
                <a:solidFill>
                  <a:schemeClr val="bg2"/>
                </a:solidFill>
                <a:latin typeface="+mj-lt"/>
              </a:rPr>
              <a:t>Презентация компании</a:t>
            </a:r>
            <a:endParaRPr lang="en-US" dirty="0" smtClean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2" descr="C:\Dima_Works\Logo\Logo_Neo_Centre_NEW\Logo_new_nabor\Logo_NEO_Centre_pantone_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502400"/>
            <a:ext cx="1314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80288" y="6526213"/>
            <a:ext cx="157321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3C8A2E"/>
                </a:solidFill>
                <a:latin typeface="Calibri" pitchFamily="34" charset="0"/>
              </a:rPr>
              <a:t>БОЛЬШЕ ЧЕМ КОНСАЛТИНГ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дай содержание (с текстовыми блокам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1791" y="6555581"/>
            <a:ext cx="197085" cy="159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0825" y="644525"/>
            <a:ext cx="8642350" cy="0"/>
          </a:xfrm>
          <a:prstGeom prst="line">
            <a:avLst/>
          </a:prstGeom>
          <a:ln w="6350" cap="flat" cmpd="thickThin">
            <a:solidFill>
              <a:srgbClr val="5482A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Dima_Works\Logo\Logo_Neo_Centre_NEW\Logo_new_nabor\Logo_NEO_Centre_pantone_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502400"/>
            <a:ext cx="1314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31038" y="6526213"/>
            <a:ext cx="157321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3C8A2E"/>
                </a:solidFill>
                <a:latin typeface="Calibri" pitchFamily="34" charset="0"/>
              </a:rPr>
              <a:t>БОЛЬШЕ ЧЕМ КОНСАЛТИНГ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541413" y="6448294"/>
            <a:ext cx="400843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8A20C306-9D25-4635-9757-4909DAADAD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250825" y="644525"/>
            <a:ext cx="8642350" cy="0"/>
          </a:xfrm>
          <a:prstGeom prst="line">
            <a:avLst/>
          </a:prstGeom>
          <a:ln w="6350" cap="flat" cmpd="thickThin">
            <a:solidFill>
              <a:srgbClr val="5482A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1923" y="570452"/>
            <a:ext cx="8639671" cy="432048"/>
          </a:xfrm>
          <a:prstGeom prst="rect">
            <a:avLst/>
          </a:prstGeom>
        </p:spPr>
        <p:txBody>
          <a:bodyPr/>
          <a:lstStyle>
            <a:lvl1pPr>
              <a:buNone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Содержание</a:t>
            </a:r>
          </a:p>
        </p:txBody>
      </p:sp>
      <p:sp>
        <p:nvSpPr>
          <p:cNvPr id="21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241923" y="372006"/>
            <a:ext cx="8639671" cy="432048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заголовко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580191" y="2631022"/>
            <a:ext cx="7775575" cy="187325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Номер раздела. Название раздела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41791" y="6555581"/>
            <a:ext cx="197085" cy="159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2" descr="C:\Dima_Works\Logo\Logo_Neo_Centre_NEW\Logo_new_nabor\Logo_NEO_Centre_pantone_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502400"/>
            <a:ext cx="1314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31038" y="6526213"/>
            <a:ext cx="157321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3C8A2E"/>
                </a:solidFill>
                <a:latin typeface="Calibri" pitchFamily="34" charset="0"/>
              </a:rPr>
              <a:t>БОЛЬШЕ ЧЕМ КОНСАЛТИНГ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541413" y="6448294"/>
            <a:ext cx="400843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8A20C306-9D25-4635-9757-4909DAADAD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(с текстовыми блокам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1923" y="570452"/>
            <a:ext cx="8639671" cy="432048"/>
          </a:xfrm>
          <a:prstGeom prst="rect">
            <a:avLst/>
          </a:prstGeom>
        </p:spPr>
        <p:txBody>
          <a:bodyPr/>
          <a:lstStyle>
            <a:lvl1pPr>
              <a:buNone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Заголовок (название слайда)</a:t>
            </a:r>
          </a:p>
        </p:txBody>
      </p:sp>
      <p:sp>
        <p:nvSpPr>
          <p:cNvPr id="21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241923" y="372006"/>
            <a:ext cx="8639671" cy="432048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41791" y="6555581"/>
            <a:ext cx="197085" cy="159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0825" y="644525"/>
            <a:ext cx="8642350" cy="0"/>
          </a:xfrm>
          <a:prstGeom prst="line">
            <a:avLst/>
          </a:prstGeom>
          <a:ln w="6350" cap="flat" cmpd="thickThin">
            <a:solidFill>
              <a:srgbClr val="5482A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Dima_Works\Logo\Logo_Neo_Centre_NEW\Logo_new_nabor\Logo_NEO_Centre_pantone_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502400"/>
            <a:ext cx="1314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31038" y="6526213"/>
            <a:ext cx="157321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3C8A2E"/>
                </a:solidFill>
                <a:latin typeface="Calibri" pitchFamily="34" charset="0"/>
              </a:rPr>
              <a:t>БОЛЬШЕ ЧЕМ КОНСАЛТИНГ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541413" y="6448294"/>
            <a:ext cx="400843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8A20C306-9D25-4635-9757-4909DAADAD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13" hasCustomPrompt="1"/>
          </p:nvPr>
        </p:nvSpPr>
        <p:spPr>
          <a:xfrm>
            <a:off x="2411760" y="1125537"/>
            <a:ext cx="6480719" cy="514463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Bef>
                <a:spcPts val="500"/>
              </a:spcBef>
              <a:buNone/>
              <a:defRPr sz="1000">
                <a:solidFill>
                  <a:schemeClr val="tx1"/>
                </a:solidFill>
              </a:defRPr>
            </a:lvl2pPr>
            <a:lvl3pPr marL="174625" indent="-174625">
              <a:spcBef>
                <a:spcPts val="500"/>
              </a:spcBef>
              <a:buClr>
                <a:schemeClr val="bg2"/>
              </a:buClr>
              <a:buFontTx/>
              <a:buBlip>
                <a:blip r:embed="rId3"/>
              </a:buBlip>
              <a:defRPr sz="1000"/>
            </a:lvl3pPr>
            <a:lvl4pPr marL="447675" indent="-180975">
              <a:buClr>
                <a:schemeClr val="bg2"/>
              </a:buClr>
              <a:buFont typeface="Arial" pitchFamily="34" charset="0"/>
              <a:buChar char="•"/>
              <a:defRPr sz="1000"/>
            </a:lvl4pPr>
            <a:lvl5pPr marL="714375" indent="-171450">
              <a:buClr>
                <a:schemeClr val="bg2"/>
              </a:buClr>
              <a:buFont typeface="Calibri" pitchFamily="34" charset="0"/>
              <a:buChar char="−"/>
              <a:defRPr sz="1000"/>
            </a:lvl5pPr>
          </a:lstStyle>
          <a:p>
            <a:pPr lvl="0"/>
            <a:r>
              <a:rPr lang="ru-RU" dirty="0" smtClean="0"/>
              <a:t>Первый уровень (заголовок)</a:t>
            </a:r>
          </a:p>
          <a:p>
            <a:pPr lvl="1"/>
            <a:r>
              <a:rPr lang="ru-RU" dirty="0" smtClean="0"/>
              <a:t>Второй уровень (текст)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4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23" name="Содержимое 21"/>
          <p:cNvSpPr>
            <a:spLocks noGrp="1"/>
          </p:cNvSpPr>
          <p:nvPr>
            <p:ph sz="quarter" idx="14" hasCustomPrompt="1"/>
          </p:nvPr>
        </p:nvSpPr>
        <p:spPr>
          <a:xfrm>
            <a:off x="239663" y="1125537"/>
            <a:ext cx="2028081" cy="514463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500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0" indent="0" algn="r">
              <a:spcBef>
                <a:spcPts val="500"/>
              </a:spcBef>
              <a:buNone/>
              <a:defRPr sz="1000">
                <a:solidFill>
                  <a:schemeClr val="tx1"/>
                </a:solidFill>
              </a:defRPr>
            </a:lvl2pPr>
            <a:lvl3pPr marL="174625" indent="-174625" algn="r">
              <a:spcBef>
                <a:spcPts val="500"/>
              </a:spcBef>
              <a:buClr>
                <a:schemeClr val="bg2"/>
              </a:buClr>
              <a:buFontTx/>
              <a:buBlip>
                <a:blip r:embed="rId3"/>
              </a:buBlip>
              <a:defRPr sz="1000"/>
            </a:lvl3pPr>
            <a:lvl4pPr marL="447675" indent="-180975" algn="r">
              <a:buClr>
                <a:schemeClr val="bg2"/>
              </a:buClr>
              <a:buFont typeface="Arial" pitchFamily="34" charset="0"/>
              <a:buChar char="•"/>
              <a:defRPr sz="1000"/>
            </a:lvl4pPr>
            <a:lvl5pPr marL="714375" indent="-171450" algn="r">
              <a:buClr>
                <a:schemeClr val="bg2"/>
              </a:buClr>
              <a:buFont typeface="Calibri" pitchFamily="34" charset="0"/>
              <a:buChar char="−"/>
              <a:defRPr sz="1000"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250825" y="644525"/>
            <a:ext cx="8642350" cy="0"/>
          </a:xfrm>
          <a:prstGeom prst="line">
            <a:avLst/>
          </a:prstGeom>
          <a:ln w="6350" cap="flat" cmpd="thickThin">
            <a:solidFill>
              <a:srgbClr val="5482A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31038" y="6526213"/>
            <a:ext cx="157321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3C8A2E"/>
                </a:solidFill>
                <a:latin typeface="Calibri" pitchFamily="34" charset="0"/>
              </a:rPr>
              <a:t>БОЛЬШЕ ЧЕМ КОНСАЛТИНГ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(с 2мя колонками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одержимое 21"/>
          <p:cNvSpPr>
            <a:spLocks noGrp="1"/>
          </p:cNvSpPr>
          <p:nvPr>
            <p:ph sz="quarter" idx="13" hasCustomPrompt="1"/>
          </p:nvPr>
        </p:nvSpPr>
        <p:spPr>
          <a:xfrm>
            <a:off x="251520" y="1125537"/>
            <a:ext cx="4017978" cy="514463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Bef>
                <a:spcPts val="500"/>
              </a:spcBef>
              <a:buNone/>
              <a:defRPr sz="1000">
                <a:solidFill>
                  <a:schemeClr val="tx1"/>
                </a:solidFill>
              </a:defRPr>
            </a:lvl2pPr>
            <a:lvl3pPr marL="174625" indent="-174625">
              <a:spcBef>
                <a:spcPts val="500"/>
              </a:spcBef>
              <a:buClr>
                <a:schemeClr val="bg2"/>
              </a:buClr>
              <a:buFontTx/>
              <a:buBlip>
                <a:blip r:embed="rId2"/>
              </a:buBlip>
              <a:defRPr sz="1000"/>
            </a:lvl3pPr>
            <a:lvl4pPr marL="447675" indent="-180975">
              <a:buClr>
                <a:schemeClr val="bg2"/>
              </a:buClr>
              <a:buFont typeface="Arial" pitchFamily="34" charset="0"/>
              <a:buChar char="•"/>
              <a:defRPr sz="1000"/>
            </a:lvl4pPr>
            <a:lvl5pPr marL="714375" indent="-171450">
              <a:buClr>
                <a:schemeClr val="bg2"/>
              </a:buClr>
              <a:buFont typeface="Calibri" pitchFamily="34" charset="0"/>
              <a:buChar char="−"/>
              <a:defRPr sz="1000"/>
            </a:lvl5pPr>
          </a:lstStyle>
          <a:p>
            <a:pPr lvl="0"/>
            <a:r>
              <a:rPr lang="ru-RU" dirty="0" smtClean="0"/>
              <a:t>Первый уровень (заголовок)</a:t>
            </a:r>
          </a:p>
          <a:p>
            <a:pPr lvl="1"/>
            <a:r>
              <a:rPr lang="ru-RU" dirty="0" smtClean="0"/>
              <a:t>Второй уровень (текст)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4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41791" y="6555581"/>
            <a:ext cx="197085" cy="159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0825" y="644525"/>
            <a:ext cx="8642350" cy="0"/>
          </a:xfrm>
          <a:prstGeom prst="line">
            <a:avLst/>
          </a:prstGeom>
          <a:ln w="6350" cap="flat" cmpd="thickThin">
            <a:solidFill>
              <a:srgbClr val="5482A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Dima_Works\Logo\Logo_Neo_Centre_NEW\Logo_new_nabor\Logo_NEO_Centre_pantone_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502400"/>
            <a:ext cx="1314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31038" y="6526213"/>
            <a:ext cx="157321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3C8A2E"/>
                </a:solidFill>
                <a:latin typeface="Calibri" pitchFamily="34" charset="0"/>
              </a:rPr>
              <a:t>БОЛЬШЕ ЧЕМ КОНСАЛТИНГ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541413" y="6448294"/>
            <a:ext cx="400843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8A20C306-9D25-4635-9757-4909DAADAD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250825" y="644525"/>
            <a:ext cx="8642350" cy="0"/>
          </a:xfrm>
          <a:prstGeom prst="line">
            <a:avLst/>
          </a:prstGeom>
          <a:ln w="6350" cap="flat" cmpd="thickThin">
            <a:solidFill>
              <a:srgbClr val="5482A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31038" y="6526213"/>
            <a:ext cx="1573212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3C8A2E"/>
                </a:solidFill>
                <a:latin typeface="Calibri" pitchFamily="34" charset="0"/>
              </a:rPr>
              <a:t>БОЛЬШЕ ЧЕМ КОНСАЛТИНГ</a:t>
            </a:r>
          </a:p>
        </p:txBody>
      </p:sp>
      <p:sp>
        <p:nvSpPr>
          <p:cNvPr id="18" name="Содержимое 21"/>
          <p:cNvSpPr>
            <a:spLocks noGrp="1"/>
          </p:cNvSpPr>
          <p:nvPr>
            <p:ph sz="quarter" idx="14" hasCustomPrompt="1"/>
          </p:nvPr>
        </p:nvSpPr>
        <p:spPr>
          <a:xfrm>
            <a:off x="4860032" y="1125537"/>
            <a:ext cx="4017978" cy="514463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Bef>
                <a:spcPts val="500"/>
              </a:spcBef>
              <a:buNone/>
              <a:defRPr sz="1000">
                <a:solidFill>
                  <a:schemeClr val="tx1"/>
                </a:solidFill>
              </a:defRPr>
            </a:lvl2pPr>
            <a:lvl3pPr marL="174625" indent="-174625">
              <a:spcBef>
                <a:spcPts val="500"/>
              </a:spcBef>
              <a:buClr>
                <a:schemeClr val="bg2"/>
              </a:buClr>
              <a:buFontTx/>
              <a:buBlip>
                <a:blip r:embed="rId2"/>
              </a:buBlip>
              <a:defRPr sz="1000"/>
            </a:lvl3pPr>
            <a:lvl4pPr marL="447675" indent="-180975">
              <a:buClr>
                <a:schemeClr val="bg2"/>
              </a:buClr>
              <a:buFont typeface="Arial" pitchFamily="34" charset="0"/>
              <a:buChar char="•"/>
              <a:defRPr sz="1000"/>
            </a:lvl4pPr>
            <a:lvl5pPr marL="714375" indent="-171450">
              <a:buClr>
                <a:schemeClr val="bg2"/>
              </a:buClr>
              <a:buFont typeface="Calibri" pitchFamily="34" charset="0"/>
              <a:buChar char="−"/>
              <a:defRPr sz="1000"/>
            </a:lvl5pPr>
          </a:lstStyle>
          <a:p>
            <a:pPr lvl="0"/>
            <a:r>
              <a:rPr lang="ru-RU" dirty="0" smtClean="0"/>
              <a:t>Первый уровень (заголовок)</a:t>
            </a:r>
          </a:p>
          <a:p>
            <a:pPr lvl="1"/>
            <a:r>
              <a:rPr lang="ru-RU" dirty="0" smtClean="0"/>
              <a:t>Второй уровень (текст)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4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19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1923" y="570452"/>
            <a:ext cx="8639671" cy="432048"/>
          </a:xfrm>
          <a:prstGeom prst="rect">
            <a:avLst/>
          </a:prstGeom>
        </p:spPr>
        <p:txBody>
          <a:bodyPr/>
          <a:lstStyle>
            <a:lvl1pPr>
              <a:buNone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Заголовок (название слайда)</a:t>
            </a:r>
          </a:p>
        </p:txBody>
      </p:sp>
      <p:sp>
        <p:nvSpPr>
          <p:cNvPr id="21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241923" y="372006"/>
            <a:ext cx="8639671" cy="432048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8" r:id="rId5"/>
    <p:sldLayoutId id="2147483995" r:id="rId6"/>
    <p:sldLayoutId id="2147483996" r:id="rId7"/>
    <p:sldLayoutId id="2147483997" r:id="rId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69" y="1268760"/>
            <a:ext cx="4997577" cy="375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e.samokhina\Desktop\оцо-01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3" t="29752" r="26152" b="25757"/>
          <a:stretch/>
        </p:blipFill>
        <p:spPr bwMode="auto">
          <a:xfrm>
            <a:off x="0" y="1268759"/>
            <a:ext cx="6156176" cy="37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51520" y="2348880"/>
            <a:ext cx="7050092" cy="14398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Определение операционного оптимума –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количество персонала и постоянных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рабочих мест в штаб квартире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24887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Москва, 2013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20C306-9D25-4635-9757-4909DAADAD9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Система </a:t>
            </a:r>
            <a:r>
              <a:rPr lang="en-US" dirty="0"/>
              <a:t>out of office</a:t>
            </a:r>
            <a:r>
              <a:rPr lang="ru-RU" dirty="0"/>
              <a:t>. </a:t>
            </a:r>
            <a:r>
              <a:rPr lang="ru-RU" dirty="0" smtClean="0"/>
              <a:t>График реализации проекта (1 эшелон).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Определение операционного оптимума – количество персонала и постоянных рабочих мест в Московском офисе</a:t>
            </a:r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334453"/>
              </p:ext>
            </p:extLst>
          </p:nvPr>
        </p:nvGraphicFramePr>
        <p:xfrm>
          <a:off x="395532" y="1196757"/>
          <a:ext cx="8496944" cy="3948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8779"/>
                <a:gridCol w="273633"/>
                <a:gridCol w="216024"/>
                <a:gridCol w="288032"/>
                <a:gridCol w="288032"/>
                <a:gridCol w="225302"/>
                <a:gridCol w="244592"/>
                <a:gridCol w="244592"/>
                <a:gridCol w="244592"/>
                <a:gridCol w="241046"/>
                <a:gridCol w="248141"/>
                <a:gridCol w="287131"/>
                <a:gridCol w="287131"/>
                <a:gridCol w="287131"/>
                <a:gridCol w="287131"/>
                <a:gridCol w="287131"/>
                <a:gridCol w="287131"/>
                <a:gridCol w="287131"/>
                <a:gridCol w="287131"/>
                <a:gridCol w="287131"/>
              </a:tblGrid>
              <a:tr h="298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мероприятия/ дата (март, апрель)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29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16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22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2"/>
                    </a:solidFill>
                  </a:tcPr>
                </a:tc>
              </a:tr>
              <a:tr h="421757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Предоставление списков сотрудников, работающих </a:t>
                      </a:r>
                      <a:r>
                        <a:rPr lang="ru-RU" sz="12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out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of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office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от руководителей 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направления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184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Подготовка необходимой нормативной документации (инструкции, положения, правила) для работы 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сотрудников 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НЭО по системе </a:t>
                      </a:r>
                      <a:r>
                        <a:rPr lang="ru-RU" sz="12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out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of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office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31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Презентация 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сотрудникам 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компании системы 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ru-RU" sz="12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out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of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office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31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Определение первого эшелона сотрудников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31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Разработка графика работы 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сотрудников 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82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Формирование необходимых пакетов документов для организации работы сотрудника вне офиса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31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Закупка необходимого оборудования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31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Настройка оборудования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831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Начало работы первого эшелона </a:t>
                      </a: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сотрудников</a:t>
                      </a:r>
                      <a:b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вне </a:t>
                      </a: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офиса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80" marR="6180" marT="6180" marB="0" anchor="ctr">
                    <a:solidFill>
                      <a:srgbClr val="16578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10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Презентации\Материалы для презентаций Шаблон 2010\RusMap2012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6748258" cy="43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Текст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Консалтинговая группа «НЭО Центр»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1511" name="Номер слайда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E32BB67-D0DA-4F3A-A023-447A9FCE213C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23528" y="1196752"/>
            <a:ext cx="2871787" cy="1849437"/>
          </a:xfrm>
          <a:prstGeom prst="rect">
            <a:avLst/>
          </a:prstGeom>
        </p:spPr>
        <p:txBody>
          <a:bodyPr/>
          <a:lstStyle/>
          <a:p>
            <a:pPr defTabSz="103187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itchFamily="2" charset="2"/>
              <a:buNone/>
              <a:tabLst>
                <a:tab pos="1162050" algn="l"/>
              </a:tabLst>
              <a:defRPr/>
            </a:pPr>
            <a:r>
              <a:rPr lang="ru-RU" sz="1000" b="1" kern="0" dirty="0">
                <a:solidFill>
                  <a:srgbClr val="3C8A2E"/>
                </a:solidFill>
                <a:latin typeface="+mn-lt"/>
              </a:rPr>
              <a:t>Консалтинговая группа «НЭО Центр»</a:t>
            </a:r>
          </a:p>
          <a:p>
            <a:pPr defTabSz="103187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itchFamily="2" charset="2"/>
              <a:buNone/>
              <a:tabLst>
                <a:tab pos="1162050" algn="l"/>
              </a:tabLst>
              <a:defRPr/>
            </a:pPr>
            <a:endParaRPr lang="ru-RU" sz="1000" kern="0" dirty="0">
              <a:solidFill>
                <a:schemeClr val="bg2"/>
              </a:solidFill>
              <a:latin typeface="+mn-lt"/>
            </a:endParaRPr>
          </a:p>
          <a:p>
            <a:pPr defTabSz="103187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itchFamily="2" charset="2"/>
              <a:buNone/>
              <a:tabLst>
                <a:tab pos="1162050" algn="l"/>
              </a:tabLst>
              <a:defRPr/>
            </a:pPr>
            <a:r>
              <a:rPr lang="ru-RU" sz="1000" b="1" kern="0" dirty="0">
                <a:solidFill>
                  <a:srgbClr val="3C8A2E"/>
                </a:solidFill>
                <a:latin typeface="+mn-lt"/>
              </a:rPr>
              <a:t>Москва (центральный офис)</a:t>
            </a:r>
          </a:p>
          <a:p>
            <a:pPr defTabSz="103187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itchFamily="2" charset="2"/>
              <a:buNone/>
              <a:tabLst>
                <a:tab pos="712788" algn="l"/>
              </a:tabLst>
              <a:defRPr/>
            </a:pPr>
            <a:r>
              <a:rPr lang="ru-RU" sz="1000" b="1" kern="0" dirty="0">
                <a:latin typeface="+mn-lt"/>
              </a:rPr>
              <a:t>Адрес:</a:t>
            </a:r>
            <a:r>
              <a:rPr lang="ru-RU" sz="1000" kern="0">
                <a:latin typeface="+mn-lt"/>
              </a:rPr>
              <a:t>	</a:t>
            </a:r>
            <a:r>
              <a:rPr lang="ru-RU" sz="1000" kern="0" smtClean="0">
                <a:latin typeface="+mn-lt"/>
              </a:rPr>
              <a:t>127055, </a:t>
            </a:r>
            <a:r>
              <a:rPr lang="ru-RU" sz="1000" kern="0" dirty="0">
                <a:latin typeface="+mn-lt"/>
              </a:rPr>
              <a:t>Россия, Москва</a:t>
            </a:r>
          </a:p>
          <a:p>
            <a:pPr defTabSz="103187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itchFamily="2" charset="2"/>
              <a:buNone/>
              <a:tabLst>
                <a:tab pos="712788" algn="l"/>
              </a:tabLst>
              <a:defRPr/>
            </a:pPr>
            <a:r>
              <a:rPr lang="ru-RU" sz="1000" kern="0" dirty="0">
                <a:latin typeface="+mn-lt"/>
              </a:rPr>
              <a:t>	</a:t>
            </a:r>
            <a:r>
              <a:rPr lang="ru-RU" sz="1000" kern="0" dirty="0" smtClean="0">
                <a:latin typeface="+mn-lt"/>
              </a:rPr>
              <a:t>ул. Новослободская, д. 41</a:t>
            </a:r>
            <a:endParaRPr lang="ru-RU" sz="1000" kern="0" dirty="0">
              <a:latin typeface="+mn-lt"/>
            </a:endParaRPr>
          </a:p>
          <a:p>
            <a:pPr defTabSz="103187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itchFamily="2" charset="2"/>
              <a:buNone/>
              <a:tabLst>
                <a:tab pos="712788" algn="l"/>
              </a:tabLst>
              <a:defRPr/>
            </a:pPr>
            <a:r>
              <a:rPr lang="ru-RU" sz="1000" b="1" kern="0" dirty="0">
                <a:latin typeface="+mn-lt"/>
              </a:rPr>
              <a:t>Тел./факс:</a:t>
            </a:r>
            <a:r>
              <a:rPr lang="ru-RU" sz="1000" kern="0" dirty="0">
                <a:latin typeface="+mn-lt"/>
              </a:rPr>
              <a:t>	(495) 739-39-77</a:t>
            </a:r>
          </a:p>
          <a:p>
            <a:pPr defTabSz="103187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itchFamily="2" charset="2"/>
              <a:buNone/>
              <a:tabLst>
                <a:tab pos="712788" algn="l"/>
              </a:tabLst>
              <a:defRPr/>
            </a:pPr>
            <a:r>
              <a:rPr lang="ru-RU" sz="1000" b="1" kern="0" dirty="0">
                <a:latin typeface="+mn-lt"/>
              </a:rPr>
              <a:t>E-mail:</a:t>
            </a:r>
            <a:r>
              <a:rPr lang="ru-RU" sz="1000" kern="0" dirty="0">
                <a:latin typeface="+mn-lt"/>
              </a:rPr>
              <a:t>	info@neoconsult.ru</a:t>
            </a:r>
            <a:endParaRPr lang="en-US" sz="1000" kern="0" dirty="0">
              <a:latin typeface="+mn-lt"/>
            </a:endParaRPr>
          </a:p>
          <a:p>
            <a:pPr defTabSz="103187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tabLst>
                <a:tab pos="1162050" algn="l"/>
              </a:tabLst>
              <a:defRPr/>
            </a:pPr>
            <a:endParaRPr lang="ru-RU" sz="1000" b="1" kern="0" dirty="0">
              <a:solidFill>
                <a:srgbClr val="54B948"/>
              </a:solidFill>
              <a:latin typeface="Calibri" pitchFamily="34" charset="0"/>
              <a:cs typeface="Arial" pitchFamily="34" charset="0"/>
            </a:endParaRPr>
          </a:p>
          <a:p>
            <a:pPr defTabSz="103187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tabLst>
                <a:tab pos="1162050" algn="l"/>
              </a:tabLst>
              <a:defRPr/>
            </a:pPr>
            <a:r>
              <a:rPr lang="en-US" sz="1000" b="1" kern="0" dirty="0">
                <a:solidFill>
                  <a:srgbClr val="3C8A2E"/>
                </a:solidFill>
                <a:latin typeface="Calibri" pitchFamily="34" charset="0"/>
                <a:cs typeface="Arial" pitchFamily="34" charset="0"/>
              </a:rPr>
              <a:t>www.neoconsult.ru</a:t>
            </a:r>
            <a:endParaRPr lang="ru-RU" sz="1000" b="1" kern="0" dirty="0">
              <a:solidFill>
                <a:srgbClr val="3C8A2E"/>
              </a:solidFill>
              <a:latin typeface="Calibri" pitchFamily="34" charset="0"/>
              <a:cs typeface="Arial" pitchFamily="34" charset="0"/>
            </a:endParaRPr>
          </a:p>
          <a:p>
            <a:pPr defTabSz="103187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itchFamily="2" charset="2"/>
              <a:buNone/>
              <a:tabLst>
                <a:tab pos="1162050" algn="l"/>
              </a:tabLst>
              <a:defRPr/>
            </a:pPr>
            <a:endParaRPr lang="ru-RU" sz="1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67563" y="1124744"/>
            <a:ext cx="4492469" cy="1872208"/>
          </a:xfrm>
        </p:spPr>
        <p:txBody>
          <a:bodyPr anchor="t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 smtClean="0"/>
              <a:t>ПОЧЕМУ МЫ ДУМАЕМ ОБ ЭТОМ: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/>
              <a:t>п</a:t>
            </a:r>
            <a:r>
              <a:rPr lang="ru-RU" dirty="0" smtClean="0"/>
              <a:t>лотность рассадки в офисе в настоящее время не соответствует офисным нормативам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/>
              <a:t>с</a:t>
            </a:r>
            <a:r>
              <a:rPr lang="ru-RU" dirty="0" smtClean="0"/>
              <a:t>пецифика работы многих сотрудников не предполагает их постоянного пребывания на рабочем </a:t>
            </a:r>
            <a:r>
              <a:rPr lang="ru-RU" dirty="0"/>
              <a:t>месте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/>
              <a:t>многие </a:t>
            </a:r>
            <a:r>
              <a:rPr lang="ru-RU" dirty="0"/>
              <a:t>сотрудники тратят много времени на поездки на работу и обратно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хватает раздевалок, мест в столовой и пр.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/>
              <a:t>у</a:t>
            </a:r>
            <a:r>
              <a:rPr lang="ru-RU" dirty="0" smtClean="0"/>
              <a:t>величение численности персонала предполагает расширение офиса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20C306-9D25-4635-9757-4909DAADAD9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64088" y="1124744"/>
            <a:ext cx="3456384" cy="64807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t"/>
          <a:lstStyle/>
          <a:p>
            <a:pPr algn="ctr"/>
            <a:r>
              <a:rPr lang="ru-RU" dirty="0"/>
              <a:t>ЕЖЕДНЕВНО в офисе </a:t>
            </a:r>
            <a:r>
              <a:rPr lang="ru-RU" dirty="0" smtClean="0"/>
              <a:t>ОТСУТСТВУЕТ</a:t>
            </a:r>
          </a:p>
          <a:p>
            <a:pPr algn="ctr"/>
            <a:r>
              <a:rPr lang="ru-RU" dirty="0" smtClean="0"/>
              <a:t>около </a:t>
            </a:r>
            <a:r>
              <a:rPr lang="ru-RU" dirty="0" smtClean="0">
                <a:solidFill>
                  <a:srgbClr val="FF0000"/>
                </a:solidFill>
              </a:rPr>
              <a:t>9% </a:t>
            </a:r>
            <a:r>
              <a:rPr lang="ru-RU" dirty="0" smtClean="0"/>
              <a:t>сотрудников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Система </a:t>
            </a:r>
            <a:r>
              <a:rPr lang="en-US" dirty="0"/>
              <a:t>out of office</a:t>
            </a:r>
            <a:r>
              <a:rPr lang="ru-RU" dirty="0"/>
              <a:t>. </a:t>
            </a:r>
            <a:r>
              <a:rPr lang="ru-RU" dirty="0" smtClean="0"/>
              <a:t>Почему?</a:t>
            </a:r>
            <a:r>
              <a:rPr lang="ru-RU" dirty="0"/>
              <a:t> </a:t>
            </a:r>
            <a:r>
              <a:rPr lang="ru-RU" dirty="0" smtClean="0"/>
              <a:t>Зачем?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Определение операционного оптимума – количество персонала и постоянных рабочих мест в Московском офисе</a:t>
            </a:r>
          </a:p>
          <a:p>
            <a:endParaRPr lang="ru-RU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02444" y="4293096"/>
            <a:ext cx="4385579" cy="1615897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ts val="500"/>
              </a:spcBef>
              <a:spcAft>
                <a:spcPct val="0"/>
              </a:spcAft>
              <a:buNone/>
              <a:defRPr sz="1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5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174625" indent="-174625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Tx/>
              <a:buBlip>
                <a:blip r:embed="rId3"/>
              </a:buBlip>
              <a:defRPr sz="1000">
                <a:solidFill>
                  <a:schemeClr val="tx1"/>
                </a:solidFill>
                <a:latin typeface="+mn-lt"/>
              </a:defRPr>
            </a:lvl3pPr>
            <a:lvl4pPr marL="4476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alibri" pitchFamily="34" charset="0"/>
              <a:buChar char="−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 smtClean="0"/>
              <a:t>ЗАЧЕМ НАМ ЭТО НУЖНО: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/>
              <a:t>улучшение условий работы в офисе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/>
              <a:t>э</a:t>
            </a:r>
            <a:r>
              <a:rPr lang="ru-RU" dirty="0" smtClean="0"/>
              <a:t>кономия средств компании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/>
              <a:t>е</a:t>
            </a:r>
            <a:r>
              <a:rPr lang="ru-RU" dirty="0" smtClean="0"/>
              <a:t>ще одно преимущество в выборе условий работ для сотрудников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/>
              <a:t>у</a:t>
            </a:r>
            <a:r>
              <a:rPr lang="ru-RU" dirty="0" smtClean="0"/>
              <a:t>величение численности персонала без расширения офиса</a:t>
            </a:r>
          </a:p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08836064"/>
              </p:ext>
            </p:extLst>
          </p:nvPr>
        </p:nvGraphicFramePr>
        <p:xfrm>
          <a:off x="4859706" y="2112150"/>
          <a:ext cx="2592288" cy="184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092280" y="2002751"/>
            <a:ext cx="1870878" cy="36933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9%≈</a:t>
            </a:r>
            <a:r>
              <a:rPr lang="ru-RU" dirty="0">
                <a:solidFill>
                  <a:schemeClr val="tx2"/>
                </a:solidFill>
              </a:rPr>
              <a:t> 22 </a:t>
            </a:r>
            <a:r>
              <a:rPr lang="ru-RU" dirty="0" smtClean="0">
                <a:solidFill>
                  <a:schemeClr val="tx2"/>
                </a:solidFill>
              </a:rPr>
              <a:t>человека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6659580" y="2346116"/>
            <a:ext cx="506038" cy="16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165618" y="2346116"/>
            <a:ext cx="17268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65" y="4216990"/>
            <a:ext cx="3590370" cy="201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25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20C306-9D25-4635-9757-4909DAADAD9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Система </a:t>
            </a:r>
            <a:r>
              <a:rPr lang="en-US" dirty="0"/>
              <a:t>out of office</a:t>
            </a:r>
            <a:r>
              <a:rPr lang="ru-RU" dirty="0"/>
              <a:t>. Климат в офисе.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Определение операционного оптимума – количество персонала и постоянных рабочих мест в Московском офисе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480" y="4293096"/>
            <a:ext cx="6962984" cy="16619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C8A2E"/>
                </a:solidFill>
                <a:latin typeface="+mn-lt"/>
              </a:rPr>
              <a:t>ЧТОБЫ СДЕЛАТЬ КЛИМАТ В ОФИСЕ КОМФОРТНЫМ </a:t>
            </a:r>
            <a:endParaRPr lang="ru-RU" dirty="0" smtClean="0">
              <a:solidFill>
                <a:srgbClr val="3C8A2E"/>
              </a:solidFill>
              <a:latin typeface="+mn-lt"/>
            </a:endParaRPr>
          </a:p>
          <a:p>
            <a:pPr algn="ctr"/>
            <a:r>
              <a:rPr lang="ru-RU" dirty="0" smtClean="0">
                <a:solidFill>
                  <a:srgbClr val="3C8A2E"/>
                </a:solidFill>
                <a:latin typeface="+mn-lt"/>
              </a:rPr>
              <a:t>НЕОБХОДИМО В ИТОГЕ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ВЫВЕСТИ РАБОТАТЬ ВНЕ ОФИСА</a:t>
            </a:r>
            <a:endParaRPr lang="ru-RU" dirty="0">
              <a:solidFill>
                <a:srgbClr val="3C8A2E"/>
              </a:solidFill>
              <a:latin typeface="+mn-lt"/>
            </a:endParaRPr>
          </a:p>
          <a:p>
            <a:pPr algn="ctr"/>
            <a:r>
              <a:rPr lang="ru-RU" sz="2400" dirty="0" smtClean="0">
                <a:solidFill>
                  <a:srgbClr val="3C8A2E"/>
                </a:solidFill>
                <a:latin typeface="+mn-lt"/>
              </a:rPr>
              <a:t>90</a:t>
            </a:r>
          </a:p>
          <a:p>
            <a:pPr algn="ctr"/>
            <a:r>
              <a:rPr lang="ru-RU" sz="2400">
                <a:solidFill>
                  <a:srgbClr val="3C8A2E"/>
                </a:solidFill>
                <a:latin typeface="+mn-lt"/>
              </a:rPr>
              <a:t>р</a:t>
            </a:r>
            <a:r>
              <a:rPr lang="ru-RU" sz="2400" smtClean="0">
                <a:solidFill>
                  <a:srgbClr val="3C8A2E"/>
                </a:solidFill>
                <a:latin typeface="+mn-lt"/>
              </a:rPr>
              <a:t>абочих мест</a:t>
            </a:r>
            <a:endParaRPr lang="ru-RU" sz="2400" dirty="0">
              <a:solidFill>
                <a:srgbClr val="3C8A2E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99554"/>
            <a:ext cx="1440160" cy="20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913852"/>
              </p:ext>
            </p:extLst>
          </p:nvPr>
        </p:nvGraphicFramePr>
        <p:xfrm>
          <a:off x="395536" y="1124744"/>
          <a:ext cx="8424936" cy="2664297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776696"/>
                <a:gridCol w="2415992"/>
                <a:gridCol w="2232248"/>
              </a:tblGrid>
              <a:tr h="296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4 этаж</a:t>
                      </a:r>
                      <a:endParaRPr lang="ru-RU" sz="1400" dirty="0" smtClean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5 этаж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общая площадь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1068,00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кв.м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1040,кв.м.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в т. ч. рабочие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зоны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838,7 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кв.м</a:t>
                      </a:r>
                      <a:endParaRPr lang="ru-RU" sz="14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418,0 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кв.м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СЕЙЧАС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количество рабочих мест 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185 р. м.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+mn-lt"/>
                        </a:rPr>
                        <a:t>85 р. м.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плотность 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рассадки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4,5 кв. м./чел.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5,0 кв. м./чел.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ДОЛЖНО БЫТЬ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количество рабочих мест 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120  р. м.</a:t>
                      </a:r>
                      <a:endParaRPr lang="ru-RU" sz="14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/>
                          </a:solidFill>
                          <a:latin typeface="+mn-lt"/>
                        </a:rPr>
                        <a:t>60 р. м.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плотность 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рассадки 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7,0 кв. м./чел.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7,0 кв. м./чел.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73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Система </a:t>
            </a:r>
            <a:r>
              <a:rPr lang="en-US" dirty="0" smtClean="0"/>
              <a:t>out of office</a:t>
            </a:r>
            <a:r>
              <a:rPr lang="ru-RU" dirty="0" smtClean="0"/>
              <a:t>. Экономика.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179512" y="332656"/>
            <a:ext cx="8639671" cy="432048"/>
          </a:xfrm>
        </p:spPr>
        <p:txBody>
          <a:bodyPr/>
          <a:lstStyle/>
          <a:p>
            <a:r>
              <a:rPr lang="ru-RU" dirty="0"/>
              <a:t>Определение операционного оптимума – количество персонала и постоянных рабочих мест </a:t>
            </a:r>
            <a:r>
              <a:rPr lang="ru-RU" dirty="0" smtClean="0"/>
              <a:t>в Московском офисе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20C306-9D25-4635-9757-4909DAADAD9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60084903"/>
              </p:ext>
            </p:extLst>
          </p:nvPr>
        </p:nvGraphicFramePr>
        <p:xfrm>
          <a:off x="611560" y="1124744"/>
          <a:ext cx="7776864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20C306-9D25-4635-9757-4909DAADAD9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Система </a:t>
            </a:r>
            <a:r>
              <a:rPr lang="en-US" dirty="0" smtClean="0"/>
              <a:t>out of office</a:t>
            </a:r>
            <a:r>
              <a:rPr lang="ru-RU" dirty="0" smtClean="0"/>
              <a:t>. Рабочие места. </a:t>
            </a:r>
            <a:r>
              <a:rPr lang="ru-RU" dirty="0"/>
              <a:t>П</a:t>
            </a:r>
            <a:r>
              <a:rPr lang="ru-RU" dirty="0" smtClean="0"/>
              <a:t>редложение по оптимизации (1 эшелон).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Определение операционного оптимума – количество персонала и постоянных рабочих мест в Московском офисе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834090"/>
              </p:ext>
            </p:extLst>
          </p:nvPr>
        </p:nvGraphicFramePr>
        <p:xfrm>
          <a:off x="395536" y="1052736"/>
          <a:ext cx="8496944" cy="432047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467653"/>
                <a:gridCol w="772450"/>
                <a:gridCol w="926939"/>
                <a:gridCol w="1853879"/>
                <a:gridCol w="1699389"/>
                <a:gridCol w="1776634"/>
              </a:tblGrid>
              <a:tr h="37676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Распределение рабочих мест в офисе по направлениям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225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Направление/служба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Кол-во рабочих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мест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Out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of office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</a:tr>
              <a:tr h="492962">
                <a:tc v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Факт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Декрет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Работает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в офисе в настоящее время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Оставить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работать в офисе 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67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ДОА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39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2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37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31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6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67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ДФК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7</a:t>
                      </a:r>
                      <a:r>
                        <a:rPr lang="en-US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3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6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67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53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14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67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ДТК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73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3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67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53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14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67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ЮК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5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5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3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2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67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ПО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9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-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9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7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2</a:t>
                      </a:r>
                      <a:endParaRPr lang="en-US" sz="1400" dirty="0" smtClean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67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СВК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7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3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3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2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1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6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Support</a:t>
                      </a:r>
                      <a:r>
                        <a:rPr lang="en-US" sz="1400" baseline="0" dirty="0" smtClean="0">
                          <a:solidFill>
                            <a:srgbClr val="165788"/>
                          </a:solidFill>
                          <a:latin typeface="+mn-lt"/>
                        </a:rPr>
                        <a:t> office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86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7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63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61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65788"/>
                          </a:solidFill>
                          <a:latin typeface="+mn-lt"/>
                        </a:rPr>
                        <a:t>2</a:t>
                      </a:r>
                      <a:endParaRPr lang="ru-RU" sz="1400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411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5788"/>
                          </a:solidFill>
                          <a:latin typeface="+mn-lt"/>
                        </a:rPr>
                        <a:t>ИТОГО</a:t>
                      </a:r>
                      <a:endParaRPr lang="ru-RU" sz="1400" b="1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5788"/>
                          </a:solidFill>
                          <a:latin typeface="+mn-lt"/>
                        </a:rPr>
                        <a:t>292</a:t>
                      </a:r>
                      <a:endParaRPr lang="ru-RU" sz="1400" b="1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5788"/>
                          </a:solidFill>
                          <a:latin typeface="+mn-lt"/>
                        </a:rPr>
                        <a:t>21</a:t>
                      </a:r>
                      <a:endParaRPr lang="ru-RU" sz="1400" b="1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5788"/>
                          </a:solidFill>
                          <a:latin typeface="+mn-lt"/>
                        </a:rPr>
                        <a:t>251</a:t>
                      </a:r>
                      <a:endParaRPr lang="ru-RU" sz="1400" b="1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5788"/>
                          </a:solidFill>
                          <a:latin typeface="+mn-lt"/>
                        </a:rPr>
                        <a:t>210</a:t>
                      </a:r>
                      <a:endParaRPr lang="ru-RU" sz="1400" b="1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5788"/>
                          </a:solidFill>
                          <a:latin typeface="+mn-lt"/>
                        </a:rPr>
                        <a:t>41</a:t>
                      </a:r>
                      <a:endParaRPr lang="ru-RU" sz="1400" b="1" dirty="0">
                        <a:solidFill>
                          <a:srgbClr val="165788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2034" y="5661248"/>
            <a:ext cx="7668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Примечание: сотрудницы, находящиеся в декрете, рассматривались, как работающие вне офиса.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В ДТК вне офиса учтены сотрудники, работающие в других городах.  В АХС – водители, курьеры.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424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20C306-9D25-4635-9757-4909DAADAD9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Система </a:t>
            </a:r>
            <a:r>
              <a:rPr lang="en-US" dirty="0" smtClean="0"/>
              <a:t>out of office</a:t>
            </a:r>
            <a:r>
              <a:rPr lang="ru-RU" dirty="0" smtClean="0"/>
              <a:t>. Рабочие места. </a:t>
            </a:r>
            <a:r>
              <a:rPr lang="ru-RU" dirty="0"/>
              <a:t>П</a:t>
            </a:r>
            <a:r>
              <a:rPr lang="ru-RU" dirty="0" smtClean="0"/>
              <a:t>редложение по оптимизации (1 эшелон).</a:t>
            </a:r>
          </a:p>
          <a:p>
            <a:r>
              <a:rPr lang="ru-RU" dirty="0" smtClean="0"/>
              <a:t> 4 этаж.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Определение операционного оптимума – количество персонала и постоянных рабочих мест в Московском офисе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632" y="5733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C8A2E"/>
                </a:solidFill>
              </a:rPr>
              <a:t>ВАРИАНТ 1</a:t>
            </a:r>
            <a:endParaRPr lang="ru-RU" dirty="0">
              <a:solidFill>
                <a:srgbClr val="3C8A2E"/>
              </a:solidFill>
            </a:endParaRPr>
          </a:p>
        </p:txBody>
      </p:sp>
      <p:pic>
        <p:nvPicPr>
          <p:cNvPr id="2050" name="Picture 2" descr="\\neo.local\redirect\redirect-base\o.labunets\Мои документы\Аренда\Чайка\рассадка\F-plan_floor4 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" y="1471255"/>
            <a:ext cx="9063214" cy="39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19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20C306-9D25-4635-9757-4909DAADAD9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Система </a:t>
            </a:r>
            <a:r>
              <a:rPr lang="en-US" dirty="0" smtClean="0"/>
              <a:t>out of office</a:t>
            </a:r>
            <a:r>
              <a:rPr lang="ru-RU" dirty="0" smtClean="0"/>
              <a:t>. Рабочие места. </a:t>
            </a:r>
            <a:r>
              <a:rPr lang="ru-RU" dirty="0"/>
              <a:t>П</a:t>
            </a:r>
            <a:r>
              <a:rPr lang="ru-RU" dirty="0" smtClean="0"/>
              <a:t>редложение по оптимизации (1 эшелон).</a:t>
            </a:r>
          </a:p>
          <a:p>
            <a:r>
              <a:rPr lang="ru-RU" dirty="0"/>
              <a:t>4</a:t>
            </a:r>
            <a:r>
              <a:rPr lang="ru-RU" dirty="0" smtClean="0"/>
              <a:t> этаж.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Определение операционного оптимума – количество персонала и постоянных рабочих мест в Московском офисе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632" y="5733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C8A2E"/>
                </a:solidFill>
              </a:rPr>
              <a:t>ВАРИАНТ 2</a:t>
            </a:r>
            <a:endParaRPr lang="ru-RU" dirty="0">
              <a:solidFill>
                <a:srgbClr val="3C8A2E"/>
              </a:solidFill>
            </a:endParaRPr>
          </a:p>
        </p:txBody>
      </p:sp>
      <p:pic>
        <p:nvPicPr>
          <p:cNvPr id="2" name="Picture 2" descr="\\neo.local\redirect\redirect-base\o.labunets\Мои документы\Аренда\Чайка\рассадка\F-plan_floor4 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0787"/>
            <a:ext cx="8952124" cy="383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20C306-9D25-4635-9757-4909DAADAD9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Система </a:t>
            </a:r>
            <a:r>
              <a:rPr lang="en-US" dirty="0" smtClean="0"/>
              <a:t>out of office</a:t>
            </a:r>
            <a:r>
              <a:rPr lang="ru-RU" dirty="0" smtClean="0"/>
              <a:t>. Рабочие места. Предложение по оптимизации (1 эшелон).</a:t>
            </a:r>
          </a:p>
          <a:p>
            <a:r>
              <a:rPr lang="ru-RU" dirty="0" smtClean="0"/>
              <a:t> 5 этаж.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Определение операционного оптимума – количество персонала и постоянных рабочих мест в Московском офисе</a:t>
            </a:r>
          </a:p>
          <a:p>
            <a:endParaRPr lang="ru-RU" dirty="0"/>
          </a:p>
        </p:txBody>
      </p:sp>
      <p:pic>
        <p:nvPicPr>
          <p:cNvPr id="1027" name="Picture 3" descr="\\neo.local\redirect\redirect-base\o.labunets\Мои документы\Аренда\Чайка\рассадка\F-plan_floor5.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" y="1412776"/>
            <a:ext cx="9036496" cy="406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22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20C306-9D25-4635-9757-4909DAADAD9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/>
              <a:t>Система </a:t>
            </a:r>
            <a:r>
              <a:rPr lang="en-US" dirty="0"/>
              <a:t>out of office</a:t>
            </a:r>
            <a:r>
              <a:rPr lang="ru-RU" dirty="0"/>
              <a:t>. </a:t>
            </a:r>
            <a:r>
              <a:rPr lang="ru-RU" dirty="0" smtClean="0"/>
              <a:t>Бизнес-процесс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Определение операционного оптимума – количество персонала и постоянных рабочих мест в Московском офисе</a:t>
            </a: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68228"/>
              </p:ext>
            </p:extLst>
          </p:nvPr>
        </p:nvGraphicFramePr>
        <p:xfrm>
          <a:off x="251520" y="985929"/>
          <a:ext cx="8640960" cy="539539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656184"/>
                <a:gridCol w="1368152"/>
                <a:gridCol w="1368152"/>
                <a:gridCol w="1152128"/>
                <a:gridCol w="1296144"/>
                <a:gridCol w="1800200"/>
              </a:tblGrid>
              <a:tr h="21569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этапа/шага процесса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Вход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Выход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Подразделение/Должность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</a:rPr>
                        <a:t>Документы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>
                    <a:solidFill>
                      <a:schemeClr val="bg2"/>
                    </a:solidFill>
                  </a:tcPr>
                </a:tc>
              </a:tr>
              <a:tr h="229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Ответственный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Участники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2058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</a:rPr>
                        <a:t>Определение потребности/возможности в формате удаленной работы</a:t>
                      </a: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Анализ должности и конкретного сотрудника на данной должности на предмет возможности удаленной работы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Сотрудник, которого необходимо перевести на удаленную работу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практики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практики, сотрудник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</a:tr>
              <a:tr h="970411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</a:rPr>
                        <a:t>Формирование заявки на удаленную работу</a:t>
                      </a: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Потребность в организации удаленной работы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Формализованная потребность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практики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</a:t>
                      </a:r>
                      <a:r>
                        <a:rPr lang="ru-RU" sz="1000">
                          <a:effectLst/>
                        </a:rPr>
                        <a:t>-служба, </a:t>
                      </a:r>
                      <a:r>
                        <a:rPr lang="en-US" sz="1000">
                          <a:effectLst/>
                        </a:rPr>
                        <a:t>HR</a:t>
                      </a:r>
                      <a:r>
                        <a:rPr lang="ru-RU" sz="1000">
                          <a:effectLst/>
                        </a:rPr>
                        <a:t>-служба, АХС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Заполненная заявка, где указываются данные сотрудника, его новое место работы (домашний адрес), новый график работы, технические характеристики нового рабочего места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</a:tr>
              <a:tr h="32038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</a:rPr>
                        <a:t>Техническое оснащение удаленного рабочего места</a:t>
                      </a: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Сотрудник </a:t>
                      </a:r>
                      <a:r>
                        <a:rPr lang="en-US" sz="1000" dirty="0">
                          <a:effectLst/>
                        </a:rPr>
                        <a:t>IT </a:t>
                      </a:r>
                      <a:r>
                        <a:rPr lang="ru-RU" sz="1000" dirty="0">
                          <a:effectLst/>
                        </a:rPr>
                        <a:t>– службы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Сотрудник на удаленной работе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Заявка на организацию рабочего места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</a:tr>
              <a:tr h="693704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</a:rPr>
                        <a:t>Подписание дополнительного соглашения к трудовому договору с указанием новых условий работы</a:t>
                      </a: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Новые условия работы (график, место работы)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Заключенное дополнительное соглашение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Сотрудник </a:t>
                      </a:r>
                      <a:r>
                        <a:rPr lang="en-US" sz="1000" dirty="0">
                          <a:effectLst/>
                        </a:rPr>
                        <a:t>HR – </a:t>
                      </a:r>
                      <a:r>
                        <a:rPr lang="ru-RU" sz="1000" dirty="0">
                          <a:effectLst/>
                        </a:rPr>
                        <a:t>службы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Сотрудник на удаленной работе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Заявка на организацию рабочего места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</a:tr>
              <a:tr h="416998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</a:rPr>
                        <a:t>Организация рабочего места в новом формате в офисе</a:t>
                      </a: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Новые условия работы (потребность в шкафчике, еще что-то?)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Организованы шкафчики …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Сотрудник службы АХС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Сотрудник на удаленной работе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Заявка на организацию рабочего места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</a:tr>
              <a:tr h="426231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</a:rPr>
                        <a:t>Размещение информации на сайте про удаленную работу сотрудника</a:t>
                      </a: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Потребность в информировании сотрудников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 проинформированы о новом графике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Сотрудник </a:t>
                      </a:r>
                      <a:r>
                        <a:rPr lang="en-US" sz="1000" dirty="0">
                          <a:effectLst/>
                        </a:rPr>
                        <a:t>HR</a:t>
                      </a:r>
                      <a:r>
                        <a:rPr lang="ru-RU" sz="1000" dirty="0">
                          <a:effectLst/>
                        </a:rPr>
                        <a:t> – службы, Сотрудник </a:t>
                      </a:r>
                      <a:r>
                        <a:rPr lang="en-US" sz="1000" dirty="0">
                          <a:effectLst/>
                        </a:rPr>
                        <a:t>IT</a:t>
                      </a:r>
                      <a:r>
                        <a:rPr lang="ru-RU" sz="1000" dirty="0">
                          <a:effectLst/>
                        </a:rPr>
                        <a:t> – службы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практики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Заявка на организацию рабочего места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</a:tr>
              <a:tr h="32038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</a:rPr>
                        <a:t>Контроль работы сотрудника</a:t>
                      </a: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Оценка эффективности сотрудника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практики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практики, РП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Отчет о проделанной работе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</a:tr>
              <a:tr h="970411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/>
                          </a:solidFill>
                          <a:effectLst/>
                        </a:rPr>
                        <a:t>Увольнение сотрудника</a:t>
                      </a: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Формирование</a:t>
                      </a:r>
                      <a:r>
                        <a:rPr lang="ru-RU" sz="1000" baseline="0" dirty="0" smtClean="0">
                          <a:effectLst/>
                        </a:rPr>
                        <a:t> пакета документов на увольнение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Пакет документов  сформирован и подписан сотрудником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практики</a:t>
                      </a:r>
                    </a:p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практики</a:t>
                      </a:r>
                    </a:p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Сотрудник HR – службы, Сотрудник IT – службы</a:t>
                      </a:r>
                    </a:p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Сотрудник службы </a:t>
                      </a:r>
                      <a:r>
                        <a:rPr lang="ru-RU" sz="1000" dirty="0" smtClean="0">
                          <a:effectLst/>
                        </a:rPr>
                        <a:t>АХС</a:t>
                      </a:r>
                      <a:endParaRPr lang="ru-RU" sz="1000" dirty="0">
                        <a:effectLst/>
                      </a:endParaRPr>
                    </a:p>
                  </a:txBody>
                  <a:tcPr marL="39442" marR="394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Подписанный обходной лист, оформлены все соответствующие документы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442" marR="3944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613603"/>
      </p:ext>
    </p:extLst>
  </p:cSld>
  <p:clrMapOvr>
    <a:masterClrMapping/>
  </p:clrMapOvr>
</p:sld>
</file>

<file path=ppt/theme/theme1.xml><?xml version="1.0" encoding="utf-8"?>
<a:theme xmlns:a="http://schemas.openxmlformats.org/drawingml/2006/main" name="NEOCenter_Theme_2011">
  <a:themeElements>
    <a:clrScheme name="NEO Color 2010">
      <a:dk1>
        <a:srgbClr val="000000"/>
      </a:dk1>
      <a:lt1>
        <a:sysClr val="window" lastClr="FFFFFF"/>
      </a:lt1>
      <a:dk2>
        <a:srgbClr val="165788"/>
      </a:dk2>
      <a:lt2>
        <a:srgbClr val="3C8A2E"/>
      </a:lt2>
      <a:accent1>
        <a:srgbClr val="0083BE"/>
      </a:accent1>
      <a:accent2>
        <a:srgbClr val="A5D867"/>
      </a:accent2>
      <a:accent3>
        <a:srgbClr val="63B1E5"/>
      </a:accent3>
      <a:accent4>
        <a:srgbClr val="206C49"/>
      </a:accent4>
      <a:accent5>
        <a:srgbClr val="5C7F92"/>
      </a:accent5>
      <a:accent6>
        <a:srgbClr val="70A489"/>
      </a:accent6>
      <a:hlink>
        <a:srgbClr val="3C8A2E"/>
      </a:hlink>
      <a:folHlink>
        <a:srgbClr val="E9994A"/>
      </a:folHlink>
    </a:clrScheme>
    <a:fontScheme name="Calibri Neo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NEOCenter_Theme_2011</Template>
  <TotalTime>15140</TotalTime>
  <Words>975</Words>
  <Application>Microsoft Office PowerPoint</Application>
  <PresentationFormat>Экран (4:3)</PresentationFormat>
  <Paragraphs>410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NEOCenter_Theme_2011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Labunets Oxana</cp:lastModifiedBy>
  <cp:revision>1049</cp:revision>
  <cp:lastPrinted>2013-03-28T09:55:33Z</cp:lastPrinted>
  <dcterms:created xsi:type="dcterms:W3CDTF">2006-05-17T09:28:43Z</dcterms:created>
  <dcterms:modified xsi:type="dcterms:W3CDTF">2013-03-28T09:55:36Z</dcterms:modified>
</cp:coreProperties>
</file>