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6" r:id="rId8"/>
    <p:sldId id="267" r:id="rId9"/>
    <p:sldId id="268" r:id="rId10"/>
    <p:sldId id="261" r:id="rId11"/>
    <p:sldId id="265" r:id="rId12"/>
    <p:sldId id="263"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6" d="100"/>
          <a:sy n="76" d="100"/>
        </p:scale>
        <p:origin x="54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05AA798-CCF9-42F7-B4B9-5AE8F5D912F0}" type="doc">
      <dgm:prSet loTypeId="urn:microsoft.com/office/officeart/2005/8/layout/pyramid2" loCatId="list" qsTypeId="urn:microsoft.com/office/officeart/2005/8/quickstyle/3d2" qsCatId="3D" csTypeId="urn:microsoft.com/office/officeart/2005/8/colors/accent2_5" csCatId="accent2" phldr="1"/>
      <dgm:spPr/>
      <dgm:t>
        <a:bodyPr/>
        <a:lstStyle/>
        <a:p>
          <a:endParaRPr lang="ru-RU"/>
        </a:p>
      </dgm:t>
    </dgm:pt>
    <dgm:pt modelId="{5C52E1EE-5CAC-4D9A-B4C8-6954DBB50742}">
      <dgm:prSet phldrT="[Текст]" custT="1"/>
      <dgm:spPr/>
      <dgm:t>
        <a:bodyPr/>
        <a:lstStyle/>
        <a:p>
          <a:r>
            <a:rPr lang="ru-RU" sz="1400" b="1" dirty="0">
              <a:solidFill>
                <a:srgbClr val="FF0000"/>
              </a:solidFill>
              <a:effectLst>
                <a:outerShdw blurRad="38100" dist="38100" dir="2700000" algn="tl">
                  <a:srgbClr val="000000">
                    <a:alpha val="43137"/>
                  </a:srgbClr>
                </a:outerShdw>
              </a:effectLst>
            </a:rPr>
            <a:t>Регулярное выполнение </a:t>
          </a:r>
          <a:r>
            <a:rPr lang="en-US" sz="1400" b="1" dirty="0">
              <a:solidFill>
                <a:srgbClr val="FF0000"/>
              </a:solidFill>
              <a:effectLst>
                <a:outerShdw blurRad="38100" dist="38100" dir="2700000" algn="tl">
                  <a:srgbClr val="000000">
                    <a:alpha val="43137"/>
                  </a:srgbClr>
                </a:outerShdw>
              </a:effectLst>
            </a:rPr>
            <a:t>KPI</a:t>
          </a:r>
          <a:r>
            <a:rPr lang="ru-RU" sz="1400" b="1" dirty="0">
              <a:solidFill>
                <a:srgbClr val="FF0000"/>
              </a:solidFill>
              <a:effectLst>
                <a:outerShdw blurRad="38100" dist="38100" dir="2700000" algn="tl">
                  <a:srgbClr val="000000">
                    <a:alpha val="43137"/>
                  </a:srgbClr>
                </a:outerShdw>
              </a:effectLst>
            </a:rPr>
            <a:t> сотрудником</a:t>
          </a:r>
        </a:p>
      </dgm:t>
    </dgm:pt>
    <dgm:pt modelId="{4172D4A7-E10F-47C5-ACAF-381A931C5941}" type="parTrans" cxnId="{034EB520-81C5-4C54-B8DA-CECE4E249A45}">
      <dgm:prSet/>
      <dgm:spPr/>
      <dgm:t>
        <a:bodyPr/>
        <a:lstStyle/>
        <a:p>
          <a:endParaRPr lang="ru-RU"/>
        </a:p>
      </dgm:t>
    </dgm:pt>
    <dgm:pt modelId="{1E24DE73-FB42-4E1C-8C56-12CB5178FF34}" type="sibTrans" cxnId="{034EB520-81C5-4C54-B8DA-CECE4E249A45}">
      <dgm:prSet/>
      <dgm:spPr/>
      <dgm:t>
        <a:bodyPr/>
        <a:lstStyle/>
        <a:p>
          <a:endParaRPr lang="ru-RU"/>
        </a:p>
      </dgm:t>
    </dgm:pt>
    <dgm:pt modelId="{A52857F3-B589-403F-9255-76A3E45DA9FC}">
      <dgm:prSet phldrT="[Текст]" custT="1"/>
      <dgm:spPr/>
      <dgm:t>
        <a:bodyPr/>
        <a:lstStyle/>
        <a:p>
          <a:r>
            <a:rPr lang="ru-RU" sz="1400" b="1" dirty="0"/>
            <a:t>≥</a:t>
          </a:r>
          <a:r>
            <a:rPr lang="en-US" sz="1400" b="1" dirty="0"/>
            <a:t>1</a:t>
          </a:r>
          <a:r>
            <a:rPr lang="ru-RU" sz="1400" b="1" dirty="0"/>
            <a:t>,01 – категория «А»</a:t>
          </a:r>
        </a:p>
      </dgm:t>
    </dgm:pt>
    <dgm:pt modelId="{7B6F2382-AFBC-42C2-A9C5-8561F0407C9A}" type="parTrans" cxnId="{6C0FCC98-CB38-4BE7-B02B-AAECBF820F46}">
      <dgm:prSet/>
      <dgm:spPr/>
      <dgm:t>
        <a:bodyPr/>
        <a:lstStyle/>
        <a:p>
          <a:endParaRPr lang="ru-RU"/>
        </a:p>
      </dgm:t>
    </dgm:pt>
    <dgm:pt modelId="{95EFEF34-529E-452E-9F02-1145E2D3F156}" type="sibTrans" cxnId="{6C0FCC98-CB38-4BE7-B02B-AAECBF820F46}">
      <dgm:prSet/>
      <dgm:spPr/>
      <dgm:t>
        <a:bodyPr/>
        <a:lstStyle/>
        <a:p>
          <a:endParaRPr lang="ru-RU"/>
        </a:p>
      </dgm:t>
    </dgm:pt>
    <dgm:pt modelId="{D3C34B6B-BFF5-43B0-94F8-174AC4800710}">
      <dgm:prSet phldrT="[Текст]" custT="1"/>
      <dgm:spPr/>
      <dgm:t>
        <a:bodyPr/>
        <a:lstStyle/>
        <a:p>
          <a:r>
            <a:rPr lang="ru-RU" sz="1400" b="1" dirty="0"/>
            <a:t>0,9-1,0 – категория «В»</a:t>
          </a:r>
        </a:p>
      </dgm:t>
    </dgm:pt>
    <dgm:pt modelId="{1281FCF2-AE67-4FE6-9ED3-ABEF5E82F423}" type="parTrans" cxnId="{AF3CF3AE-BC3B-4619-895E-1AF9DBF49D75}">
      <dgm:prSet/>
      <dgm:spPr/>
      <dgm:t>
        <a:bodyPr/>
        <a:lstStyle/>
        <a:p>
          <a:endParaRPr lang="ru-RU"/>
        </a:p>
      </dgm:t>
    </dgm:pt>
    <dgm:pt modelId="{38DBC701-FEDB-43E5-82EB-DC2B9FF40695}" type="sibTrans" cxnId="{AF3CF3AE-BC3B-4619-895E-1AF9DBF49D75}">
      <dgm:prSet/>
      <dgm:spPr/>
      <dgm:t>
        <a:bodyPr/>
        <a:lstStyle/>
        <a:p>
          <a:endParaRPr lang="ru-RU"/>
        </a:p>
      </dgm:t>
    </dgm:pt>
    <dgm:pt modelId="{DF898778-579B-440F-9216-5D990030779F}">
      <dgm:prSet phldrT="[Текст]" custT="1"/>
      <dgm:spPr/>
      <dgm:t>
        <a:bodyPr/>
        <a:lstStyle/>
        <a:p>
          <a:r>
            <a:rPr lang="ru-RU" sz="1400" b="1" dirty="0">
              <a:solidFill>
                <a:srgbClr val="FF0000"/>
              </a:solidFill>
              <a:effectLst>
                <a:outerShdw blurRad="38100" dist="38100" dir="2700000" algn="tl">
                  <a:srgbClr val="000000">
                    <a:alpha val="43137"/>
                  </a:srgbClr>
                </a:outerShdw>
              </a:effectLst>
            </a:rPr>
            <a:t>Соответствие компетенциям (кейсы):</a:t>
          </a:r>
        </a:p>
      </dgm:t>
    </dgm:pt>
    <dgm:pt modelId="{D8B3504A-2B86-4EF3-8C18-DD4A8DFAF331}" type="parTrans" cxnId="{67B19448-9C5F-4E56-8ED7-DFD37726D889}">
      <dgm:prSet/>
      <dgm:spPr/>
      <dgm:t>
        <a:bodyPr/>
        <a:lstStyle/>
        <a:p>
          <a:endParaRPr lang="ru-RU"/>
        </a:p>
      </dgm:t>
    </dgm:pt>
    <dgm:pt modelId="{AF613CBA-D3B4-4E9B-9EC9-A5D906F48715}" type="sibTrans" cxnId="{67B19448-9C5F-4E56-8ED7-DFD37726D889}">
      <dgm:prSet/>
      <dgm:spPr/>
      <dgm:t>
        <a:bodyPr/>
        <a:lstStyle/>
        <a:p>
          <a:endParaRPr lang="ru-RU"/>
        </a:p>
      </dgm:t>
    </dgm:pt>
    <dgm:pt modelId="{3412A843-BE32-4185-9CBF-DE0D5459532E}">
      <dgm:prSet phldrT="[Текст]" custT="1"/>
      <dgm:spPr/>
      <dgm:t>
        <a:bodyPr/>
        <a:lstStyle/>
        <a:p>
          <a:r>
            <a:rPr lang="ru-RU" sz="1400" b="1" dirty="0"/>
            <a:t>9-10 балов – категория «А»</a:t>
          </a:r>
        </a:p>
      </dgm:t>
    </dgm:pt>
    <dgm:pt modelId="{DF632994-4ECB-4E1D-ABCA-576F6421E95A}" type="parTrans" cxnId="{DE58D2AC-35A7-4922-B06F-A07BFC80CB14}">
      <dgm:prSet/>
      <dgm:spPr/>
      <dgm:t>
        <a:bodyPr/>
        <a:lstStyle/>
        <a:p>
          <a:endParaRPr lang="ru-RU"/>
        </a:p>
      </dgm:t>
    </dgm:pt>
    <dgm:pt modelId="{A82C74BF-D21A-49FF-8302-819B3B8E1FDE}" type="sibTrans" cxnId="{DE58D2AC-35A7-4922-B06F-A07BFC80CB14}">
      <dgm:prSet/>
      <dgm:spPr/>
      <dgm:t>
        <a:bodyPr/>
        <a:lstStyle/>
        <a:p>
          <a:endParaRPr lang="ru-RU"/>
        </a:p>
      </dgm:t>
    </dgm:pt>
    <dgm:pt modelId="{02574D7E-B41B-4DA4-8F94-ABE97FDB8CF7}">
      <dgm:prSet phldrT="[Текст]" custT="1"/>
      <dgm:spPr/>
      <dgm:t>
        <a:bodyPr/>
        <a:lstStyle/>
        <a:p>
          <a:r>
            <a:rPr lang="ru-RU" sz="1400" b="1" dirty="0">
              <a:solidFill>
                <a:srgbClr val="FF0000"/>
              </a:solidFill>
              <a:effectLst>
                <a:outerShdw blurRad="38100" dist="38100" dir="2700000" algn="tl">
                  <a:srgbClr val="000000">
                    <a:alpha val="43137"/>
                  </a:srgbClr>
                </a:outerShdw>
              </a:effectLst>
            </a:rPr>
            <a:t>Знание требований к должности (тест):</a:t>
          </a:r>
        </a:p>
      </dgm:t>
    </dgm:pt>
    <dgm:pt modelId="{91871B10-45F2-4FAA-8BAE-799DC04F9172}" type="parTrans" cxnId="{87A0BBC2-767B-499D-A2B0-C33DD92C989B}">
      <dgm:prSet/>
      <dgm:spPr/>
      <dgm:t>
        <a:bodyPr/>
        <a:lstStyle/>
        <a:p>
          <a:endParaRPr lang="ru-RU"/>
        </a:p>
      </dgm:t>
    </dgm:pt>
    <dgm:pt modelId="{05AC8C93-44DC-464B-B1D0-0531D70D3D82}" type="sibTrans" cxnId="{87A0BBC2-767B-499D-A2B0-C33DD92C989B}">
      <dgm:prSet/>
      <dgm:spPr/>
      <dgm:t>
        <a:bodyPr/>
        <a:lstStyle/>
        <a:p>
          <a:endParaRPr lang="ru-RU"/>
        </a:p>
      </dgm:t>
    </dgm:pt>
    <dgm:pt modelId="{99A1E8F3-3AFA-42AE-A21A-77C6002E3281}">
      <dgm:prSet phldrT="[Текст]" custT="1"/>
      <dgm:spPr/>
      <dgm:t>
        <a:bodyPr/>
        <a:lstStyle/>
        <a:p>
          <a:r>
            <a:rPr lang="ru-RU" sz="1400" b="1" dirty="0"/>
            <a:t>90-100 балов – категория «А»</a:t>
          </a:r>
          <a:endParaRPr lang="ru-RU" sz="1400" dirty="0"/>
        </a:p>
      </dgm:t>
    </dgm:pt>
    <dgm:pt modelId="{5A5D05BF-4A80-4D94-849F-1B2A763BFFBE}" type="parTrans" cxnId="{92536D44-63B0-428D-BAE0-6BFBFBA40DA1}">
      <dgm:prSet/>
      <dgm:spPr/>
      <dgm:t>
        <a:bodyPr/>
        <a:lstStyle/>
        <a:p>
          <a:endParaRPr lang="ru-RU"/>
        </a:p>
      </dgm:t>
    </dgm:pt>
    <dgm:pt modelId="{4CCE6323-699D-4839-8748-5988777B80D9}" type="sibTrans" cxnId="{92536D44-63B0-428D-BAE0-6BFBFBA40DA1}">
      <dgm:prSet/>
      <dgm:spPr/>
      <dgm:t>
        <a:bodyPr/>
        <a:lstStyle/>
        <a:p>
          <a:endParaRPr lang="ru-RU"/>
        </a:p>
      </dgm:t>
    </dgm:pt>
    <dgm:pt modelId="{097FBC56-5EEB-47BD-832B-FC9EB5911384}">
      <dgm:prSet phldrT="[Текст]" custT="1"/>
      <dgm:spPr/>
      <dgm:t>
        <a:bodyPr/>
        <a:lstStyle/>
        <a:p>
          <a:r>
            <a:rPr lang="ru-RU" sz="1400" b="1" dirty="0"/>
            <a:t>0,8-0,89 – категория «С»</a:t>
          </a:r>
        </a:p>
      </dgm:t>
    </dgm:pt>
    <dgm:pt modelId="{DE74E4E4-5B5D-4013-90C8-C4702CD67359}" type="parTrans" cxnId="{527F2930-9820-493A-9A7F-9EEDF9A9223C}">
      <dgm:prSet/>
      <dgm:spPr/>
      <dgm:t>
        <a:bodyPr/>
        <a:lstStyle/>
        <a:p>
          <a:endParaRPr lang="ru-RU"/>
        </a:p>
      </dgm:t>
    </dgm:pt>
    <dgm:pt modelId="{EB00320F-E6EE-4991-8109-3AD61409D0A6}" type="sibTrans" cxnId="{527F2930-9820-493A-9A7F-9EEDF9A9223C}">
      <dgm:prSet/>
      <dgm:spPr/>
      <dgm:t>
        <a:bodyPr/>
        <a:lstStyle/>
        <a:p>
          <a:endParaRPr lang="ru-RU"/>
        </a:p>
      </dgm:t>
    </dgm:pt>
    <dgm:pt modelId="{02D131EE-AECD-48F3-8548-E1ECE20397CB}">
      <dgm:prSet phldrT="[Текст]" custT="1"/>
      <dgm:spPr/>
      <dgm:t>
        <a:bodyPr/>
        <a:lstStyle/>
        <a:p>
          <a:r>
            <a:rPr lang="ru-RU" sz="1400" b="1" dirty="0"/>
            <a:t>≤0,79 – Категория «</a:t>
          </a:r>
          <a:r>
            <a:rPr lang="en-US" sz="1400" b="1" dirty="0"/>
            <a:t>D</a:t>
          </a:r>
          <a:r>
            <a:rPr lang="ru-RU" sz="1400" b="1" dirty="0"/>
            <a:t>»</a:t>
          </a:r>
        </a:p>
      </dgm:t>
    </dgm:pt>
    <dgm:pt modelId="{AFC75CFB-526F-4487-AEB0-B7D4E05C4192}" type="parTrans" cxnId="{D6E35D7C-116C-4653-B137-09A90BA1D345}">
      <dgm:prSet/>
      <dgm:spPr/>
      <dgm:t>
        <a:bodyPr/>
        <a:lstStyle/>
        <a:p>
          <a:endParaRPr lang="ru-RU"/>
        </a:p>
      </dgm:t>
    </dgm:pt>
    <dgm:pt modelId="{26756340-20B9-4EB1-80BC-2F7454085B41}" type="sibTrans" cxnId="{D6E35D7C-116C-4653-B137-09A90BA1D345}">
      <dgm:prSet/>
      <dgm:spPr/>
      <dgm:t>
        <a:bodyPr/>
        <a:lstStyle/>
        <a:p>
          <a:endParaRPr lang="ru-RU"/>
        </a:p>
      </dgm:t>
    </dgm:pt>
    <dgm:pt modelId="{D177D356-E8C9-4DB5-9092-8C8BEBADC4D9}">
      <dgm:prSet custT="1"/>
      <dgm:spPr/>
      <dgm:t>
        <a:bodyPr/>
        <a:lstStyle/>
        <a:p>
          <a:r>
            <a:rPr lang="ru-RU" sz="1400" b="1" dirty="0"/>
            <a:t>6-7-8 баллов – категория «В»</a:t>
          </a:r>
        </a:p>
      </dgm:t>
    </dgm:pt>
    <dgm:pt modelId="{9F997DAD-C2CF-4061-9A5B-D8D716ED7776}" type="parTrans" cxnId="{B9EB97D8-3B3C-404A-91F1-D9018838F627}">
      <dgm:prSet/>
      <dgm:spPr/>
      <dgm:t>
        <a:bodyPr/>
        <a:lstStyle/>
        <a:p>
          <a:endParaRPr lang="ru-RU"/>
        </a:p>
      </dgm:t>
    </dgm:pt>
    <dgm:pt modelId="{0CAE3E5E-CE97-45BE-A3F3-DC9D9A43723E}" type="sibTrans" cxnId="{B9EB97D8-3B3C-404A-91F1-D9018838F627}">
      <dgm:prSet/>
      <dgm:spPr/>
      <dgm:t>
        <a:bodyPr/>
        <a:lstStyle/>
        <a:p>
          <a:endParaRPr lang="ru-RU"/>
        </a:p>
      </dgm:t>
    </dgm:pt>
    <dgm:pt modelId="{5E4324DA-B2D6-4D14-9679-FDE6D14B25F6}">
      <dgm:prSet custT="1"/>
      <dgm:spPr/>
      <dgm:t>
        <a:bodyPr/>
        <a:lstStyle/>
        <a:p>
          <a:r>
            <a:rPr lang="ru-RU" sz="1400" b="1" dirty="0"/>
            <a:t>3-4-5 баллов – категория «С»</a:t>
          </a:r>
        </a:p>
      </dgm:t>
    </dgm:pt>
    <dgm:pt modelId="{8951689C-5809-4855-951E-14DFFFE5C785}" type="parTrans" cxnId="{955E598C-EA87-407B-9564-A7930618AAD6}">
      <dgm:prSet/>
      <dgm:spPr/>
      <dgm:t>
        <a:bodyPr/>
        <a:lstStyle/>
        <a:p>
          <a:endParaRPr lang="ru-RU"/>
        </a:p>
      </dgm:t>
    </dgm:pt>
    <dgm:pt modelId="{7EDCF550-AA6F-4D10-B7EE-DA3D409D8ED4}" type="sibTrans" cxnId="{955E598C-EA87-407B-9564-A7930618AAD6}">
      <dgm:prSet/>
      <dgm:spPr/>
      <dgm:t>
        <a:bodyPr/>
        <a:lstStyle/>
        <a:p>
          <a:endParaRPr lang="ru-RU"/>
        </a:p>
      </dgm:t>
    </dgm:pt>
    <dgm:pt modelId="{5120C42E-EBA6-4F57-844C-D5CDB2444C2A}">
      <dgm:prSet custT="1"/>
      <dgm:spPr/>
      <dgm:t>
        <a:bodyPr/>
        <a:lstStyle/>
        <a:p>
          <a:r>
            <a:rPr lang="ru-RU" sz="1400" b="1" dirty="0"/>
            <a:t>0-1-2 балла– Категория «</a:t>
          </a:r>
          <a:r>
            <a:rPr lang="en-US" sz="1400" b="1" dirty="0"/>
            <a:t>D</a:t>
          </a:r>
          <a:r>
            <a:rPr lang="ru-RU" sz="1400" b="1" dirty="0"/>
            <a:t>»</a:t>
          </a:r>
        </a:p>
      </dgm:t>
    </dgm:pt>
    <dgm:pt modelId="{D20CAA9D-5579-4E27-A0CF-325218A0B2CC}" type="parTrans" cxnId="{FD054EBB-1996-41B8-87DE-8E997C799EFE}">
      <dgm:prSet/>
      <dgm:spPr/>
      <dgm:t>
        <a:bodyPr/>
        <a:lstStyle/>
        <a:p>
          <a:endParaRPr lang="ru-RU"/>
        </a:p>
      </dgm:t>
    </dgm:pt>
    <dgm:pt modelId="{D54721EE-B1C7-4263-B4F2-8EC2890F78B4}" type="sibTrans" cxnId="{FD054EBB-1996-41B8-87DE-8E997C799EFE}">
      <dgm:prSet/>
      <dgm:spPr/>
      <dgm:t>
        <a:bodyPr/>
        <a:lstStyle/>
        <a:p>
          <a:endParaRPr lang="ru-RU"/>
        </a:p>
      </dgm:t>
    </dgm:pt>
    <dgm:pt modelId="{B3FD2DB5-8B07-4AD9-97A5-D2ADD200841B}">
      <dgm:prSet custT="1"/>
      <dgm:spPr/>
      <dgm:t>
        <a:bodyPr/>
        <a:lstStyle/>
        <a:p>
          <a:r>
            <a:rPr lang="ru-RU" sz="1400" b="1" dirty="0"/>
            <a:t>70-89 баллов – категория «В»</a:t>
          </a:r>
        </a:p>
      </dgm:t>
    </dgm:pt>
    <dgm:pt modelId="{9776DA64-3F5B-4479-8145-1569720FB320}" type="parTrans" cxnId="{BCABF216-8F52-4AF4-98E4-74C48F7064AF}">
      <dgm:prSet/>
      <dgm:spPr/>
      <dgm:t>
        <a:bodyPr/>
        <a:lstStyle/>
        <a:p>
          <a:endParaRPr lang="ru-RU"/>
        </a:p>
      </dgm:t>
    </dgm:pt>
    <dgm:pt modelId="{A9D4D84D-E526-4E8F-9E07-1AD0C17BD48D}" type="sibTrans" cxnId="{BCABF216-8F52-4AF4-98E4-74C48F7064AF}">
      <dgm:prSet/>
      <dgm:spPr/>
      <dgm:t>
        <a:bodyPr/>
        <a:lstStyle/>
        <a:p>
          <a:endParaRPr lang="ru-RU"/>
        </a:p>
      </dgm:t>
    </dgm:pt>
    <dgm:pt modelId="{B654C559-ADC3-4EE9-B18B-1919EBF2E19E}">
      <dgm:prSet custT="1"/>
      <dgm:spPr/>
      <dgm:t>
        <a:bodyPr/>
        <a:lstStyle/>
        <a:p>
          <a:r>
            <a:rPr lang="ru-RU" sz="1400" b="1" dirty="0"/>
            <a:t>55-69 баллов – категория «С»</a:t>
          </a:r>
        </a:p>
      </dgm:t>
    </dgm:pt>
    <dgm:pt modelId="{0F65960A-FA9F-4785-A0B0-326BE423E7D7}" type="parTrans" cxnId="{458052FF-8546-4A0A-883F-FD35106300E2}">
      <dgm:prSet/>
      <dgm:spPr/>
      <dgm:t>
        <a:bodyPr/>
        <a:lstStyle/>
        <a:p>
          <a:endParaRPr lang="ru-RU"/>
        </a:p>
      </dgm:t>
    </dgm:pt>
    <dgm:pt modelId="{7067603B-EC5E-4E11-A1AC-E6A3C2C12C1D}" type="sibTrans" cxnId="{458052FF-8546-4A0A-883F-FD35106300E2}">
      <dgm:prSet/>
      <dgm:spPr/>
      <dgm:t>
        <a:bodyPr/>
        <a:lstStyle/>
        <a:p>
          <a:endParaRPr lang="ru-RU"/>
        </a:p>
      </dgm:t>
    </dgm:pt>
    <dgm:pt modelId="{683F4F1B-D883-4C5E-9301-D8ECE87E90D2}">
      <dgm:prSet custT="1"/>
      <dgm:spPr/>
      <dgm:t>
        <a:bodyPr/>
        <a:lstStyle/>
        <a:p>
          <a:r>
            <a:rPr lang="ru-RU" sz="1400" b="1" dirty="0"/>
            <a:t>≤54 баллов– Категория «</a:t>
          </a:r>
          <a:r>
            <a:rPr lang="en-US" sz="1400" b="1" dirty="0"/>
            <a:t>D</a:t>
          </a:r>
          <a:r>
            <a:rPr lang="ru-RU" sz="1400" b="1" dirty="0"/>
            <a:t>»</a:t>
          </a:r>
        </a:p>
      </dgm:t>
    </dgm:pt>
    <dgm:pt modelId="{037E8292-5405-4CF2-8EF2-38C4601C50B4}" type="parTrans" cxnId="{56F44DA4-8903-4DE9-9017-16AB766AFF73}">
      <dgm:prSet/>
      <dgm:spPr/>
      <dgm:t>
        <a:bodyPr/>
        <a:lstStyle/>
        <a:p>
          <a:endParaRPr lang="ru-RU"/>
        </a:p>
      </dgm:t>
    </dgm:pt>
    <dgm:pt modelId="{19118251-1C40-4D8D-9CC2-D9910B0622CC}" type="sibTrans" cxnId="{56F44DA4-8903-4DE9-9017-16AB766AFF73}">
      <dgm:prSet/>
      <dgm:spPr/>
      <dgm:t>
        <a:bodyPr/>
        <a:lstStyle/>
        <a:p>
          <a:endParaRPr lang="ru-RU"/>
        </a:p>
      </dgm:t>
    </dgm:pt>
    <dgm:pt modelId="{A29A4181-338C-4D6A-BC73-DF46C0CB9A9C}" type="pres">
      <dgm:prSet presAssocID="{405AA798-CCF9-42F7-B4B9-5AE8F5D912F0}" presName="compositeShape" presStyleCnt="0">
        <dgm:presLayoutVars>
          <dgm:dir/>
          <dgm:resizeHandles/>
        </dgm:presLayoutVars>
      </dgm:prSet>
      <dgm:spPr/>
      <dgm:t>
        <a:bodyPr/>
        <a:lstStyle/>
        <a:p>
          <a:endParaRPr lang="ru-RU"/>
        </a:p>
      </dgm:t>
    </dgm:pt>
    <dgm:pt modelId="{756DBBDD-5BEB-4129-A4E6-890DFA268CD9}" type="pres">
      <dgm:prSet presAssocID="{405AA798-CCF9-42F7-B4B9-5AE8F5D912F0}" presName="pyramid" presStyleLbl="node1" presStyleIdx="0" presStyleCnt="1" custLinFactNeighborX="-7425" custLinFactNeighborY="-1344"/>
      <dgm:spPr/>
    </dgm:pt>
    <dgm:pt modelId="{AECE2D18-6BD5-44F1-993B-70D58461264E}" type="pres">
      <dgm:prSet presAssocID="{405AA798-CCF9-42F7-B4B9-5AE8F5D912F0}" presName="theList" presStyleCnt="0"/>
      <dgm:spPr/>
    </dgm:pt>
    <dgm:pt modelId="{A436B283-9877-4206-B0F4-A069D4B9BD29}" type="pres">
      <dgm:prSet presAssocID="{5C52E1EE-5CAC-4D9A-B4C8-6954DBB50742}" presName="aNode" presStyleLbl="fgAcc1" presStyleIdx="0" presStyleCnt="3">
        <dgm:presLayoutVars>
          <dgm:bulletEnabled val="1"/>
        </dgm:presLayoutVars>
      </dgm:prSet>
      <dgm:spPr/>
      <dgm:t>
        <a:bodyPr/>
        <a:lstStyle/>
        <a:p>
          <a:endParaRPr lang="ru-RU"/>
        </a:p>
      </dgm:t>
    </dgm:pt>
    <dgm:pt modelId="{F29BAB1C-7228-4CA3-83D7-592E88F81838}" type="pres">
      <dgm:prSet presAssocID="{5C52E1EE-5CAC-4D9A-B4C8-6954DBB50742}" presName="aSpace" presStyleCnt="0"/>
      <dgm:spPr/>
    </dgm:pt>
    <dgm:pt modelId="{E539471B-AC0D-4864-A3A3-8B62D2214D8D}" type="pres">
      <dgm:prSet presAssocID="{DF898778-579B-440F-9216-5D990030779F}" presName="aNode" presStyleLbl="fgAcc1" presStyleIdx="1" presStyleCnt="3">
        <dgm:presLayoutVars>
          <dgm:bulletEnabled val="1"/>
        </dgm:presLayoutVars>
      </dgm:prSet>
      <dgm:spPr/>
      <dgm:t>
        <a:bodyPr/>
        <a:lstStyle/>
        <a:p>
          <a:endParaRPr lang="ru-RU"/>
        </a:p>
      </dgm:t>
    </dgm:pt>
    <dgm:pt modelId="{28971A16-04B2-4BE4-9016-C5A67BA0CE85}" type="pres">
      <dgm:prSet presAssocID="{DF898778-579B-440F-9216-5D990030779F}" presName="aSpace" presStyleCnt="0"/>
      <dgm:spPr/>
    </dgm:pt>
    <dgm:pt modelId="{D30343B9-0FBE-4379-AC85-6DC57D621728}" type="pres">
      <dgm:prSet presAssocID="{02574D7E-B41B-4DA4-8F94-ABE97FDB8CF7}" presName="aNode" presStyleLbl="fgAcc1" presStyleIdx="2" presStyleCnt="3">
        <dgm:presLayoutVars>
          <dgm:bulletEnabled val="1"/>
        </dgm:presLayoutVars>
      </dgm:prSet>
      <dgm:spPr/>
      <dgm:t>
        <a:bodyPr/>
        <a:lstStyle/>
        <a:p>
          <a:endParaRPr lang="ru-RU"/>
        </a:p>
      </dgm:t>
    </dgm:pt>
    <dgm:pt modelId="{5B755D85-437F-4D7F-99B6-9786245CBC35}" type="pres">
      <dgm:prSet presAssocID="{02574D7E-B41B-4DA4-8F94-ABE97FDB8CF7}" presName="aSpace" presStyleCnt="0"/>
      <dgm:spPr/>
    </dgm:pt>
  </dgm:ptLst>
  <dgm:cxnLst>
    <dgm:cxn modelId="{67B19448-9C5F-4E56-8ED7-DFD37726D889}" srcId="{405AA798-CCF9-42F7-B4B9-5AE8F5D912F0}" destId="{DF898778-579B-440F-9216-5D990030779F}" srcOrd="1" destOrd="0" parTransId="{D8B3504A-2B86-4EF3-8C18-DD4A8DFAF331}" sibTransId="{AF613CBA-D3B4-4E9B-9EC9-A5D906F48715}"/>
    <dgm:cxn modelId="{56F44DA4-8903-4DE9-9017-16AB766AFF73}" srcId="{02574D7E-B41B-4DA4-8F94-ABE97FDB8CF7}" destId="{683F4F1B-D883-4C5E-9301-D8ECE87E90D2}" srcOrd="3" destOrd="0" parTransId="{037E8292-5405-4CF2-8EF2-38C4601C50B4}" sibTransId="{19118251-1C40-4D8D-9CC2-D9910B0622CC}"/>
    <dgm:cxn modelId="{254B9D9F-F8BC-4A00-842F-462CD878C2C0}" type="presOf" srcId="{02574D7E-B41B-4DA4-8F94-ABE97FDB8CF7}" destId="{D30343B9-0FBE-4379-AC85-6DC57D621728}" srcOrd="0" destOrd="0" presId="urn:microsoft.com/office/officeart/2005/8/layout/pyramid2"/>
    <dgm:cxn modelId="{E3BCB9B8-C4C6-4012-A3C5-53885E02E549}" type="presOf" srcId="{097FBC56-5EEB-47BD-832B-FC9EB5911384}" destId="{A436B283-9877-4206-B0F4-A069D4B9BD29}" srcOrd="0" destOrd="3" presId="urn:microsoft.com/office/officeart/2005/8/layout/pyramid2"/>
    <dgm:cxn modelId="{9191E4F7-B9EC-4539-BCFB-49170A2240C6}" type="presOf" srcId="{D3C34B6B-BFF5-43B0-94F8-174AC4800710}" destId="{A436B283-9877-4206-B0F4-A069D4B9BD29}" srcOrd="0" destOrd="2" presId="urn:microsoft.com/office/officeart/2005/8/layout/pyramid2"/>
    <dgm:cxn modelId="{527F2930-9820-493A-9A7F-9EEDF9A9223C}" srcId="{5C52E1EE-5CAC-4D9A-B4C8-6954DBB50742}" destId="{097FBC56-5EEB-47BD-832B-FC9EB5911384}" srcOrd="2" destOrd="0" parTransId="{DE74E4E4-5B5D-4013-90C8-C4702CD67359}" sibTransId="{EB00320F-E6EE-4991-8109-3AD61409D0A6}"/>
    <dgm:cxn modelId="{2049433C-223B-4021-B738-AB45DD83576B}" type="presOf" srcId="{3412A843-BE32-4185-9CBF-DE0D5459532E}" destId="{E539471B-AC0D-4864-A3A3-8B62D2214D8D}" srcOrd="0" destOrd="1" presId="urn:microsoft.com/office/officeart/2005/8/layout/pyramid2"/>
    <dgm:cxn modelId="{D5554DDB-8E0C-4964-90A7-EE536CF91137}" type="presOf" srcId="{99A1E8F3-3AFA-42AE-A21A-77C6002E3281}" destId="{D30343B9-0FBE-4379-AC85-6DC57D621728}" srcOrd="0" destOrd="1" presId="urn:microsoft.com/office/officeart/2005/8/layout/pyramid2"/>
    <dgm:cxn modelId="{F042ECF3-5D11-44F9-918F-336EDF499444}" type="presOf" srcId="{405AA798-CCF9-42F7-B4B9-5AE8F5D912F0}" destId="{A29A4181-338C-4D6A-BC73-DF46C0CB9A9C}" srcOrd="0" destOrd="0" presId="urn:microsoft.com/office/officeart/2005/8/layout/pyramid2"/>
    <dgm:cxn modelId="{4603A0F8-2AD9-4708-ABA3-37DFC5A6EB23}" type="presOf" srcId="{5C52E1EE-5CAC-4D9A-B4C8-6954DBB50742}" destId="{A436B283-9877-4206-B0F4-A069D4B9BD29}" srcOrd="0" destOrd="0" presId="urn:microsoft.com/office/officeart/2005/8/layout/pyramid2"/>
    <dgm:cxn modelId="{A879CDA2-2955-4145-A347-308FF44E1D1E}" type="presOf" srcId="{02D131EE-AECD-48F3-8548-E1ECE20397CB}" destId="{A436B283-9877-4206-B0F4-A069D4B9BD29}" srcOrd="0" destOrd="4" presId="urn:microsoft.com/office/officeart/2005/8/layout/pyramid2"/>
    <dgm:cxn modelId="{FF074A5B-350C-452C-980D-5C8EED1C9424}" type="presOf" srcId="{D177D356-E8C9-4DB5-9092-8C8BEBADC4D9}" destId="{E539471B-AC0D-4864-A3A3-8B62D2214D8D}" srcOrd="0" destOrd="2" presId="urn:microsoft.com/office/officeart/2005/8/layout/pyramid2"/>
    <dgm:cxn modelId="{458052FF-8546-4A0A-883F-FD35106300E2}" srcId="{02574D7E-B41B-4DA4-8F94-ABE97FDB8CF7}" destId="{B654C559-ADC3-4EE9-B18B-1919EBF2E19E}" srcOrd="2" destOrd="0" parTransId="{0F65960A-FA9F-4785-A0B0-326BE423E7D7}" sibTransId="{7067603B-EC5E-4E11-A1AC-E6A3C2C12C1D}"/>
    <dgm:cxn modelId="{92536D44-63B0-428D-BAE0-6BFBFBA40DA1}" srcId="{02574D7E-B41B-4DA4-8F94-ABE97FDB8CF7}" destId="{99A1E8F3-3AFA-42AE-A21A-77C6002E3281}" srcOrd="0" destOrd="0" parTransId="{5A5D05BF-4A80-4D94-849F-1B2A763BFFBE}" sibTransId="{4CCE6323-699D-4839-8748-5988777B80D9}"/>
    <dgm:cxn modelId="{DE58D2AC-35A7-4922-B06F-A07BFC80CB14}" srcId="{DF898778-579B-440F-9216-5D990030779F}" destId="{3412A843-BE32-4185-9CBF-DE0D5459532E}" srcOrd="0" destOrd="0" parTransId="{DF632994-4ECB-4E1D-ABCA-576F6421E95A}" sibTransId="{A82C74BF-D21A-49FF-8302-819B3B8E1FDE}"/>
    <dgm:cxn modelId="{87A0BBC2-767B-499D-A2B0-C33DD92C989B}" srcId="{405AA798-CCF9-42F7-B4B9-5AE8F5D912F0}" destId="{02574D7E-B41B-4DA4-8F94-ABE97FDB8CF7}" srcOrd="2" destOrd="0" parTransId="{91871B10-45F2-4FAA-8BAE-799DC04F9172}" sibTransId="{05AC8C93-44DC-464B-B1D0-0531D70D3D82}"/>
    <dgm:cxn modelId="{F6F1C54A-AFD7-4A77-91CB-C959F101E30C}" type="presOf" srcId="{5E4324DA-B2D6-4D14-9679-FDE6D14B25F6}" destId="{E539471B-AC0D-4864-A3A3-8B62D2214D8D}" srcOrd="0" destOrd="3" presId="urn:microsoft.com/office/officeart/2005/8/layout/pyramid2"/>
    <dgm:cxn modelId="{EA4A5B55-2C34-4FBF-BB6D-3BEB9E2E39D6}" type="presOf" srcId="{DF898778-579B-440F-9216-5D990030779F}" destId="{E539471B-AC0D-4864-A3A3-8B62D2214D8D}" srcOrd="0" destOrd="0" presId="urn:microsoft.com/office/officeart/2005/8/layout/pyramid2"/>
    <dgm:cxn modelId="{AF3CF3AE-BC3B-4619-895E-1AF9DBF49D75}" srcId="{5C52E1EE-5CAC-4D9A-B4C8-6954DBB50742}" destId="{D3C34B6B-BFF5-43B0-94F8-174AC4800710}" srcOrd="1" destOrd="0" parTransId="{1281FCF2-AE67-4FE6-9ED3-ABEF5E82F423}" sibTransId="{38DBC701-FEDB-43E5-82EB-DC2B9FF40695}"/>
    <dgm:cxn modelId="{6C0FCC98-CB38-4BE7-B02B-AAECBF820F46}" srcId="{5C52E1EE-5CAC-4D9A-B4C8-6954DBB50742}" destId="{A52857F3-B589-403F-9255-76A3E45DA9FC}" srcOrd="0" destOrd="0" parTransId="{7B6F2382-AFBC-42C2-A9C5-8561F0407C9A}" sibTransId="{95EFEF34-529E-452E-9F02-1145E2D3F156}"/>
    <dgm:cxn modelId="{79B5A40E-62FD-4167-9BF0-49B0DEDCE544}" type="presOf" srcId="{683F4F1B-D883-4C5E-9301-D8ECE87E90D2}" destId="{D30343B9-0FBE-4379-AC85-6DC57D621728}" srcOrd="0" destOrd="4" presId="urn:microsoft.com/office/officeart/2005/8/layout/pyramid2"/>
    <dgm:cxn modelId="{955E598C-EA87-407B-9564-A7930618AAD6}" srcId="{DF898778-579B-440F-9216-5D990030779F}" destId="{5E4324DA-B2D6-4D14-9679-FDE6D14B25F6}" srcOrd="2" destOrd="0" parTransId="{8951689C-5809-4855-951E-14DFFFE5C785}" sibTransId="{7EDCF550-AA6F-4D10-B7EE-DA3D409D8ED4}"/>
    <dgm:cxn modelId="{BCABF216-8F52-4AF4-98E4-74C48F7064AF}" srcId="{02574D7E-B41B-4DA4-8F94-ABE97FDB8CF7}" destId="{B3FD2DB5-8B07-4AD9-97A5-D2ADD200841B}" srcOrd="1" destOrd="0" parTransId="{9776DA64-3F5B-4479-8145-1569720FB320}" sibTransId="{A9D4D84D-E526-4E8F-9E07-1AD0C17BD48D}"/>
    <dgm:cxn modelId="{5BD18207-4D7D-478D-9EFA-EE560BE4EDA1}" type="presOf" srcId="{5120C42E-EBA6-4F57-844C-D5CDB2444C2A}" destId="{E539471B-AC0D-4864-A3A3-8B62D2214D8D}" srcOrd="0" destOrd="4" presId="urn:microsoft.com/office/officeart/2005/8/layout/pyramid2"/>
    <dgm:cxn modelId="{034EB520-81C5-4C54-B8DA-CECE4E249A45}" srcId="{405AA798-CCF9-42F7-B4B9-5AE8F5D912F0}" destId="{5C52E1EE-5CAC-4D9A-B4C8-6954DBB50742}" srcOrd="0" destOrd="0" parTransId="{4172D4A7-E10F-47C5-ACAF-381A931C5941}" sibTransId="{1E24DE73-FB42-4E1C-8C56-12CB5178FF34}"/>
    <dgm:cxn modelId="{837BA918-6DB5-4D8D-9C86-0A0DB13AE208}" type="presOf" srcId="{B654C559-ADC3-4EE9-B18B-1919EBF2E19E}" destId="{D30343B9-0FBE-4379-AC85-6DC57D621728}" srcOrd="0" destOrd="3" presId="urn:microsoft.com/office/officeart/2005/8/layout/pyramid2"/>
    <dgm:cxn modelId="{D04D5E0B-63B8-4378-83BC-45E56C32F3C7}" type="presOf" srcId="{B3FD2DB5-8B07-4AD9-97A5-D2ADD200841B}" destId="{D30343B9-0FBE-4379-AC85-6DC57D621728}" srcOrd="0" destOrd="2" presId="urn:microsoft.com/office/officeart/2005/8/layout/pyramid2"/>
    <dgm:cxn modelId="{F5B226E2-85C2-4487-8089-D9A555B2CD22}" type="presOf" srcId="{A52857F3-B589-403F-9255-76A3E45DA9FC}" destId="{A436B283-9877-4206-B0F4-A069D4B9BD29}" srcOrd="0" destOrd="1" presId="urn:microsoft.com/office/officeart/2005/8/layout/pyramid2"/>
    <dgm:cxn modelId="{B9EB97D8-3B3C-404A-91F1-D9018838F627}" srcId="{DF898778-579B-440F-9216-5D990030779F}" destId="{D177D356-E8C9-4DB5-9092-8C8BEBADC4D9}" srcOrd="1" destOrd="0" parTransId="{9F997DAD-C2CF-4061-9A5B-D8D716ED7776}" sibTransId="{0CAE3E5E-CE97-45BE-A3F3-DC9D9A43723E}"/>
    <dgm:cxn modelId="{D6E35D7C-116C-4653-B137-09A90BA1D345}" srcId="{5C52E1EE-5CAC-4D9A-B4C8-6954DBB50742}" destId="{02D131EE-AECD-48F3-8548-E1ECE20397CB}" srcOrd="3" destOrd="0" parTransId="{AFC75CFB-526F-4487-AEB0-B7D4E05C4192}" sibTransId="{26756340-20B9-4EB1-80BC-2F7454085B41}"/>
    <dgm:cxn modelId="{FD054EBB-1996-41B8-87DE-8E997C799EFE}" srcId="{DF898778-579B-440F-9216-5D990030779F}" destId="{5120C42E-EBA6-4F57-844C-D5CDB2444C2A}" srcOrd="3" destOrd="0" parTransId="{D20CAA9D-5579-4E27-A0CF-325218A0B2CC}" sibTransId="{D54721EE-B1C7-4263-B4F2-8EC2890F78B4}"/>
    <dgm:cxn modelId="{1C6C20C6-09D8-4FA0-BE82-0F4BBA9C7416}" type="presParOf" srcId="{A29A4181-338C-4D6A-BC73-DF46C0CB9A9C}" destId="{756DBBDD-5BEB-4129-A4E6-890DFA268CD9}" srcOrd="0" destOrd="0" presId="urn:microsoft.com/office/officeart/2005/8/layout/pyramid2"/>
    <dgm:cxn modelId="{CAF87EB5-3F35-4D39-B1E4-6FF2E6E24FA0}" type="presParOf" srcId="{A29A4181-338C-4D6A-BC73-DF46C0CB9A9C}" destId="{AECE2D18-6BD5-44F1-993B-70D58461264E}" srcOrd="1" destOrd="0" presId="urn:microsoft.com/office/officeart/2005/8/layout/pyramid2"/>
    <dgm:cxn modelId="{98202484-12CC-4A75-9423-F4492C472076}" type="presParOf" srcId="{AECE2D18-6BD5-44F1-993B-70D58461264E}" destId="{A436B283-9877-4206-B0F4-A069D4B9BD29}" srcOrd="0" destOrd="0" presId="urn:microsoft.com/office/officeart/2005/8/layout/pyramid2"/>
    <dgm:cxn modelId="{AE50EC81-4550-47D7-A9D3-3ADED834B645}" type="presParOf" srcId="{AECE2D18-6BD5-44F1-993B-70D58461264E}" destId="{F29BAB1C-7228-4CA3-83D7-592E88F81838}" srcOrd="1" destOrd="0" presId="urn:microsoft.com/office/officeart/2005/8/layout/pyramid2"/>
    <dgm:cxn modelId="{4585D3FE-076A-414C-BCA5-2D9F3CCFF66A}" type="presParOf" srcId="{AECE2D18-6BD5-44F1-993B-70D58461264E}" destId="{E539471B-AC0D-4864-A3A3-8B62D2214D8D}" srcOrd="2" destOrd="0" presId="urn:microsoft.com/office/officeart/2005/8/layout/pyramid2"/>
    <dgm:cxn modelId="{8481C823-EEBF-4609-967B-87C865A83521}" type="presParOf" srcId="{AECE2D18-6BD5-44F1-993B-70D58461264E}" destId="{28971A16-04B2-4BE4-9016-C5A67BA0CE85}" srcOrd="3" destOrd="0" presId="urn:microsoft.com/office/officeart/2005/8/layout/pyramid2"/>
    <dgm:cxn modelId="{96C6D549-04DC-413D-8C0A-DC53C1EA9192}" type="presParOf" srcId="{AECE2D18-6BD5-44F1-993B-70D58461264E}" destId="{D30343B9-0FBE-4379-AC85-6DC57D621728}" srcOrd="4" destOrd="0" presId="urn:microsoft.com/office/officeart/2005/8/layout/pyramid2"/>
    <dgm:cxn modelId="{8FA359D0-5D7D-40B6-BD4F-C9051609F764}" type="presParOf" srcId="{AECE2D18-6BD5-44F1-993B-70D58461264E}" destId="{5B755D85-437F-4D7F-99B6-9786245CBC35}"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5B11BE9-70BA-4115-825F-F37BD50FE449}"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ru-RU"/>
        </a:p>
      </dgm:t>
    </dgm:pt>
    <dgm:pt modelId="{4D40C27E-C136-477F-A332-A7D91F49331D}">
      <dgm:prSet phldrT="[Текст]"/>
      <dgm:spPr/>
      <dgm:t>
        <a:bodyPr/>
        <a:lstStyle/>
        <a:p>
          <a:r>
            <a:rPr lang="ru-RU" dirty="0"/>
            <a:t>ЦО – кат. «А»</a:t>
          </a:r>
        </a:p>
      </dgm:t>
    </dgm:pt>
    <dgm:pt modelId="{2543383D-4521-4638-A899-9E3C17508986}" type="parTrans" cxnId="{A09B2F4A-7121-4FD9-B373-4C309B355907}">
      <dgm:prSet/>
      <dgm:spPr/>
      <dgm:t>
        <a:bodyPr/>
        <a:lstStyle/>
        <a:p>
          <a:endParaRPr lang="ru-RU"/>
        </a:p>
      </dgm:t>
    </dgm:pt>
    <dgm:pt modelId="{00D60D4F-A73A-481F-B3CD-7F8E55AFF472}" type="sibTrans" cxnId="{A09B2F4A-7121-4FD9-B373-4C309B355907}">
      <dgm:prSet/>
      <dgm:spPr/>
      <dgm:t>
        <a:bodyPr/>
        <a:lstStyle/>
        <a:p>
          <a:endParaRPr lang="ru-RU"/>
        </a:p>
      </dgm:t>
    </dgm:pt>
    <dgm:pt modelId="{26F035E6-6705-4264-B801-C82F737F6634}">
      <dgm:prSet phldrT="[Текст]"/>
      <dgm:spPr/>
      <dgm:t>
        <a:bodyPr/>
        <a:lstStyle/>
        <a:p>
          <a:r>
            <a:rPr lang="ru-RU" dirty="0"/>
            <a:t>ЦО – кат. «А»</a:t>
          </a:r>
        </a:p>
      </dgm:t>
    </dgm:pt>
    <dgm:pt modelId="{B87FCE1D-E714-4650-95DD-14F91C8B365C}" type="parTrans" cxnId="{3F674190-FCAB-4102-B122-5E58C97B6FDC}">
      <dgm:prSet/>
      <dgm:spPr/>
      <dgm:t>
        <a:bodyPr/>
        <a:lstStyle/>
        <a:p>
          <a:endParaRPr lang="ru-RU"/>
        </a:p>
      </dgm:t>
    </dgm:pt>
    <dgm:pt modelId="{D8DD6D07-0C62-4727-8F40-E71602ECE7BE}" type="sibTrans" cxnId="{3F674190-FCAB-4102-B122-5E58C97B6FDC}">
      <dgm:prSet/>
      <dgm:spPr/>
      <dgm:t>
        <a:bodyPr/>
        <a:lstStyle/>
        <a:p>
          <a:endParaRPr lang="ru-RU"/>
        </a:p>
      </dgm:t>
    </dgm:pt>
    <dgm:pt modelId="{D332DB5F-3C22-430A-9A4B-F1B1E42643B0}">
      <dgm:prSet phldrT="[Текст]"/>
      <dgm:spPr/>
      <dgm:t>
        <a:bodyPr/>
        <a:lstStyle/>
        <a:p>
          <a:r>
            <a:rPr lang="ru-RU" dirty="0"/>
            <a:t>ЦО – кат. «А»</a:t>
          </a:r>
        </a:p>
      </dgm:t>
    </dgm:pt>
    <dgm:pt modelId="{1771AF40-7334-40C4-8292-BC7A3B31B2AE}" type="parTrans" cxnId="{7C7722BF-D16B-4477-848D-E68BF821A544}">
      <dgm:prSet/>
      <dgm:spPr/>
      <dgm:t>
        <a:bodyPr/>
        <a:lstStyle/>
        <a:p>
          <a:endParaRPr lang="ru-RU"/>
        </a:p>
      </dgm:t>
    </dgm:pt>
    <dgm:pt modelId="{A58CE643-A4CB-447B-8951-37BF11D3BE72}" type="sibTrans" cxnId="{7C7722BF-D16B-4477-848D-E68BF821A544}">
      <dgm:prSet/>
      <dgm:spPr/>
      <dgm:t>
        <a:bodyPr/>
        <a:lstStyle/>
        <a:p>
          <a:endParaRPr lang="ru-RU"/>
        </a:p>
      </dgm:t>
    </dgm:pt>
    <dgm:pt modelId="{94FE4DD3-E5D0-4D68-88F9-08C47C76C859}" type="pres">
      <dgm:prSet presAssocID="{B5B11BE9-70BA-4115-825F-F37BD50FE449}" presName="rootnode" presStyleCnt="0">
        <dgm:presLayoutVars>
          <dgm:chMax/>
          <dgm:chPref/>
          <dgm:dir/>
          <dgm:animLvl val="lvl"/>
        </dgm:presLayoutVars>
      </dgm:prSet>
      <dgm:spPr/>
      <dgm:t>
        <a:bodyPr/>
        <a:lstStyle/>
        <a:p>
          <a:endParaRPr lang="ru-RU"/>
        </a:p>
      </dgm:t>
    </dgm:pt>
    <dgm:pt modelId="{CDB324CD-3B39-4D8B-9758-72B6C0A21B57}" type="pres">
      <dgm:prSet presAssocID="{4D40C27E-C136-477F-A332-A7D91F49331D}" presName="composite" presStyleCnt="0"/>
      <dgm:spPr/>
    </dgm:pt>
    <dgm:pt modelId="{17A6E67F-D849-48A9-B74C-25CED9A0C666}" type="pres">
      <dgm:prSet presAssocID="{4D40C27E-C136-477F-A332-A7D91F49331D}" presName="LShape" presStyleLbl="alignNode1" presStyleIdx="0" presStyleCnt="5"/>
      <dgm:spPr>
        <a:solidFill>
          <a:srgbClr val="0070C0"/>
        </a:solidFill>
      </dgm:spPr>
    </dgm:pt>
    <dgm:pt modelId="{A653C5CE-4DC8-4A8C-862C-801F008BC7A0}" type="pres">
      <dgm:prSet presAssocID="{4D40C27E-C136-477F-A332-A7D91F49331D}" presName="ParentText" presStyleLbl="revTx" presStyleIdx="0" presStyleCnt="3">
        <dgm:presLayoutVars>
          <dgm:chMax val="0"/>
          <dgm:chPref val="0"/>
          <dgm:bulletEnabled val="1"/>
        </dgm:presLayoutVars>
      </dgm:prSet>
      <dgm:spPr/>
      <dgm:t>
        <a:bodyPr/>
        <a:lstStyle/>
        <a:p>
          <a:endParaRPr lang="ru-RU"/>
        </a:p>
      </dgm:t>
    </dgm:pt>
    <dgm:pt modelId="{FB05784C-BD22-4372-A3E9-F286836E755F}" type="pres">
      <dgm:prSet presAssocID="{4D40C27E-C136-477F-A332-A7D91F49331D}" presName="Triangle" presStyleLbl="alignNode1" presStyleIdx="1" presStyleCnt="5"/>
      <dgm:spPr/>
    </dgm:pt>
    <dgm:pt modelId="{1A6151EC-7598-4F12-8C87-36C594CD0D6B}" type="pres">
      <dgm:prSet presAssocID="{00D60D4F-A73A-481F-B3CD-7F8E55AFF472}" presName="sibTrans" presStyleCnt="0"/>
      <dgm:spPr/>
    </dgm:pt>
    <dgm:pt modelId="{0E16D043-0B46-47C7-AE37-79A8FB1B27C0}" type="pres">
      <dgm:prSet presAssocID="{00D60D4F-A73A-481F-B3CD-7F8E55AFF472}" presName="space" presStyleCnt="0"/>
      <dgm:spPr/>
    </dgm:pt>
    <dgm:pt modelId="{F8E43CCA-584C-4762-A2D1-D78F88641D3D}" type="pres">
      <dgm:prSet presAssocID="{26F035E6-6705-4264-B801-C82F737F6634}" presName="composite" presStyleCnt="0"/>
      <dgm:spPr/>
    </dgm:pt>
    <dgm:pt modelId="{254A8FE0-0BF9-4D43-8FD9-F1628C7E3137}" type="pres">
      <dgm:prSet presAssocID="{26F035E6-6705-4264-B801-C82F737F6634}" presName="LShape" presStyleLbl="alignNode1" presStyleIdx="2" presStyleCnt="5"/>
      <dgm:spPr/>
    </dgm:pt>
    <dgm:pt modelId="{B8B25086-2E29-4681-B779-417EC0D07E21}" type="pres">
      <dgm:prSet presAssocID="{26F035E6-6705-4264-B801-C82F737F6634}" presName="ParentText" presStyleLbl="revTx" presStyleIdx="1" presStyleCnt="3">
        <dgm:presLayoutVars>
          <dgm:chMax val="0"/>
          <dgm:chPref val="0"/>
          <dgm:bulletEnabled val="1"/>
        </dgm:presLayoutVars>
      </dgm:prSet>
      <dgm:spPr/>
      <dgm:t>
        <a:bodyPr/>
        <a:lstStyle/>
        <a:p>
          <a:endParaRPr lang="ru-RU"/>
        </a:p>
      </dgm:t>
    </dgm:pt>
    <dgm:pt modelId="{1361833B-3189-431E-B512-36FDACE68C7A}" type="pres">
      <dgm:prSet presAssocID="{26F035E6-6705-4264-B801-C82F737F6634}" presName="Triangle" presStyleLbl="alignNode1" presStyleIdx="3" presStyleCnt="5"/>
      <dgm:spPr/>
    </dgm:pt>
    <dgm:pt modelId="{5D4AEFA4-A895-4AFA-8315-8538C24350EA}" type="pres">
      <dgm:prSet presAssocID="{D8DD6D07-0C62-4727-8F40-E71602ECE7BE}" presName="sibTrans" presStyleCnt="0"/>
      <dgm:spPr/>
    </dgm:pt>
    <dgm:pt modelId="{8013E230-06F2-41A7-842F-BD9ABA8EEFE0}" type="pres">
      <dgm:prSet presAssocID="{D8DD6D07-0C62-4727-8F40-E71602ECE7BE}" presName="space" presStyleCnt="0"/>
      <dgm:spPr/>
    </dgm:pt>
    <dgm:pt modelId="{49ED01FE-6C48-4883-BE72-B0A2848EF9D3}" type="pres">
      <dgm:prSet presAssocID="{D332DB5F-3C22-430A-9A4B-F1B1E42643B0}" presName="composite" presStyleCnt="0"/>
      <dgm:spPr/>
    </dgm:pt>
    <dgm:pt modelId="{1DA351BA-F8A7-44EF-BE9D-433154F47D08}" type="pres">
      <dgm:prSet presAssocID="{D332DB5F-3C22-430A-9A4B-F1B1E42643B0}" presName="LShape" presStyleLbl="alignNode1" presStyleIdx="4" presStyleCnt="5"/>
      <dgm:spPr>
        <a:solidFill>
          <a:srgbClr val="92D050"/>
        </a:solidFill>
      </dgm:spPr>
    </dgm:pt>
    <dgm:pt modelId="{C8119EF3-F035-4805-8A67-65183001CBB7}" type="pres">
      <dgm:prSet presAssocID="{D332DB5F-3C22-430A-9A4B-F1B1E42643B0}" presName="ParentText" presStyleLbl="revTx" presStyleIdx="2" presStyleCnt="3">
        <dgm:presLayoutVars>
          <dgm:chMax val="0"/>
          <dgm:chPref val="0"/>
          <dgm:bulletEnabled val="1"/>
        </dgm:presLayoutVars>
      </dgm:prSet>
      <dgm:spPr/>
      <dgm:t>
        <a:bodyPr/>
        <a:lstStyle/>
        <a:p>
          <a:endParaRPr lang="ru-RU"/>
        </a:p>
      </dgm:t>
    </dgm:pt>
  </dgm:ptLst>
  <dgm:cxnLst>
    <dgm:cxn modelId="{45FBDC79-36F2-4156-9E4D-CFF7C0A6551F}" type="presOf" srcId="{B5B11BE9-70BA-4115-825F-F37BD50FE449}" destId="{94FE4DD3-E5D0-4D68-88F9-08C47C76C859}" srcOrd="0" destOrd="0" presId="urn:microsoft.com/office/officeart/2009/3/layout/StepUpProcess"/>
    <dgm:cxn modelId="{3F674190-FCAB-4102-B122-5E58C97B6FDC}" srcId="{B5B11BE9-70BA-4115-825F-F37BD50FE449}" destId="{26F035E6-6705-4264-B801-C82F737F6634}" srcOrd="1" destOrd="0" parTransId="{B87FCE1D-E714-4650-95DD-14F91C8B365C}" sibTransId="{D8DD6D07-0C62-4727-8F40-E71602ECE7BE}"/>
    <dgm:cxn modelId="{A09B2F4A-7121-4FD9-B373-4C309B355907}" srcId="{B5B11BE9-70BA-4115-825F-F37BD50FE449}" destId="{4D40C27E-C136-477F-A332-A7D91F49331D}" srcOrd="0" destOrd="0" parTransId="{2543383D-4521-4638-A899-9E3C17508986}" sibTransId="{00D60D4F-A73A-481F-B3CD-7F8E55AFF472}"/>
    <dgm:cxn modelId="{5C794813-8D77-4AED-9062-672264B9610D}" type="presOf" srcId="{26F035E6-6705-4264-B801-C82F737F6634}" destId="{B8B25086-2E29-4681-B779-417EC0D07E21}" srcOrd="0" destOrd="0" presId="urn:microsoft.com/office/officeart/2009/3/layout/StepUpProcess"/>
    <dgm:cxn modelId="{B0179B46-6317-4A8D-8543-08FF1B0895C0}" type="presOf" srcId="{4D40C27E-C136-477F-A332-A7D91F49331D}" destId="{A653C5CE-4DC8-4A8C-862C-801F008BC7A0}" srcOrd="0" destOrd="0" presId="urn:microsoft.com/office/officeart/2009/3/layout/StepUpProcess"/>
    <dgm:cxn modelId="{7C7722BF-D16B-4477-848D-E68BF821A544}" srcId="{B5B11BE9-70BA-4115-825F-F37BD50FE449}" destId="{D332DB5F-3C22-430A-9A4B-F1B1E42643B0}" srcOrd="2" destOrd="0" parTransId="{1771AF40-7334-40C4-8292-BC7A3B31B2AE}" sibTransId="{A58CE643-A4CB-447B-8951-37BF11D3BE72}"/>
    <dgm:cxn modelId="{DAE44B76-DA15-489B-B7CD-BF0C1817810E}" type="presOf" srcId="{D332DB5F-3C22-430A-9A4B-F1B1E42643B0}" destId="{C8119EF3-F035-4805-8A67-65183001CBB7}" srcOrd="0" destOrd="0" presId="urn:microsoft.com/office/officeart/2009/3/layout/StepUpProcess"/>
    <dgm:cxn modelId="{776C3328-300A-4DC4-B691-34E4D6BC7FEC}" type="presParOf" srcId="{94FE4DD3-E5D0-4D68-88F9-08C47C76C859}" destId="{CDB324CD-3B39-4D8B-9758-72B6C0A21B57}" srcOrd="0" destOrd="0" presId="urn:microsoft.com/office/officeart/2009/3/layout/StepUpProcess"/>
    <dgm:cxn modelId="{A583C212-DF7E-4DEC-A6B7-B12BA4F7307B}" type="presParOf" srcId="{CDB324CD-3B39-4D8B-9758-72B6C0A21B57}" destId="{17A6E67F-D849-48A9-B74C-25CED9A0C666}" srcOrd="0" destOrd="0" presId="urn:microsoft.com/office/officeart/2009/3/layout/StepUpProcess"/>
    <dgm:cxn modelId="{68627F0A-0569-46D9-A332-ED05B2BA1A58}" type="presParOf" srcId="{CDB324CD-3B39-4D8B-9758-72B6C0A21B57}" destId="{A653C5CE-4DC8-4A8C-862C-801F008BC7A0}" srcOrd="1" destOrd="0" presId="urn:microsoft.com/office/officeart/2009/3/layout/StepUpProcess"/>
    <dgm:cxn modelId="{4055A58C-A4CC-4B81-A764-772EB92A7756}" type="presParOf" srcId="{CDB324CD-3B39-4D8B-9758-72B6C0A21B57}" destId="{FB05784C-BD22-4372-A3E9-F286836E755F}" srcOrd="2" destOrd="0" presId="urn:microsoft.com/office/officeart/2009/3/layout/StepUpProcess"/>
    <dgm:cxn modelId="{3CD3EB2F-2F9C-454A-925E-F32D3537AE81}" type="presParOf" srcId="{94FE4DD3-E5D0-4D68-88F9-08C47C76C859}" destId="{1A6151EC-7598-4F12-8C87-36C594CD0D6B}" srcOrd="1" destOrd="0" presId="urn:microsoft.com/office/officeart/2009/3/layout/StepUpProcess"/>
    <dgm:cxn modelId="{A20298EB-C1CA-4543-A72A-09C667FA6F69}" type="presParOf" srcId="{1A6151EC-7598-4F12-8C87-36C594CD0D6B}" destId="{0E16D043-0B46-47C7-AE37-79A8FB1B27C0}" srcOrd="0" destOrd="0" presId="urn:microsoft.com/office/officeart/2009/3/layout/StepUpProcess"/>
    <dgm:cxn modelId="{FCECD9FF-3A32-4DA5-8F6A-EC95625580A4}" type="presParOf" srcId="{94FE4DD3-E5D0-4D68-88F9-08C47C76C859}" destId="{F8E43CCA-584C-4762-A2D1-D78F88641D3D}" srcOrd="2" destOrd="0" presId="urn:microsoft.com/office/officeart/2009/3/layout/StepUpProcess"/>
    <dgm:cxn modelId="{AB23A73F-84E2-4B53-B974-5959169AD36C}" type="presParOf" srcId="{F8E43CCA-584C-4762-A2D1-D78F88641D3D}" destId="{254A8FE0-0BF9-4D43-8FD9-F1628C7E3137}" srcOrd="0" destOrd="0" presId="urn:microsoft.com/office/officeart/2009/3/layout/StepUpProcess"/>
    <dgm:cxn modelId="{C1DA6E7F-9351-4A93-B659-DF3E6ABCC54E}" type="presParOf" srcId="{F8E43CCA-584C-4762-A2D1-D78F88641D3D}" destId="{B8B25086-2E29-4681-B779-417EC0D07E21}" srcOrd="1" destOrd="0" presId="urn:microsoft.com/office/officeart/2009/3/layout/StepUpProcess"/>
    <dgm:cxn modelId="{4DD14CCB-925E-43EA-BA8C-2122615EA219}" type="presParOf" srcId="{F8E43CCA-584C-4762-A2D1-D78F88641D3D}" destId="{1361833B-3189-431E-B512-36FDACE68C7A}" srcOrd="2" destOrd="0" presId="urn:microsoft.com/office/officeart/2009/3/layout/StepUpProcess"/>
    <dgm:cxn modelId="{646ADD41-C1F8-4BB1-89EC-766AE02D570E}" type="presParOf" srcId="{94FE4DD3-E5D0-4D68-88F9-08C47C76C859}" destId="{5D4AEFA4-A895-4AFA-8315-8538C24350EA}" srcOrd="3" destOrd="0" presId="urn:microsoft.com/office/officeart/2009/3/layout/StepUpProcess"/>
    <dgm:cxn modelId="{803D5E95-D8F8-4C5F-B60F-0133E5E0CFD3}" type="presParOf" srcId="{5D4AEFA4-A895-4AFA-8315-8538C24350EA}" destId="{8013E230-06F2-41A7-842F-BD9ABA8EEFE0}" srcOrd="0" destOrd="0" presId="urn:microsoft.com/office/officeart/2009/3/layout/StepUpProcess"/>
    <dgm:cxn modelId="{C9C83BD2-0238-4D2C-A7D5-9F9637F74EBA}" type="presParOf" srcId="{94FE4DD3-E5D0-4D68-88F9-08C47C76C859}" destId="{49ED01FE-6C48-4883-BE72-B0A2848EF9D3}" srcOrd="4" destOrd="0" presId="urn:microsoft.com/office/officeart/2009/3/layout/StepUpProcess"/>
    <dgm:cxn modelId="{DC9DC3E2-0EE7-4C0A-871F-3A8C6BF84DA1}" type="presParOf" srcId="{49ED01FE-6C48-4883-BE72-B0A2848EF9D3}" destId="{1DA351BA-F8A7-44EF-BE9D-433154F47D08}" srcOrd="0" destOrd="0" presId="urn:microsoft.com/office/officeart/2009/3/layout/StepUpProcess"/>
    <dgm:cxn modelId="{63ACCD3C-1C98-4A7E-A6C8-088A551ABB77}" type="presParOf" srcId="{49ED01FE-6C48-4883-BE72-B0A2848EF9D3}" destId="{C8119EF3-F035-4805-8A67-65183001CBB7}"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5B11BE9-70BA-4115-825F-F37BD50FE449}"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ru-RU"/>
        </a:p>
      </dgm:t>
    </dgm:pt>
    <dgm:pt modelId="{4D40C27E-C136-477F-A332-A7D91F49331D}">
      <dgm:prSet phldrT="[Текст]"/>
      <dgm:spPr/>
      <dgm:t>
        <a:bodyPr/>
        <a:lstStyle/>
        <a:p>
          <a:r>
            <a:rPr lang="ru-RU" dirty="0"/>
            <a:t>ЦО – кат. «А»</a:t>
          </a:r>
        </a:p>
      </dgm:t>
    </dgm:pt>
    <dgm:pt modelId="{2543383D-4521-4638-A899-9E3C17508986}" type="parTrans" cxnId="{A09B2F4A-7121-4FD9-B373-4C309B355907}">
      <dgm:prSet/>
      <dgm:spPr/>
      <dgm:t>
        <a:bodyPr/>
        <a:lstStyle/>
        <a:p>
          <a:endParaRPr lang="ru-RU"/>
        </a:p>
      </dgm:t>
    </dgm:pt>
    <dgm:pt modelId="{00D60D4F-A73A-481F-B3CD-7F8E55AFF472}" type="sibTrans" cxnId="{A09B2F4A-7121-4FD9-B373-4C309B355907}">
      <dgm:prSet/>
      <dgm:spPr/>
      <dgm:t>
        <a:bodyPr/>
        <a:lstStyle/>
        <a:p>
          <a:endParaRPr lang="ru-RU"/>
        </a:p>
      </dgm:t>
    </dgm:pt>
    <dgm:pt modelId="{26F035E6-6705-4264-B801-C82F737F6634}">
      <dgm:prSet phldrT="[Текст]"/>
      <dgm:spPr/>
      <dgm:t>
        <a:bodyPr/>
        <a:lstStyle/>
        <a:p>
          <a:r>
            <a:rPr lang="ru-RU" dirty="0"/>
            <a:t>ЦО – кат. «А»</a:t>
          </a:r>
        </a:p>
      </dgm:t>
    </dgm:pt>
    <dgm:pt modelId="{B87FCE1D-E714-4650-95DD-14F91C8B365C}" type="parTrans" cxnId="{3F674190-FCAB-4102-B122-5E58C97B6FDC}">
      <dgm:prSet/>
      <dgm:spPr/>
      <dgm:t>
        <a:bodyPr/>
        <a:lstStyle/>
        <a:p>
          <a:endParaRPr lang="ru-RU"/>
        </a:p>
      </dgm:t>
    </dgm:pt>
    <dgm:pt modelId="{D8DD6D07-0C62-4727-8F40-E71602ECE7BE}" type="sibTrans" cxnId="{3F674190-FCAB-4102-B122-5E58C97B6FDC}">
      <dgm:prSet/>
      <dgm:spPr/>
      <dgm:t>
        <a:bodyPr/>
        <a:lstStyle/>
        <a:p>
          <a:endParaRPr lang="ru-RU"/>
        </a:p>
      </dgm:t>
    </dgm:pt>
    <dgm:pt modelId="{D332DB5F-3C22-430A-9A4B-F1B1E42643B0}">
      <dgm:prSet phldrT="[Текст]"/>
      <dgm:spPr/>
      <dgm:t>
        <a:bodyPr/>
        <a:lstStyle/>
        <a:p>
          <a:r>
            <a:rPr lang="ru-RU" dirty="0"/>
            <a:t>ЦО – кат. «А»</a:t>
          </a:r>
        </a:p>
      </dgm:t>
    </dgm:pt>
    <dgm:pt modelId="{1771AF40-7334-40C4-8292-BC7A3B31B2AE}" type="parTrans" cxnId="{7C7722BF-D16B-4477-848D-E68BF821A544}">
      <dgm:prSet/>
      <dgm:spPr/>
      <dgm:t>
        <a:bodyPr/>
        <a:lstStyle/>
        <a:p>
          <a:endParaRPr lang="ru-RU"/>
        </a:p>
      </dgm:t>
    </dgm:pt>
    <dgm:pt modelId="{A58CE643-A4CB-447B-8951-37BF11D3BE72}" type="sibTrans" cxnId="{7C7722BF-D16B-4477-848D-E68BF821A544}">
      <dgm:prSet/>
      <dgm:spPr/>
      <dgm:t>
        <a:bodyPr/>
        <a:lstStyle/>
        <a:p>
          <a:endParaRPr lang="ru-RU"/>
        </a:p>
      </dgm:t>
    </dgm:pt>
    <dgm:pt modelId="{94FE4DD3-E5D0-4D68-88F9-08C47C76C859}" type="pres">
      <dgm:prSet presAssocID="{B5B11BE9-70BA-4115-825F-F37BD50FE449}" presName="rootnode" presStyleCnt="0">
        <dgm:presLayoutVars>
          <dgm:chMax/>
          <dgm:chPref/>
          <dgm:dir/>
          <dgm:animLvl val="lvl"/>
        </dgm:presLayoutVars>
      </dgm:prSet>
      <dgm:spPr/>
      <dgm:t>
        <a:bodyPr/>
        <a:lstStyle/>
        <a:p>
          <a:endParaRPr lang="ru-RU"/>
        </a:p>
      </dgm:t>
    </dgm:pt>
    <dgm:pt modelId="{CDB324CD-3B39-4D8B-9758-72B6C0A21B57}" type="pres">
      <dgm:prSet presAssocID="{4D40C27E-C136-477F-A332-A7D91F49331D}" presName="composite" presStyleCnt="0"/>
      <dgm:spPr/>
    </dgm:pt>
    <dgm:pt modelId="{17A6E67F-D849-48A9-B74C-25CED9A0C666}" type="pres">
      <dgm:prSet presAssocID="{4D40C27E-C136-477F-A332-A7D91F49331D}" presName="LShape" presStyleLbl="alignNode1" presStyleIdx="0" presStyleCnt="5"/>
      <dgm:spPr>
        <a:solidFill>
          <a:srgbClr val="0070C0"/>
        </a:solidFill>
      </dgm:spPr>
    </dgm:pt>
    <dgm:pt modelId="{A653C5CE-4DC8-4A8C-862C-801F008BC7A0}" type="pres">
      <dgm:prSet presAssocID="{4D40C27E-C136-477F-A332-A7D91F49331D}" presName="ParentText" presStyleLbl="revTx" presStyleIdx="0" presStyleCnt="3">
        <dgm:presLayoutVars>
          <dgm:chMax val="0"/>
          <dgm:chPref val="0"/>
          <dgm:bulletEnabled val="1"/>
        </dgm:presLayoutVars>
      </dgm:prSet>
      <dgm:spPr/>
      <dgm:t>
        <a:bodyPr/>
        <a:lstStyle/>
        <a:p>
          <a:endParaRPr lang="ru-RU"/>
        </a:p>
      </dgm:t>
    </dgm:pt>
    <dgm:pt modelId="{FB05784C-BD22-4372-A3E9-F286836E755F}" type="pres">
      <dgm:prSet presAssocID="{4D40C27E-C136-477F-A332-A7D91F49331D}" presName="Triangle" presStyleLbl="alignNode1" presStyleIdx="1" presStyleCnt="5"/>
      <dgm:spPr/>
    </dgm:pt>
    <dgm:pt modelId="{1A6151EC-7598-4F12-8C87-36C594CD0D6B}" type="pres">
      <dgm:prSet presAssocID="{00D60D4F-A73A-481F-B3CD-7F8E55AFF472}" presName="sibTrans" presStyleCnt="0"/>
      <dgm:spPr/>
    </dgm:pt>
    <dgm:pt modelId="{0E16D043-0B46-47C7-AE37-79A8FB1B27C0}" type="pres">
      <dgm:prSet presAssocID="{00D60D4F-A73A-481F-B3CD-7F8E55AFF472}" presName="space" presStyleCnt="0"/>
      <dgm:spPr/>
    </dgm:pt>
    <dgm:pt modelId="{F8E43CCA-584C-4762-A2D1-D78F88641D3D}" type="pres">
      <dgm:prSet presAssocID="{26F035E6-6705-4264-B801-C82F737F6634}" presName="composite" presStyleCnt="0"/>
      <dgm:spPr/>
    </dgm:pt>
    <dgm:pt modelId="{254A8FE0-0BF9-4D43-8FD9-F1628C7E3137}" type="pres">
      <dgm:prSet presAssocID="{26F035E6-6705-4264-B801-C82F737F6634}" presName="LShape" presStyleLbl="alignNode1" presStyleIdx="2" presStyleCnt="5"/>
      <dgm:spPr/>
    </dgm:pt>
    <dgm:pt modelId="{B8B25086-2E29-4681-B779-417EC0D07E21}" type="pres">
      <dgm:prSet presAssocID="{26F035E6-6705-4264-B801-C82F737F6634}" presName="ParentText" presStyleLbl="revTx" presStyleIdx="1" presStyleCnt="3">
        <dgm:presLayoutVars>
          <dgm:chMax val="0"/>
          <dgm:chPref val="0"/>
          <dgm:bulletEnabled val="1"/>
        </dgm:presLayoutVars>
      </dgm:prSet>
      <dgm:spPr/>
      <dgm:t>
        <a:bodyPr/>
        <a:lstStyle/>
        <a:p>
          <a:endParaRPr lang="ru-RU"/>
        </a:p>
      </dgm:t>
    </dgm:pt>
    <dgm:pt modelId="{1361833B-3189-431E-B512-36FDACE68C7A}" type="pres">
      <dgm:prSet presAssocID="{26F035E6-6705-4264-B801-C82F737F6634}" presName="Triangle" presStyleLbl="alignNode1" presStyleIdx="3" presStyleCnt="5"/>
      <dgm:spPr/>
    </dgm:pt>
    <dgm:pt modelId="{5D4AEFA4-A895-4AFA-8315-8538C24350EA}" type="pres">
      <dgm:prSet presAssocID="{D8DD6D07-0C62-4727-8F40-E71602ECE7BE}" presName="sibTrans" presStyleCnt="0"/>
      <dgm:spPr/>
    </dgm:pt>
    <dgm:pt modelId="{8013E230-06F2-41A7-842F-BD9ABA8EEFE0}" type="pres">
      <dgm:prSet presAssocID="{D8DD6D07-0C62-4727-8F40-E71602ECE7BE}" presName="space" presStyleCnt="0"/>
      <dgm:spPr/>
    </dgm:pt>
    <dgm:pt modelId="{49ED01FE-6C48-4883-BE72-B0A2848EF9D3}" type="pres">
      <dgm:prSet presAssocID="{D332DB5F-3C22-430A-9A4B-F1B1E42643B0}" presName="composite" presStyleCnt="0"/>
      <dgm:spPr/>
    </dgm:pt>
    <dgm:pt modelId="{1DA351BA-F8A7-44EF-BE9D-433154F47D08}" type="pres">
      <dgm:prSet presAssocID="{D332DB5F-3C22-430A-9A4B-F1B1E42643B0}" presName="LShape" presStyleLbl="alignNode1" presStyleIdx="4" presStyleCnt="5"/>
      <dgm:spPr>
        <a:solidFill>
          <a:srgbClr val="92D050"/>
        </a:solidFill>
      </dgm:spPr>
    </dgm:pt>
    <dgm:pt modelId="{C8119EF3-F035-4805-8A67-65183001CBB7}" type="pres">
      <dgm:prSet presAssocID="{D332DB5F-3C22-430A-9A4B-F1B1E42643B0}" presName="ParentText" presStyleLbl="revTx" presStyleIdx="2" presStyleCnt="3">
        <dgm:presLayoutVars>
          <dgm:chMax val="0"/>
          <dgm:chPref val="0"/>
          <dgm:bulletEnabled val="1"/>
        </dgm:presLayoutVars>
      </dgm:prSet>
      <dgm:spPr/>
      <dgm:t>
        <a:bodyPr/>
        <a:lstStyle/>
        <a:p>
          <a:endParaRPr lang="ru-RU"/>
        </a:p>
      </dgm:t>
    </dgm:pt>
  </dgm:ptLst>
  <dgm:cxnLst>
    <dgm:cxn modelId="{45FBDC79-36F2-4156-9E4D-CFF7C0A6551F}" type="presOf" srcId="{B5B11BE9-70BA-4115-825F-F37BD50FE449}" destId="{94FE4DD3-E5D0-4D68-88F9-08C47C76C859}" srcOrd="0" destOrd="0" presId="urn:microsoft.com/office/officeart/2009/3/layout/StepUpProcess"/>
    <dgm:cxn modelId="{3F674190-FCAB-4102-B122-5E58C97B6FDC}" srcId="{B5B11BE9-70BA-4115-825F-F37BD50FE449}" destId="{26F035E6-6705-4264-B801-C82F737F6634}" srcOrd="1" destOrd="0" parTransId="{B87FCE1D-E714-4650-95DD-14F91C8B365C}" sibTransId="{D8DD6D07-0C62-4727-8F40-E71602ECE7BE}"/>
    <dgm:cxn modelId="{A09B2F4A-7121-4FD9-B373-4C309B355907}" srcId="{B5B11BE9-70BA-4115-825F-F37BD50FE449}" destId="{4D40C27E-C136-477F-A332-A7D91F49331D}" srcOrd="0" destOrd="0" parTransId="{2543383D-4521-4638-A899-9E3C17508986}" sibTransId="{00D60D4F-A73A-481F-B3CD-7F8E55AFF472}"/>
    <dgm:cxn modelId="{5C794813-8D77-4AED-9062-672264B9610D}" type="presOf" srcId="{26F035E6-6705-4264-B801-C82F737F6634}" destId="{B8B25086-2E29-4681-B779-417EC0D07E21}" srcOrd="0" destOrd="0" presId="urn:microsoft.com/office/officeart/2009/3/layout/StepUpProcess"/>
    <dgm:cxn modelId="{B0179B46-6317-4A8D-8543-08FF1B0895C0}" type="presOf" srcId="{4D40C27E-C136-477F-A332-A7D91F49331D}" destId="{A653C5CE-4DC8-4A8C-862C-801F008BC7A0}" srcOrd="0" destOrd="0" presId="urn:microsoft.com/office/officeart/2009/3/layout/StepUpProcess"/>
    <dgm:cxn modelId="{7C7722BF-D16B-4477-848D-E68BF821A544}" srcId="{B5B11BE9-70BA-4115-825F-F37BD50FE449}" destId="{D332DB5F-3C22-430A-9A4B-F1B1E42643B0}" srcOrd="2" destOrd="0" parTransId="{1771AF40-7334-40C4-8292-BC7A3B31B2AE}" sibTransId="{A58CE643-A4CB-447B-8951-37BF11D3BE72}"/>
    <dgm:cxn modelId="{DAE44B76-DA15-489B-B7CD-BF0C1817810E}" type="presOf" srcId="{D332DB5F-3C22-430A-9A4B-F1B1E42643B0}" destId="{C8119EF3-F035-4805-8A67-65183001CBB7}" srcOrd="0" destOrd="0" presId="urn:microsoft.com/office/officeart/2009/3/layout/StepUpProcess"/>
    <dgm:cxn modelId="{776C3328-300A-4DC4-B691-34E4D6BC7FEC}" type="presParOf" srcId="{94FE4DD3-E5D0-4D68-88F9-08C47C76C859}" destId="{CDB324CD-3B39-4D8B-9758-72B6C0A21B57}" srcOrd="0" destOrd="0" presId="urn:microsoft.com/office/officeart/2009/3/layout/StepUpProcess"/>
    <dgm:cxn modelId="{A583C212-DF7E-4DEC-A6B7-B12BA4F7307B}" type="presParOf" srcId="{CDB324CD-3B39-4D8B-9758-72B6C0A21B57}" destId="{17A6E67F-D849-48A9-B74C-25CED9A0C666}" srcOrd="0" destOrd="0" presId="urn:microsoft.com/office/officeart/2009/3/layout/StepUpProcess"/>
    <dgm:cxn modelId="{68627F0A-0569-46D9-A332-ED05B2BA1A58}" type="presParOf" srcId="{CDB324CD-3B39-4D8B-9758-72B6C0A21B57}" destId="{A653C5CE-4DC8-4A8C-862C-801F008BC7A0}" srcOrd="1" destOrd="0" presId="urn:microsoft.com/office/officeart/2009/3/layout/StepUpProcess"/>
    <dgm:cxn modelId="{4055A58C-A4CC-4B81-A764-772EB92A7756}" type="presParOf" srcId="{CDB324CD-3B39-4D8B-9758-72B6C0A21B57}" destId="{FB05784C-BD22-4372-A3E9-F286836E755F}" srcOrd="2" destOrd="0" presId="urn:microsoft.com/office/officeart/2009/3/layout/StepUpProcess"/>
    <dgm:cxn modelId="{3CD3EB2F-2F9C-454A-925E-F32D3537AE81}" type="presParOf" srcId="{94FE4DD3-E5D0-4D68-88F9-08C47C76C859}" destId="{1A6151EC-7598-4F12-8C87-36C594CD0D6B}" srcOrd="1" destOrd="0" presId="urn:microsoft.com/office/officeart/2009/3/layout/StepUpProcess"/>
    <dgm:cxn modelId="{A20298EB-C1CA-4543-A72A-09C667FA6F69}" type="presParOf" srcId="{1A6151EC-7598-4F12-8C87-36C594CD0D6B}" destId="{0E16D043-0B46-47C7-AE37-79A8FB1B27C0}" srcOrd="0" destOrd="0" presId="urn:microsoft.com/office/officeart/2009/3/layout/StepUpProcess"/>
    <dgm:cxn modelId="{FCECD9FF-3A32-4DA5-8F6A-EC95625580A4}" type="presParOf" srcId="{94FE4DD3-E5D0-4D68-88F9-08C47C76C859}" destId="{F8E43CCA-584C-4762-A2D1-D78F88641D3D}" srcOrd="2" destOrd="0" presId="urn:microsoft.com/office/officeart/2009/3/layout/StepUpProcess"/>
    <dgm:cxn modelId="{AB23A73F-84E2-4B53-B974-5959169AD36C}" type="presParOf" srcId="{F8E43CCA-584C-4762-A2D1-D78F88641D3D}" destId="{254A8FE0-0BF9-4D43-8FD9-F1628C7E3137}" srcOrd="0" destOrd="0" presId="urn:microsoft.com/office/officeart/2009/3/layout/StepUpProcess"/>
    <dgm:cxn modelId="{C1DA6E7F-9351-4A93-B659-DF3E6ABCC54E}" type="presParOf" srcId="{F8E43CCA-584C-4762-A2D1-D78F88641D3D}" destId="{B8B25086-2E29-4681-B779-417EC0D07E21}" srcOrd="1" destOrd="0" presId="urn:microsoft.com/office/officeart/2009/3/layout/StepUpProcess"/>
    <dgm:cxn modelId="{4DD14CCB-925E-43EA-BA8C-2122615EA219}" type="presParOf" srcId="{F8E43CCA-584C-4762-A2D1-D78F88641D3D}" destId="{1361833B-3189-431E-B512-36FDACE68C7A}" srcOrd="2" destOrd="0" presId="urn:microsoft.com/office/officeart/2009/3/layout/StepUpProcess"/>
    <dgm:cxn modelId="{646ADD41-C1F8-4BB1-89EC-766AE02D570E}" type="presParOf" srcId="{94FE4DD3-E5D0-4D68-88F9-08C47C76C859}" destId="{5D4AEFA4-A895-4AFA-8315-8538C24350EA}" srcOrd="3" destOrd="0" presId="urn:microsoft.com/office/officeart/2009/3/layout/StepUpProcess"/>
    <dgm:cxn modelId="{803D5E95-D8F8-4C5F-B60F-0133E5E0CFD3}" type="presParOf" srcId="{5D4AEFA4-A895-4AFA-8315-8538C24350EA}" destId="{8013E230-06F2-41A7-842F-BD9ABA8EEFE0}" srcOrd="0" destOrd="0" presId="urn:microsoft.com/office/officeart/2009/3/layout/StepUpProcess"/>
    <dgm:cxn modelId="{C9C83BD2-0238-4D2C-A7D5-9F9637F74EBA}" type="presParOf" srcId="{94FE4DD3-E5D0-4D68-88F9-08C47C76C859}" destId="{49ED01FE-6C48-4883-BE72-B0A2848EF9D3}" srcOrd="4" destOrd="0" presId="urn:microsoft.com/office/officeart/2009/3/layout/StepUpProcess"/>
    <dgm:cxn modelId="{DC9DC3E2-0EE7-4C0A-871F-3A8C6BF84DA1}" type="presParOf" srcId="{49ED01FE-6C48-4883-BE72-B0A2848EF9D3}" destId="{1DA351BA-F8A7-44EF-BE9D-433154F47D08}" srcOrd="0" destOrd="0" presId="urn:microsoft.com/office/officeart/2009/3/layout/StepUpProcess"/>
    <dgm:cxn modelId="{63ACCD3C-1C98-4A7E-A6C8-088A551ABB77}" type="presParOf" srcId="{49ED01FE-6C48-4883-BE72-B0A2848EF9D3}" destId="{C8119EF3-F035-4805-8A67-65183001CBB7}" srcOrd="1" destOrd="0" presId="urn:microsoft.com/office/officeart/2009/3/layout/StepUpProcess"/>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6DBBDD-5BEB-4129-A4E6-890DFA268CD9}">
      <dsp:nvSpPr>
        <dsp:cNvPr id="0" name=""/>
        <dsp:cNvSpPr/>
      </dsp:nvSpPr>
      <dsp:spPr>
        <a:xfrm>
          <a:off x="0" y="0"/>
          <a:ext cx="5418667" cy="5418667"/>
        </a:xfrm>
        <a:prstGeom prst="triangle">
          <a:avLst/>
        </a:prstGeom>
        <a:gradFill rotWithShape="0">
          <a:gsLst>
            <a:gs pos="0">
              <a:schemeClr val="accent2">
                <a:alpha val="90000"/>
                <a:hueOff val="0"/>
                <a:satOff val="0"/>
                <a:lumOff val="0"/>
                <a:alphaOff val="0"/>
                <a:satMod val="103000"/>
                <a:lumMod val="102000"/>
                <a:tint val="94000"/>
              </a:schemeClr>
            </a:gs>
            <a:gs pos="50000">
              <a:schemeClr val="accent2">
                <a:alpha val="90000"/>
                <a:hueOff val="0"/>
                <a:satOff val="0"/>
                <a:lumOff val="0"/>
                <a:alphaOff val="0"/>
                <a:satMod val="110000"/>
                <a:lumMod val="100000"/>
                <a:shade val="100000"/>
              </a:schemeClr>
            </a:gs>
            <a:gs pos="100000">
              <a:schemeClr val="accent2">
                <a:alpha val="9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A436B283-9877-4206-B0F4-A069D4B9BD29}">
      <dsp:nvSpPr>
        <dsp:cNvPr id="0" name=""/>
        <dsp:cNvSpPr/>
      </dsp:nvSpPr>
      <dsp:spPr>
        <a:xfrm>
          <a:off x="2963925" y="544777"/>
          <a:ext cx="3522133" cy="1282700"/>
        </a:xfrm>
        <a:prstGeom prst="roundRect">
          <a:avLst/>
        </a:prstGeom>
        <a:solidFill>
          <a:schemeClr val="lt1">
            <a:alpha val="90000"/>
            <a:hueOff val="0"/>
            <a:satOff val="0"/>
            <a:lumOff val="0"/>
            <a:alphaOff val="0"/>
          </a:schemeClr>
        </a:solidFill>
        <a:ln w="6350" cap="flat" cmpd="sng" algn="ctr">
          <a:solidFill>
            <a:schemeClr val="accent2">
              <a:alpha val="90000"/>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ru-RU" sz="1400" b="1" kern="1200" dirty="0">
              <a:solidFill>
                <a:srgbClr val="FF0000"/>
              </a:solidFill>
              <a:effectLst>
                <a:outerShdw blurRad="38100" dist="38100" dir="2700000" algn="tl">
                  <a:srgbClr val="000000">
                    <a:alpha val="43137"/>
                  </a:srgbClr>
                </a:outerShdw>
              </a:effectLst>
            </a:rPr>
            <a:t>Регулярное выполнение </a:t>
          </a:r>
          <a:r>
            <a:rPr lang="en-US" sz="1400" b="1" kern="1200" dirty="0">
              <a:solidFill>
                <a:srgbClr val="FF0000"/>
              </a:solidFill>
              <a:effectLst>
                <a:outerShdw blurRad="38100" dist="38100" dir="2700000" algn="tl">
                  <a:srgbClr val="000000">
                    <a:alpha val="43137"/>
                  </a:srgbClr>
                </a:outerShdw>
              </a:effectLst>
            </a:rPr>
            <a:t>KPI</a:t>
          </a:r>
          <a:r>
            <a:rPr lang="ru-RU" sz="1400" b="1" kern="1200" dirty="0">
              <a:solidFill>
                <a:srgbClr val="FF0000"/>
              </a:solidFill>
              <a:effectLst>
                <a:outerShdw blurRad="38100" dist="38100" dir="2700000" algn="tl">
                  <a:srgbClr val="000000">
                    <a:alpha val="43137"/>
                  </a:srgbClr>
                </a:outerShdw>
              </a:effectLst>
            </a:rPr>
            <a:t> сотрудником</a:t>
          </a:r>
        </a:p>
        <a:p>
          <a:pPr marL="114300" lvl="1" indent="-114300" algn="l" defTabSz="622300">
            <a:lnSpc>
              <a:spcPct val="90000"/>
            </a:lnSpc>
            <a:spcBef>
              <a:spcPct val="0"/>
            </a:spcBef>
            <a:spcAft>
              <a:spcPct val="15000"/>
            </a:spcAft>
            <a:buChar char="••"/>
          </a:pPr>
          <a:r>
            <a:rPr lang="ru-RU" sz="1400" b="1" kern="1200" dirty="0"/>
            <a:t>≥</a:t>
          </a:r>
          <a:r>
            <a:rPr lang="en-US" sz="1400" b="1" kern="1200" dirty="0"/>
            <a:t>1</a:t>
          </a:r>
          <a:r>
            <a:rPr lang="ru-RU" sz="1400" b="1" kern="1200" dirty="0"/>
            <a:t>,01 – категория «А»</a:t>
          </a:r>
        </a:p>
        <a:p>
          <a:pPr marL="114300" lvl="1" indent="-114300" algn="l" defTabSz="622300">
            <a:lnSpc>
              <a:spcPct val="90000"/>
            </a:lnSpc>
            <a:spcBef>
              <a:spcPct val="0"/>
            </a:spcBef>
            <a:spcAft>
              <a:spcPct val="15000"/>
            </a:spcAft>
            <a:buChar char="••"/>
          </a:pPr>
          <a:r>
            <a:rPr lang="ru-RU" sz="1400" b="1" kern="1200" dirty="0"/>
            <a:t>0,9-1,0 – категория «В»</a:t>
          </a:r>
        </a:p>
        <a:p>
          <a:pPr marL="114300" lvl="1" indent="-114300" algn="l" defTabSz="622300">
            <a:lnSpc>
              <a:spcPct val="90000"/>
            </a:lnSpc>
            <a:spcBef>
              <a:spcPct val="0"/>
            </a:spcBef>
            <a:spcAft>
              <a:spcPct val="15000"/>
            </a:spcAft>
            <a:buChar char="••"/>
          </a:pPr>
          <a:r>
            <a:rPr lang="ru-RU" sz="1400" b="1" kern="1200" dirty="0"/>
            <a:t>0,8-0,89 – категория «С»</a:t>
          </a:r>
        </a:p>
        <a:p>
          <a:pPr marL="114300" lvl="1" indent="-114300" algn="l" defTabSz="622300">
            <a:lnSpc>
              <a:spcPct val="90000"/>
            </a:lnSpc>
            <a:spcBef>
              <a:spcPct val="0"/>
            </a:spcBef>
            <a:spcAft>
              <a:spcPct val="15000"/>
            </a:spcAft>
            <a:buChar char="••"/>
          </a:pPr>
          <a:r>
            <a:rPr lang="ru-RU" sz="1400" b="1" kern="1200" dirty="0"/>
            <a:t>≤0,79 – Категория «</a:t>
          </a:r>
          <a:r>
            <a:rPr lang="en-US" sz="1400" b="1" kern="1200" dirty="0"/>
            <a:t>D</a:t>
          </a:r>
          <a:r>
            <a:rPr lang="ru-RU" sz="1400" b="1" kern="1200" dirty="0"/>
            <a:t>»</a:t>
          </a:r>
        </a:p>
      </dsp:txBody>
      <dsp:txXfrm>
        <a:off x="3026541" y="607393"/>
        <a:ext cx="3396901" cy="1157468"/>
      </dsp:txXfrm>
    </dsp:sp>
    <dsp:sp modelId="{E539471B-AC0D-4864-A3A3-8B62D2214D8D}">
      <dsp:nvSpPr>
        <dsp:cNvPr id="0" name=""/>
        <dsp:cNvSpPr/>
      </dsp:nvSpPr>
      <dsp:spPr>
        <a:xfrm>
          <a:off x="2963925" y="1987814"/>
          <a:ext cx="3522133" cy="1282700"/>
        </a:xfrm>
        <a:prstGeom prst="roundRect">
          <a:avLst/>
        </a:prstGeom>
        <a:solidFill>
          <a:schemeClr val="lt1">
            <a:alpha val="90000"/>
            <a:hueOff val="0"/>
            <a:satOff val="0"/>
            <a:lumOff val="0"/>
            <a:alphaOff val="0"/>
          </a:schemeClr>
        </a:solidFill>
        <a:ln w="6350" cap="flat" cmpd="sng" algn="ctr">
          <a:solidFill>
            <a:schemeClr val="accent2">
              <a:alpha val="90000"/>
              <a:hueOff val="0"/>
              <a:satOff val="0"/>
              <a:lumOff val="0"/>
              <a:alphaOff val="-20000"/>
            </a:schemeClr>
          </a:solidFill>
          <a:prstDash val="solid"/>
          <a:miter lim="800000"/>
        </a:ln>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ru-RU" sz="1400" b="1" kern="1200" dirty="0">
              <a:solidFill>
                <a:srgbClr val="FF0000"/>
              </a:solidFill>
              <a:effectLst>
                <a:outerShdw blurRad="38100" dist="38100" dir="2700000" algn="tl">
                  <a:srgbClr val="000000">
                    <a:alpha val="43137"/>
                  </a:srgbClr>
                </a:outerShdw>
              </a:effectLst>
            </a:rPr>
            <a:t>Соответствие компетенциям (кейсы):</a:t>
          </a:r>
        </a:p>
        <a:p>
          <a:pPr marL="114300" lvl="1" indent="-114300" algn="l" defTabSz="622300">
            <a:lnSpc>
              <a:spcPct val="90000"/>
            </a:lnSpc>
            <a:spcBef>
              <a:spcPct val="0"/>
            </a:spcBef>
            <a:spcAft>
              <a:spcPct val="15000"/>
            </a:spcAft>
            <a:buChar char="••"/>
          </a:pPr>
          <a:r>
            <a:rPr lang="ru-RU" sz="1400" b="1" kern="1200" dirty="0"/>
            <a:t>9-10 балов – категория «А»</a:t>
          </a:r>
        </a:p>
        <a:p>
          <a:pPr marL="114300" lvl="1" indent="-114300" algn="l" defTabSz="622300">
            <a:lnSpc>
              <a:spcPct val="90000"/>
            </a:lnSpc>
            <a:spcBef>
              <a:spcPct val="0"/>
            </a:spcBef>
            <a:spcAft>
              <a:spcPct val="15000"/>
            </a:spcAft>
            <a:buChar char="••"/>
          </a:pPr>
          <a:r>
            <a:rPr lang="ru-RU" sz="1400" b="1" kern="1200" dirty="0"/>
            <a:t>6-7-8 баллов – категория «В»</a:t>
          </a:r>
        </a:p>
        <a:p>
          <a:pPr marL="114300" lvl="1" indent="-114300" algn="l" defTabSz="622300">
            <a:lnSpc>
              <a:spcPct val="90000"/>
            </a:lnSpc>
            <a:spcBef>
              <a:spcPct val="0"/>
            </a:spcBef>
            <a:spcAft>
              <a:spcPct val="15000"/>
            </a:spcAft>
            <a:buChar char="••"/>
          </a:pPr>
          <a:r>
            <a:rPr lang="ru-RU" sz="1400" b="1" kern="1200" dirty="0"/>
            <a:t>3-4-5 баллов – категория «С»</a:t>
          </a:r>
        </a:p>
        <a:p>
          <a:pPr marL="114300" lvl="1" indent="-114300" algn="l" defTabSz="622300">
            <a:lnSpc>
              <a:spcPct val="90000"/>
            </a:lnSpc>
            <a:spcBef>
              <a:spcPct val="0"/>
            </a:spcBef>
            <a:spcAft>
              <a:spcPct val="15000"/>
            </a:spcAft>
            <a:buChar char="••"/>
          </a:pPr>
          <a:r>
            <a:rPr lang="ru-RU" sz="1400" b="1" kern="1200" dirty="0"/>
            <a:t>0-1-2 балла– Категория «</a:t>
          </a:r>
          <a:r>
            <a:rPr lang="en-US" sz="1400" b="1" kern="1200" dirty="0"/>
            <a:t>D</a:t>
          </a:r>
          <a:r>
            <a:rPr lang="ru-RU" sz="1400" b="1" kern="1200" dirty="0"/>
            <a:t>»</a:t>
          </a:r>
        </a:p>
      </dsp:txBody>
      <dsp:txXfrm>
        <a:off x="3026541" y="2050430"/>
        <a:ext cx="3396901" cy="1157468"/>
      </dsp:txXfrm>
    </dsp:sp>
    <dsp:sp modelId="{D30343B9-0FBE-4379-AC85-6DC57D621728}">
      <dsp:nvSpPr>
        <dsp:cNvPr id="0" name=""/>
        <dsp:cNvSpPr/>
      </dsp:nvSpPr>
      <dsp:spPr>
        <a:xfrm>
          <a:off x="2963925" y="3430852"/>
          <a:ext cx="3522133" cy="1282700"/>
        </a:xfrm>
        <a:prstGeom prst="roundRect">
          <a:avLst/>
        </a:prstGeom>
        <a:solidFill>
          <a:schemeClr val="lt1">
            <a:alpha val="90000"/>
            <a:hueOff val="0"/>
            <a:satOff val="0"/>
            <a:lumOff val="0"/>
            <a:alphaOff val="0"/>
          </a:schemeClr>
        </a:solidFill>
        <a:ln w="6350" cap="flat" cmpd="sng" algn="ctr">
          <a:solidFill>
            <a:schemeClr val="accent2">
              <a:alpha val="90000"/>
              <a:hueOff val="0"/>
              <a:satOff val="0"/>
              <a:lumOff val="0"/>
              <a:alphaOff val="-40000"/>
            </a:schemeClr>
          </a:solidFill>
          <a:prstDash val="solid"/>
          <a:miter lim="800000"/>
        </a:ln>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ru-RU" sz="1400" b="1" kern="1200" dirty="0">
              <a:solidFill>
                <a:srgbClr val="FF0000"/>
              </a:solidFill>
              <a:effectLst>
                <a:outerShdw blurRad="38100" dist="38100" dir="2700000" algn="tl">
                  <a:srgbClr val="000000">
                    <a:alpha val="43137"/>
                  </a:srgbClr>
                </a:outerShdw>
              </a:effectLst>
            </a:rPr>
            <a:t>Знание требований к должности (тест):</a:t>
          </a:r>
        </a:p>
        <a:p>
          <a:pPr marL="114300" lvl="1" indent="-114300" algn="l" defTabSz="622300">
            <a:lnSpc>
              <a:spcPct val="90000"/>
            </a:lnSpc>
            <a:spcBef>
              <a:spcPct val="0"/>
            </a:spcBef>
            <a:spcAft>
              <a:spcPct val="15000"/>
            </a:spcAft>
            <a:buChar char="••"/>
          </a:pPr>
          <a:r>
            <a:rPr lang="ru-RU" sz="1400" b="1" kern="1200" dirty="0"/>
            <a:t>90-100 балов – категория «А»</a:t>
          </a:r>
          <a:endParaRPr lang="ru-RU" sz="1400" kern="1200" dirty="0"/>
        </a:p>
        <a:p>
          <a:pPr marL="114300" lvl="1" indent="-114300" algn="l" defTabSz="622300">
            <a:lnSpc>
              <a:spcPct val="90000"/>
            </a:lnSpc>
            <a:spcBef>
              <a:spcPct val="0"/>
            </a:spcBef>
            <a:spcAft>
              <a:spcPct val="15000"/>
            </a:spcAft>
            <a:buChar char="••"/>
          </a:pPr>
          <a:r>
            <a:rPr lang="ru-RU" sz="1400" b="1" kern="1200" dirty="0"/>
            <a:t>70-89 баллов – категория «В»</a:t>
          </a:r>
        </a:p>
        <a:p>
          <a:pPr marL="114300" lvl="1" indent="-114300" algn="l" defTabSz="622300">
            <a:lnSpc>
              <a:spcPct val="90000"/>
            </a:lnSpc>
            <a:spcBef>
              <a:spcPct val="0"/>
            </a:spcBef>
            <a:spcAft>
              <a:spcPct val="15000"/>
            </a:spcAft>
            <a:buChar char="••"/>
          </a:pPr>
          <a:r>
            <a:rPr lang="ru-RU" sz="1400" b="1" kern="1200" dirty="0"/>
            <a:t>55-69 баллов – категория «С»</a:t>
          </a:r>
        </a:p>
        <a:p>
          <a:pPr marL="114300" lvl="1" indent="-114300" algn="l" defTabSz="622300">
            <a:lnSpc>
              <a:spcPct val="90000"/>
            </a:lnSpc>
            <a:spcBef>
              <a:spcPct val="0"/>
            </a:spcBef>
            <a:spcAft>
              <a:spcPct val="15000"/>
            </a:spcAft>
            <a:buChar char="••"/>
          </a:pPr>
          <a:r>
            <a:rPr lang="ru-RU" sz="1400" b="1" kern="1200" dirty="0"/>
            <a:t>≤54 баллов– Категория «</a:t>
          </a:r>
          <a:r>
            <a:rPr lang="en-US" sz="1400" b="1" kern="1200" dirty="0"/>
            <a:t>D</a:t>
          </a:r>
          <a:r>
            <a:rPr lang="ru-RU" sz="1400" b="1" kern="1200" dirty="0"/>
            <a:t>»</a:t>
          </a:r>
        </a:p>
      </dsp:txBody>
      <dsp:txXfrm>
        <a:off x="3026541" y="3493468"/>
        <a:ext cx="3396901" cy="11574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A6E67F-D849-48A9-B74C-25CED9A0C666}">
      <dsp:nvSpPr>
        <dsp:cNvPr id="0" name=""/>
        <dsp:cNvSpPr/>
      </dsp:nvSpPr>
      <dsp:spPr>
        <a:xfrm rot="5400000">
          <a:off x="311152" y="649284"/>
          <a:ext cx="936148" cy="1557730"/>
        </a:xfrm>
        <a:prstGeom prst="corner">
          <a:avLst>
            <a:gd name="adj1" fmla="val 16120"/>
            <a:gd name="adj2" fmla="val 16110"/>
          </a:avLst>
        </a:prstGeom>
        <a:solidFill>
          <a:srgbClr val="0070C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53C5CE-4DC8-4A8C-862C-801F008BC7A0}">
      <dsp:nvSpPr>
        <dsp:cNvPr id="0" name=""/>
        <dsp:cNvSpPr/>
      </dsp:nvSpPr>
      <dsp:spPr>
        <a:xfrm>
          <a:off x="154886" y="1114710"/>
          <a:ext cx="1406327" cy="12327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ru-RU" sz="2800" kern="1200" dirty="0"/>
            <a:t>ЦО – кат. «А»</a:t>
          </a:r>
        </a:p>
      </dsp:txBody>
      <dsp:txXfrm>
        <a:off x="154886" y="1114710"/>
        <a:ext cx="1406327" cy="1232728"/>
      </dsp:txXfrm>
    </dsp:sp>
    <dsp:sp modelId="{FB05784C-BD22-4372-A3E9-F286836E755F}">
      <dsp:nvSpPr>
        <dsp:cNvPr id="0" name=""/>
        <dsp:cNvSpPr/>
      </dsp:nvSpPr>
      <dsp:spPr>
        <a:xfrm>
          <a:off x="1295869" y="534603"/>
          <a:ext cx="265344" cy="265344"/>
        </a:xfrm>
        <a:prstGeom prst="triangle">
          <a:avLst>
            <a:gd name="adj" fmla="val 10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4A8FE0-0BF9-4D43-8FD9-F1628C7E3137}">
      <dsp:nvSpPr>
        <dsp:cNvPr id="0" name=""/>
        <dsp:cNvSpPr/>
      </dsp:nvSpPr>
      <dsp:spPr>
        <a:xfrm rot="5400000">
          <a:off x="2032772" y="223268"/>
          <a:ext cx="936148" cy="1557730"/>
        </a:xfrm>
        <a:prstGeom prst="corner">
          <a:avLst>
            <a:gd name="adj1" fmla="val 16120"/>
            <a:gd name="adj2" fmla="val 161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8B25086-2E29-4681-B779-417EC0D07E21}">
      <dsp:nvSpPr>
        <dsp:cNvPr id="0" name=""/>
        <dsp:cNvSpPr/>
      </dsp:nvSpPr>
      <dsp:spPr>
        <a:xfrm>
          <a:off x="1876506" y="688694"/>
          <a:ext cx="1406327" cy="12327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ru-RU" sz="2800" kern="1200" dirty="0"/>
            <a:t>ЦО – кат. «А»</a:t>
          </a:r>
        </a:p>
      </dsp:txBody>
      <dsp:txXfrm>
        <a:off x="1876506" y="688694"/>
        <a:ext cx="1406327" cy="1232728"/>
      </dsp:txXfrm>
    </dsp:sp>
    <dsp:sp modelId="{1361833B-3189-431E-B512-36FDACE68C7A}">
      <dsp:nvSpPr>
        <dsp:cNvPr id="0" name=""/>
        <dsp:cNvSpPr/>
      </dsp:nvSpPr>
      <dsp:spPr>
        <a:xfrm>
          <a:off x="3017489" y="108586"/>
          <a:ext cx="265344" cy="265344"/>
        </a:xfrm>
        <a:prstGeom prst="triangle">
          <a:avLst>
            <a:gd name="adj" fmla="val 10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DA351BA-F8A7-44EF-BE9D-433154F47D08}">
      <dsp:nvSpPr>
        <dsp:cNvPr id="0" name=""/>
        <dsp:cNvSpPr/>
      </dsp:nvSpPr>
      <dsp:spPr>
        <a:xfrm rot="5400000">
          <a:off x="3754392" y="-202748"/>
          <a:ext cx="936148" cy="1557730"/>
        </a:xfrm>
        <a:prstGeom prst="corner">
          <a:avLst>
            <a:gd name="adj1" fmla="val 16120"/>
            <a:gd name="adj2" fmla="val 16110"/>
          </a:avLst>
        </a:prstGeom>
        <a:solidFill>
          <a:srgbClr val="92D05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8119EF3-F035-4805-8A67-65183001CBB7}">
      <dsp:nvSpPr>
        <dsp:cNvPr id="0" name=""/>
        <dsp:cNvSpPr/>
      </dsp:nvSpPr>
      <dsp:spPr>
        <a:xfrm>
          <a:off x="3598126" y="262677"/>
          <a:ext cx="1406327" cy="12327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ru-RU" sz="2800" kern="1200" dirty="0"/>
            <a:t>ЦО – кат. «А»</a:t>
          </a:r>
        </a:p>
      </dsp:txBody>
      <dsp:txXfrm>
        <a:off x="3598126" y="262677"/>
        <a:ext cx="1406327" cy="123272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A6E67F-D849-48A9-B74C-25CED9A0C666}">
      <dsp:nvSpPr>
        <dsp:cNvPr id="0" name=""/>
        <dsp:cNvSpPr/>
      </dsp:nvSpPr>
      <dsp:spPr>
        <a:xfrm rot="5400000">
          <a:off x="311152" y="649284"/>
          <a:ext cx="936148" cy="1557730"/>
        </a:xfrm>
        <a:prstGeom prst="corner">
          <a:avLst>
            <a:gd name="adj1" fmla="val 16120"/>
            <a:gd name="adj2" fmla="val 16110"/>
          </a:avLst>
        </a:prstGeom>
        <a:solidFill>
          <a:srgbClr val="0070C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53C5CE-4DC8-4A8C-862C-801F008BC7A0}">
      <dsp:nvSpPr>
        <dsp:cNvPr id="0" name=""/>
        <dsp:cNvSpPr/>
      </dsp:nvSpPr>
      <dsp:spPr>
        <a:xfrm>
          <a:off x="154886" y="1114710"/>
          <a:ext cx="1406327" cy="12327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ru-RU" sz="2800" kern="1200" dirty="0"/>
            <a:t>ЦО – кат. «А»</a:t>
          </a:r>
        </a:p>
      </dsp:txBody>
      <dsp:txXfrm>
        <a:off x="154886" y="1114710"/>
        <a:ext cx="1406327" cy="1232728"/>
      </dsp:txXfrm>
    </dsp:sp>
    <dsp:sp modelId="{FB05784C-BD22-4372-A3E9-F286836E755F}">
      <dsp:nvSpPr>
        <dsp:cNvPr id="0" name=""/>
        <dsp:cNvSpPr/>
      </dsp:nvSpPr>
      <dsp:spPr>
        <a:xfrm>
          <a:off x="1295869" y="534603"/>
          <a:ext cx="265344" cy="265344"/>
        </a:xfrm>
        <a:prstGeom prst="triangle">
          <a:avLst>
            <a:gd name="adj" fmla="val 10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4A8FE0-0BF9-4D43-8FD9-F1628C7E3137}">
      <dsp:nvSpPr>
        <dsp:cNvPr id="0" name=""/>
        <dsp:cNvSpPr/>
      </dsp:nvSpPr>
      <dsp:spPr>
        <a:xfrm rot="5400000">
          <a:off x="2032772" y="223268"/>
          <a:ext cx="936148" cy="1557730"/>
        </a:xfrm>
        <a:prstGeom prst="corner">
          <a:avLst>
            <a:gd name="adj1" fmla="val 16120"/>
            <a:gd name="adj2" fmla="val 161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8B25086-2E29-4681-B779-417EC0D07E21}">
      <dsp:nvSpPr>
        <dsp:cNvPr id="0" name=""/>
        <dsp:cNvSpPr/>
      </dsp:nvSpPr>
      <dsp:spPr>
        <a:xfrm>
          <a:off x="1876506" y="688694"/>
          <a:ext cx="1406327" cy="12327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ru-RU" sz="2800" kern="1200" dirty="0"/>
            <a:t>ЦО – кат. «А»</a:t>
          </a:r>
        </a:p>
      </dsp:txBody>
      <dsp:txXfrm>
        <a:off x="1876506" y="688694"/>
        <a:ext cx="1406327" cy="1232728"/>
      </dsp:txXfrm>
    </dsp:sp>
    <dsp:sp modelId="{1361833B-3189-431E-B512-36FDACE68C7A}">
      <dsp:nvSpPr>
        <dsp:cNvPr id="0" name=""/>
        <dsp:cNvSpPr/>
      </dsp:nvSpPr>
      <dsp:spPr>
        <a:xfrm>
          <a:off x="3017489" y="108586"/>
          <a:ext cx="265344" cy="265344"/>
        </a:xfrm>
        <a:prstGeom prst="triangle">
          <a:avLst>
            <a:gd name="adj" fmla="val 10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DA351BA-F8A7-44EF-BE9D-433154F47D08}">
      <dsp:nvSpPr>
        <dsp:cNvPr id="0" name=""/>
        <dsp:cNvSpPr/>
      </dsp:nvSpPr>
      <dsp:spPr>
        <a:xfrm rot="5400000">
          <a:off x="3754392" y="-202748"/>
          <a:ext cx="936148" cy="1557730"/>
        </a:xfrm>
        <a:prstGeom prst="corner">
          <a:avLst>
            <a:gd name="adj1" fmla="val 16120"/>
            <a:gd name="adj2" fmla="val 16110"/>
          </a:avLst>
        </a:prstGeom>
        <a:solidFill>
          <a:srgbClr val="92D05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8119EF3-F035-4805-8A67-65183001CBB7}">
      <dsp:nvSpPr>
        <dsp:cNvPr id="0" name=""/>
        <dsp:cNvSpPr/>
      </dsp:nvSpPr>
      <dsp:spPr>
        <a:xfrm>
          <a:off x="3598126" y="262677"/>
          <a:ext cx="1406327" cy="12327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ru-RU" sz="2800" kern="1200" dirty="0"/>
            <a:t>ЦО – кат. «А»</a:t>
          </a:r>
        </a:p>
      </dsp:txBody>
      <dsp:txXfrm>
        <a:off x="3598126" y="262677"/>
        <a:ext cx="1406327" cy="1232728"/>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C1E030A0-D493-4E92-9BAB-9E9624BE0BB1}" type="datetimeFigureOut">
              <a:rPr lang="ru-RU" smtClean="0"/>
              <a:t>08.11.2017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15C6B99-0F05-45B8-9D80-C0D9C6D4E9BB}" type="slidenum">
              <a:rPr lang="ru-RU" smtClean="0"/>
              <a:t>‹#›</a:t>
            </a:fld>
            <a:endParaRPr lang="ru-RU"/>
          </a:p>
        </p:txBody>
      </p:sp>
    </p:spTree>
    <p:extLst>
      <p:ext uri="{BB962C8B-B14F-4D97-AF65-F5344CB8AC3E}">
        <p14:creationId xmlns:p14="http://schemas.microsoft.com/office/powerpoint/2010/main" val="3148948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C1E030A0-D493-4E92-9BAB-9E9624BE0BB1}" type="datetimeFigureOut">
              <a:rPr lang="ru-RU" smtClean="0"/>
              <a:t>08.11.2017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15C6B99-0F05-45B8-9D80-C0D9C6D4E9BB}" type="slidenum">
              <a:rPr lang="ru-RU" smtClean="0"/>
              <a:t>‹#›</a:t>
            </a:fld>
            <a:endParaRPr lang="ru-RU"/>
          </a:p>
        </p:txBody>
      </p:sp>
    </p:spTree>
    <p:extLst>
      <p:ext uri="{BB962C8B-B14F-4D97-AF65-F5344CB8AC3E}">
        <p14:creationId xmlns:p14="http://schemas.microsoft.com/office/powerpoint/2010/main" val="3814957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C1E030A0-D493-4E92-9BAB-9E9624BE0BB1}" type="datetimeFigureOut">
              <a:rPr lang="ru-RU" smtClean="0"/>
              <a:t>08.11.2017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15C6B99-0F05-45B8-9D80-C0D9C6D4E9BB}" type="slidenum">
              <a:rPr lang="ru-RU" smtClean="0"/>
              <a:t>‹#›</a:t>
            </a:fld>
            <a:endParaRPr lang="ru-RU"/>
          </a:p>
        </p:txBody>
      </p:sp>
    </p:spTree>
    <p:extLst>
      <p:ext uri="{BB962C8B-B14F-4D97-AF65-F5344CB8AC3E}">
        <p14:creationId xmlns:p14="http://schemas.microsoft.com/office/powerpoint/2010/main" val="2294905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C1E030A0-D493-4E92-9BAB-9E9624BE0BB1}" type="datetimeFigureOut">
              <a:rPr lang="ru-RU" smtClean="0"/>
              <a:t>08.11.2017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15C6B99-0F05-45B8-9D80-C0D9C6D4E9BB}" type="slidenum">
              <a:rPr lang="ru-RU" smtClean="0"/>
              <a:t>‹#›</a:t>
            </a:fld>
            <a:endParaRPr lang="ru-RU"/>
          </a:p>
        </p:txBody>
      </p:sp>
    </p:spTree>
    <p:extLst>
      <p:ext uri="{BB962C8B-B14F-4D97-AF65-F5344CB8AC3E}">
        <p14:creationId xmlns:p14="http://schemas.microsoft.com/office/powerpoint/2010/main" val="2170829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C1E030A0-D493-4E92-9BAB-9E9624BE0BB1}" type="datetimeFigureOut">
              <a:rPr lang="ru-RU" smtClean="0"/>
              <a:t>08.11.2017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15C6B99-0F05-45B8-9D80-C0D9C6D4E9BB}" type="slidenum">
              <a:rPr lang="ru-RU" smtClean="0"/>
              <a:t>‹#›</a:t>
            </a:fld>
            <a:endParaRPr lang="ru-RU"/>
          </a:p>
        </p:txBody>
      </p:sp>
    </p:spTree>
    <p:extLst>
      <p:ext uri="{BB962C8B-B14F-4D97-AF65-F5344CB8AC3E}">
        <p14:creationId xmlns:p14="http://schemas.microsoft.com/office/powerpoint/2010/main" val="880770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C1E030A0-D493-4E92-9BAB-9E9624BE0BB1}" type="datetimeFigureOut">
              <a:rPr lang="ru-RU" smtClean="0"/>
              <a:t>08.11.2017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15C6B99-0F05-45B8-9D80-C0D9C6D4E9BB}" type="slidenum">
              <a:rPr lang="ru-RU" smtClean="0"/>
              <a:t>‹#›</a:t>
            </a:fld>
            <a:endParaRPr lang="ru-RU"/>
          </a:p>
        </p:txBody>
      </p:sp>
    </p:spTree>
    <p:extLst>
      <p:ext uri="{BB962C8B-B14F-4D97-AF65-F5344CB8AC3E}">
        <p14:creationId xmlns:p14="http://schemas.microsoft.com/office/powerpoint/2010/main" val="765659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C1E030A0-D493-4E92-9BAB-9E9624BE0BB1}" type="datetimeFigureOut">
              <a:rPr lang="ru-RU" smtClean="0"/>
              <a:t>08.11.2017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15C6B99-0F05-45B8-9D80-C0D9C6D4E9BB}" type="slidenum">
              <a:rPr lang="ru-RU" smtClean="0"/>
              <a:t>‹#›</a:t>
            </a:fld>
            <a:endParaRPr lang="ru-RU"/>
          </a:p>
        </p:txBody>
      </p:sp>
    </p:spTree>
    <p:extLst>
      <p:ext uri="{BB962C8B-B14F-4D97-AF65-F5344CB8AC3E}">
        <p14:creationId xmlns:p14="http://schemas.microsoft.com/office/powerpoint/2010/main" val="2518984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C1E030A0-D493-4E92-9BAB-9E9624BE0BB1}" type="datetimeFigureOut">
              <a:rPr lang="ru-RU" smtClean="0"/>
              <a:t>08.11.2017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15C6B99-0F05-45B8-9D80-C0D9C6D4E9BB}" type="slidenum">
              <a:rPr lang="ru-RU" smtClean="0"/>
              <a:t>‹#›</a:t>
            </a:fld>
            <a:endParaRPr lang="ru-RU"/>
          </a:p>
        </p:txBody>
      </p:sp>
    </p:spTree>
    <p:extLst>
      <p:ext uri="{BB962C8B-B14F-4D97-AF65-F5344CB8AC3E}">
        <p14:creationId xmlns:p14="http://schemas.microsoft.com/office/powerpoint/2010/main" val="1596921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1E030A0-D493-4E92-9BAB-9E9624BE0BB1}" type="datetimeFigureOut">
              <a:rPr lang="ru-RU" smtClean="0"/>
              <a:t>08.11.2017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15C6B99-0F05-45B8-9D80-C0D9C6D4E9BB}" type="slidenum">
              <a:rPr lang="ru-RU" smtClean="0"/>
              <a:t>‹#›</a:t>
            </a:fld>
            <a:endParaRPr lang="ru-RU"/>
          </a:p>
        </p:txBody>
      </p:sp>
    </p:spTree>
    <p:extLst>
      <p:ext uri="{BB962C8B-B14F-4D97-AF65-F5344CB8AC3E}">
        <p14:creationId xmlns:p14="http://schemas.microsoft.com/office/powerpoint/2010/main" val="3486987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C1E030A0-D493-4E92-9BAB-9E9624BE0BB1}" type="datetimeFigureOut">
              <a:rPr lang="ru-RU" smtClean="0"/>
              <a:t>08.11.2017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15C6B99-0F05-45B8-9D80-C0D9C6D4E9BB}" type="slidenum">
              <a:rPr lang="ru-RU" smtClean="0"/>
              <a:t>‹#›</a:t>
            </a:fld>
            <a:endParaRPr lang="ru-RU"/>
          </a:p>
        </p:txBody>
      </p:sp>
    </p:spTree>
    <p:extLst>
      <p:ext uri="{BB962C8B-B14F-4D97-AF65-F5344CB8AC3E}">
        <p14:creationId xmlns:p14="http://schemas.microsoft.com/office/powerpoint/2010/main" val="1915378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C1E030A0-D493-4E92-9BAB-9E9624BE0BB1}" type="datetimeFigureOut">
              <a:rPr lang="ru-RU" smtClean="0"/>
              <a:t>08.11.2017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15C6B99-0F05-45B8-9D80-C0D9C6D4E9BB}" type="slidenum">
              <a:rPr lang="ru-RU" smtClean="0"/>
              <a:t>‹#›</a:t>
            </a:fld>
            <a:endParaRPr lang="ru-RU"/>
          </a:p>
        </p:txBody>
      </p:sp>
    </p:spTree>
    <p:extLst>
      <p:ext uri="{BB962C8B-B14F-4D97-AF65-F5344CB8AC3E}">
        <p14:creationId xmlns:p14="http://schemas.microsoft.com/office/powerpoint/2010/main" val="707242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E030A0-D493-4E92-9BAB-9E9624BE0BB1}" type="datetimeFigureOut">
              <a:rPr lang="ru-RU" smtClean="0"/>
              <a:t>08.11.2017</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5C6B99-0F05-45B8-9D80-C0D9C6D4E9BB}" type="slidenum">
              <a:rPr lang="ru-RU" smtClean="0"/>
              <a:t>‹#›</a:t>
            </a:fld>
            <a:endParaRPr lang="ru-RU"/>
          </a:p>
        </p:txBody>
      </p:sp>
    </p:spTree>
    <p:extLst>
      <p:ext uri="{BB962C8B-B14F-4D97-AF65-F5344CB8AC3E}">
        <p14:creationId xmlns:p14="http://schemas.microsoft.com/office/powerpoint/2010/main" val="2786062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277235"/>
            <a:ext cx="9144000" cy="886546"/>
          </a:xfrm>
        </p:spPr>
        <p:txBody>
          <a:bodyPr>
            <a:normAutofit fontScale="90000"/>
          </a:bodyPr>
          <a:lstStyle/>
          <a:p>
            <a:r>
              <a:rPr lang="ru-RU" b="1" dirty="0">
                <a:solidFill>
                  <a:srgbClr val="002060"/>
                </a:solidFill>
              </a:rPr>
              <a:t>Карьерный навигатор</a:t>
            </a:r>
          </a:p>
        </p:txBody>
      </p:sp>
      <p:sp>
        <p:nvSpPr>
          <p:cNvPr id="3" name="Подзаголовок 2"/>
          <p:cNvSpPr>
            <a:spLocks noGrp="1"/>
          </p:cNvSpPr>
          <p:nvPr>
            <p:ph type="subTitle" idx="1"/>
          </p:nvPr>
        </p:nvSpPr>
        <p:spPr>
          <a:xfrm>
            <a:off x="1524000" y="2424545"/>
            <a:ext cx="9144000" cy="2833255"/>
          </a:xfrm>
        </p:spPr>
        <p:txBody>
          <a:bodyPr/>
          <a:lstStyle/>
          <a:p>
            <a:r>
              <a:rPr lang="ru-RU" dirty="0"/>
              <a:t>По категориям </a:t>
            </a:r>
            <a:r>
              <a:rPr lang="ru-RU" dirty="0" smtClean="0"/>
              <a:t>сотрудников</a:t>
            </a:r>
            <a:endParaRPr lang="ru-RU" dirty="0"/>
          </a:p>
        </p:txBody>
      </p:sp>
    </p:spTree>
    <p:extLst>
      <p:ext uri="{BB962C8B-B14F-4D97-AF65-F5344CB8AC3E}">
        <p14:creationId xmlns:p14="http://schemas.microsoft.com/office/powerpoint/2010/main" val="31106351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71161"/>
            <a:ext cx="10515600" cy="923348"/>
          </a:xfrm>
        </p:spPr>
        <p:txBody>
          <a:bodyPr>
            <a:normAutofit fontScale="90000"/>
          </a:bodyPr>
          <a:lstStyle/>
          <a:p>
            <a:r>
              <a:rPr lang="ru-RU" b="1" dirty="0">
                <a:solidFill>
                  <a:srgbClr val="002060"/>
                </a:solidFill>
              </a:rPr>
              <a:t>ИНСТРУМЕНТЫ РУКОВОДИТЕЛЯ</a:t>
            </a:r>
            <a:br>
              <a:rPr lang="ru-RU" b="1" dirty="0">
                <a:solidFill>
                  <a:srgbClr val="002060"/>
                </a:solidFill>
              </a:rPr>
            </a:br>
            <a:r>
              <a:rPr lang="ru-RU" b="1" dirty="0">
                <a:solidFill>
                  <a:srgbClr val="002060"/>
                </a:solidFill>
              </a:rPr>
              <a:t>ИНТЕРГРАЛЬНАЯ ОЦЕНКА</a:t>
            </a:r>
          </a:p>
        </p:txBody>
      </p:sp>
      <p:sp>
        <p:nvSpPr>
          <p:cNvPr id="3" name="Объект 2"/>
          <p:cNvSpPr>
            <a:spLocks noGrp="1"/>
          </p:cNvSpPr>
          <p:nvPr>
            <p:ph idx="1"/>
          </p:nvPr>
        </p:nvSpPr>
        <p:spPr>
          <a:xfrm>
            <a:off x="110836" y="1205346"/>
            <a:ext cx="6941128" cy="2093575"/>
          </a:xfrm>
        </p:spPr>
        <p:txBody>
          <a:bodyPr>
            <a:noAutofit/>
          </a:bodyPr>
          <a:lstStyle/>
          <a:p>
            <a:pPr marL="0" indent="0" algn="just">
              <a:lnSpc>
                <a:spcPct val="120000"/>
              </a:lnSpc>
              <a:spcBef>
                <a:spcPts val="0"/>
              </a:spcBef>
              <a:buNone/>
            </a:pPr>
            <a:r>
              <a:rPr lang="ru-RU" sz="1400" b="1" dirty="0"/>
              <a:t>ИНТЕГРАЛЬНАЯ ОЦЕНКА </a:t>
            </a:r>
            <a:r>
              <a:rPr lang="en-US" sz="1400" dirty="0"/>
              <a:t>(</a:t>
            </a:r>
            <a:r>
              <a:rPr lang="ru-RU" sz="1400" dirty="0"/>
              <a:t>рейтинг сотрудников) формируется по результатам регулярного (квартального, полугодового) тестирования на знание операционной работы, продуктов и продаж.</a:t>
            </a:r>
          </a:p>
          <a:p>
            <a:pPr marL="0" indent="0" algn="just">
              <a:lnSpc>
                <a:spcPct val="120000"/>
              </a:lnSpc>
              <a:spcBef>
                <a:spcPts val="0"/>
              </a:spcBef>
              <a:buNone/>
            </a:pPr>
            <a:r>
              <a:rPr lang="ru-RU" sz="1400" b="1" dirty="0"/>
              <a:t>РУКОВОДИТЕЛЬ</a:t>
            </a:r>
            <a:r>
              <a:rPr lang="ru-RU" sz="1400" dirty="0"/>
              <a:t> интегральной оценки принимает решение:</a:t>
            </a:r>
          </a:p>
          <a:p>
            <a:pPr algn="just">
              <a:lnSpc>
                <a:spcPct val="120000"/>
              </a:lnSpc>
              <a:spcBef>
                <a:spcPts val="0"/>
              </a:spcBef>
              <a:buFont typeface="Wingdings" panose="05000000000000000000" pitchFamily="2" charset="2"/>
              <a:buChar char="Ø"/>
            </a:pPr>
            <a:r>
              <a:rPr lang="ru-RU" sz="1400" dirty="0"/>
              <a:t> о необходимости развития у сотрудника ключевых знаний / навыков / компетенций;</a:t>
            </a:r>
          </a:p>
          <a:p>
            <a:pPr algn="just">
              <a:lnSpc>
                <a:spcPct val="120000"/>
              </a:lnSpc>
              <a:spcBef>
                <a:spcPts val="0"/>
              </a:spcBef>
              <a:buFont typeface="Wingdings" panose="05000000000000000000" pitchFamily="2" charset="2"/>
              <a:buChar char="Ø"/>
            </a:pPr>
            <a:r>
              <a:rPr lang="ru-RU" sz="1400" dirty="0"/>
              <a:t> о направлении при продвижении сотрудника по карьерной лестнице;</a:t>
            </a:r>
          </a:p>
          <a:p>
            <a:pPr algn="just">
              <a:lnSpc>
                <a:spcPct val="120000"/>
              </a:lnSpc>
              <a:spcBef>
                <a:spcPts val="0"/>
              </a:spcBef>
              <a:buFont typeface="Wingdings" panose="05000000000000000000" pitchFamily="2" charset="2"/>
              <a:buChar char="Ø"/>
            </a:pPr>
            <a:r>
              <a:rPr lang="ru-RU" sz="1400" dirty="0"/>
              <a:t> об изменении оклада;</a:t>
            </a:r>
          </a:p>
          <a:p>
            <a:pPr algn="just">
              <a:lnSpc>
                <a:spcPct val="120000"/>
              </a:lnSpc>
              <a:spcBef>
                <a:spcPts val="0"/>
              </a:spcBef>
              <a:buFont typeface="Wingdings" panose="05000000000000000000" pitchFamily="2" charset="2"/>
              <a:buChar char="Ø"/>
            </a:pPr>
            <a:r>
              <a:rPr lang="ru-RU" sz="1400" dirty="0"/>
              <a:t> о переводе на новую должность.</a:t>
            </a:r>
          </a:p>
        </p:txBody>
      </p:sp>
      <p:graphicFrame>
        <p:nvGraphicFramePr>
          <p:cNvPr id="4" name="Схема 3"/>
          <p:cNvGraphicFramePr/>
          <p:nvPr>
            <p:extLst>
              <p:ext uri="{D42A27DB-BD31-4B8C-83A1-F6EECF244321}">
                <p14:modId xmlns:p14="http://schemas.microsoft.com/office/powerpoint/2010/main" val="3436280331"/>
              </p:ext>
            </p:extLst>
          </p:nvPr>
        </p:nvGraphicFramePr>
        <p:xfrm flipH="1">
          <a:off x="5451348" y="1411624"/>
          <a:ext cx="6740652"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rot="16200000">
            <a:off x="5967451" y="4345400"/>
            <a:ext cx="3713855" cy="646331"/>
          </a:xfrm>
          <a:prstGeom prst="rect">
            <a:avLst/>
          </a:prstGeom>
          <a:noFill/>
        </p:spPr>
        <p:txBody>
          <a:bodyPr wrap="square" rtlCol="0">
            <a:spAutoFit/>
          </a:bodyPr>
          <a:lstStyle/>
          <a:p>
            <a:pPr algn="ctr"/>
            <a:r>
              <a:rPr lang="ru-RU" b="1" dirty="0">
                <a:effectLst>
                  <a:outerShdw blurRad="38100" dist="38100" dir="2700000" algn="tl">
                    <a:srgbClr val="000000">
                      <a:alpha val="43137"/>
                    </a:srgbClr>
                  </a:outerShdw>
                </a:effectLst>
              </a:rPr>
              <a:t>Среднее значение по сумме  3-х показателей</a:t>
            </a:r>
          </a:p>
        </p:txBody>
      </p:sp>
      <p:sp>
        <p:nvSpPr>
          <p:cNvPr id="6" name="Объект 2"/>
          <p:cNvSpPr txBox="1">
            <a:spLocks/>
          </p:cNvSpPr>
          <p:nvPr/>
        </p:nvSpPr>
        <p:spPr>
          <a:xfrm>
            <a:off x="110836" y="3505199"/>
            <a:ext cx="5340512" cy="319506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spcBef>
                <a:spcPts val="0"/>
              </a:spcBef>
              <a:buNone/>
            </a:pPr>
            <a:r>
              <a:rPr lang="ru-RU" sz="1400" b="1" dirty="0">
                <a:solidFill>
                  <a:srgbClr val="002060"/>
                </a:solidFill>
              </a:rPr>
              <a:t>Для нас важно получить сотрудников, стремящихся к развитию и способных развивать бизнес!</a:t>
            </a:r>
          </a:p>
          <a:p>
            <a:pPr marL="0" algn="just">
              <a:lnSpc>
                <a:spcPct val="100000"/>
              </a:lnSpc>
              <a:spcBef>
                <a:spcPts val="0"/>
              </a:spcBef>
            </a:pPr>
            <a:r>
              <a:rPr lang="ru-RU" sz="1400" dirty="0"/>
              <a:t>Поэтому ЦО должен быть направлен на формирование статуса успеха!</a:t>
            </a:r>
          </a:p>
          <a:p>
            <a:pPr marL="0" algn="just">
              <a:lnSpc>
                <a:spcPct val="100000"/>
              </a:lnSpc>
              <a:spcBef>
                <a:spcPts val="0"/>
              </a:spcBef>
            </a:pPr>
            <a:r>
              <a:rPr lang="ru-RU" sz="1400" dirty="0"/>
              <a:t>Что и как мы оцениваем?! Из чего складывается итоговое решение!</a:t>
            </a:r>
          </a:p>
          <a:p>
            <a:pPr marL="0" algn="just">
              <a:lnSpc>
                <a:spcPct val="100000"/>
              </a:lnSpc>
              <a:spcBef>
                <a:spcPts val="0"/>
              </a:spcBef>
            </a:pPr>
            <a:r>
              <a:rPr lang="ru-RU" sz="1400" dirty="0"/>
              <a:t>Мы используем 4 категории оценки суммарно по 3 составляющим:</a:t>
            </a:r>
          </a:p>
          <a:p>
            <a:pPr marL="0" algn="just">
              <a:lnSpc>
                <a:spcPct val="100000"/>
              </a:lnSpc>
              <a:spcBef>
                <a:spcPts val="0"/>
              </a:spcBef>
            </a:pPr>
            <a:r>
              <a:rPr lang="ru-RU" sz="1400" b="1" dirty="0">
                <a:solidFill>
                  <a:srgbClr val="FF0000"/>
                </a:solidFill>
              </a:rPr>
              <a:t>«А»</a:t>
            </a:r>
            <a:r>
              <a:rPr lang="ru-RU" sz="1400" dirty="0"/>
              <a:t> – уровень мастерства;</a:t>
            </a:r>
          </a:p>
          <a:p>
            <a:pPr marL="0" algn="just">
              <a:lnSpc>
                <a:spcPct val="100000"/>
              </a:lnSpc>
              <a:spcBef>
                <a:spcPts val="0"/>
              </a:spcBef>
            </a:pPr>
            <a:r>
              <a:rPr lang="ru-RU" sz="1400" b="1" dirty="0">
                <a:solidFill>
                  <a:srgbClr val="FF0000"/>
                </a:solidFill>
              </a:rPr>
              <a:t>«В»</a:t>
            </a:r>
            <a:r>
              <a:rPr lang="ru-RU" sz="1400" dirty="0"/>
              <a:t> -  базовый уровень (как должно быть);</a:t>
            </a:r>
          </a:p>
          <a:p>
            <a:pPr marL="0" algn="just">
              <a:lnSpc>
                <a:spcPct val="100000"/>
              </a:lnSpc>
              <a:spcBef>
                <a:spcPts val="0"/>
              </a:spcBef>
            </a:pPr>
            <a:r>
              <a:rPr lang="ru-RU" sz="1400" b="1" dirty="0">
                <a:solidFill>
                  <a:srgbClr val="FF0000"/>
                </a:solidFill>
              </a:rPr>
              <a:t>«С» </a:t>
            </a:r>
            <a:r>
              <a:rPr lang="ru-RU" sz="1400" dirty="0"/>
              <a:t>– уровень развития;</a:t>
            </a:r>
          </a:p>
          <a:p>
            <a:pPr marL="0" algn="just">
              <a:lnSpc>
                <a:spcPct val="100000"/>
              </a:lnSpc>
              <a:spcBef>
                <a:spcPts val="0"/>
              </a:spcBef>
            </a:pPr>
            <a:r>
              <a:rPr lang="ru-RU" sz="1400" b="1" dirty="0">
                <a:solidFill>
                  <a:srgbClr val="FF0000"/>
                </a:solidFill>
              </a:rPr>
              <a:t>«</a:t>
            </a:r>
            <a:r>
              <a:rPr lang="en-US" sz="1400" b="1" dirty="0">
                <a:solidFill>
                  <a:srgbClr val="FF0000"/>
                </a:solidFill>
              </a:rPr>
              <a:t>D</a:t>
            </a:r>
            <a:r>
              <a:rPr lang="ru-RU" sz="1400" b="1" dirty="0">
                <a:solidFill>
                  <a:srgbClr val="FF0000"/>
                </a:solidFill>
              </a:rPr>
              <a:t>»</a:t>
            </a:r>
            <a:r>
              <a:rPr lang="ru-RU" sz="1400" dirty="0"/>
              <a:t> – недопустимый уровень (полное несоответствие требованиям).</a:t>
            </a:r>
          </a:p>
          <a:p>
            <a:pPr marL="0" indent="0" algn="just">
              <a:lnSpc>
                <a:spcPct val="100000"/>
              </a:lnSpc>
              <a:spcBef>
                <a:spcPts val="0"/>
              </a:spcBef>
              <a:buFont typeface="Arial" panose="020B0604020202020204" pitchFamily="34" charset="0"/>
              <a:buNone/>
            </a:pPr>
            <a:r>
              <a:rPr lang="ru-RU" sz="1400" b="1" dirty="0"/>
              <a:t>(см. Документ – Положение об оценке)</a:t>
            </a:r>
          </a:p>
        </p:txBody>
      </p:sp>
    </p:spTree>
    <p:extLst>
      <p:ext uri="{BB962C8B-B14F-4D97-AF65-F5344CB8AC3E}">
        <p14:creationId xmlns:p14="http://schemas.microsoft.com/office/powerpoint/2010/main" val="3923388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6617" y="355981"/>
            <a:ext cx="10515600" cy="549275"/>
          </a:xfrm>
        </p:spPr>
        <p:txBody>
          <a:bodyPr>
            <a:normAutofit fontScale="90000"/>
          </a:bodyPr>
          <a:lstStyle/>
          <a:p>
            <a:r>
              <a:rPr lang="ru-RU" b="1" dirty="0">
                <a:solidFill>
                  <a:srgbClr val="002060"/>
                </a:solidFill>
              </a:rPr>
              <a:t>Модель компетенций по категориям персонала </a:t>
            </a:r>
          </a:p>
        </p:txBody>
      </p:sp>
      <p:graphicFrame>
        <p:nvGraphicFramePr>
          <p:cNvPr id="5" name="Объект 4"/>
          <p:cNvGraphicFramePr>
            <a:graphicFrameLocks noGrp="1"/>
          </p:cNvGraphicFramePr>
          <p:nvPr>
            <p:ph idx="1"/>
            <p:extLst>
              <p:ext uri="{D42A27DB-BD31-4B8C-83A1-F6EECF244321}">
                <p14:modId xmlns:p14="http://schemas.microsoft.com/office/powerpoint/2010/main" val="1617084865"/>
              </p:ext>
            </p:extLst>
          </p:nvPr>
        </p:nvGraphicFramePr>
        <p:xfrm>
          <a:off x="356617" y="905256"/>
          <a:ext cx="10716768" cy="5141227"/>
        </p:xfrm>
        <a:graphic>
          <a:graphicData uri="http://schemas.openxmlformats.org/drawingml/2006/table">
            <a:tbl>
              <a:tblPr firstRow="1" firstCol="1" bandRow="1">
                <a:tableStyleId>{1E171933-4619-4E11-9A3F-F7608DF75F80}</a:tableStyleId>
              </a:tblPr>
              <a:tblGrid>
                <a:gridCol w="435101">
                  <a:extLst>
                    <a:ext uri="{9D8B030D-6E8A-4147-A177-3AD203B41FA5}">
                      <a16:colId xmlns:a16="http://schemas.microsoft.com/office/drawing/2014/main" val="340002203"/>
                    </a:ext>
                  </a:extLst>
                </a:gridCol>
                <a:gridCol w="1841142">
                  <a:extLst>
                    <a:ext uri="{9D8B030D-6E8A-4147-A177-3AD203B41FA5}">
                      <a16:colId xmlns:a16="http://schemas.microsoft.com/office/drawing/2014/main" val="2703045857"/>
                    </a:ext>
                  </a:extLst>
                </a:gridCol>
                <a:gridCol w="1989031">
                  <a:extLst>
                    <a:ext uri="{9D8B030D-6E8A-4147-A177-3AD203B41FA5}">
                      <a16:colId xmlns:a16="http://schemas.microsoft.com/office/drawing/2014/main" val="1906320406"/>
                    </a:ext>
                  </a:extLst>
                </a:gridCol>
                <a:gridCol w="2070480">
                  <a:extLst>
                    <a:ext uri="{9D8B030D-6E8A-4147-A177-3AD203B41FA5}">
                      <a16:colId xmlns:a16="http://schemas.microsoft.com/office/drawing/2014/main" val="4284880596"/>
                    </a:ext>
                  </a:extLst>
                </a:gridCol>
                <a:gridCol w="2151926">
                  <a:extLst>
                    <a:ext uri="{9D8B030D-6E8A-4147-A177-3AD203B41FA5}">
                      <a16:colId xmlns:a16="http://schemas.microsoft.com/office/drawing/2014/main" val="3688438880"/>
                    </a:ext>
                  </a:extLst>
                </a:gridCol>
                <a:gridCol w="2229088">
                  <a:extLst>
                    <a:ext uri="{9D8B030D-6E8A-4147-A177-3AD203B41FA5}">
                      <a16:colId xmlns:a16="http://schemas.microsoft.com/office/drawing/2014/main" val="1929161869"/>
                    </a:ext>
                  </a:extLst>
                </a:gridCol>
              </a:tblGrid>
              <a:tr h="340024">
                <a:tc>
                  <a:txBody>
                    <a:bodyPr/>
                    <a:lstStyle/>
                    <a:p>
                      <a:pPr algn="ctr">
                        <a:spcAft>
                          <a:spcPts val="0"/>
                        </a:spcAft>
                      </a:pPr>
                      <a:r>
                        <a:rPr lang="ru-RU" sz="1100">
                          <a:effectLst/>
                        </a:rPr>
                        <a:t> </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100" dirty="0">
                          <a:solidFill>
                            <a:srgbClr val="002060"/>
                          </a:solidFill>
                          <a:effectLst/>
                        </a:rPr>
                        <a:t>Категории персонала</a:t>
                      </a:r>
                      <a:endParaRPr lang="ru-RU" sz="1100" dirty="0">
                        <a:solidFill>
                          <a:srgbClr val="00206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dirty="0">
                          <a:solidFill>
                            <a:srgbClr val="002060"/>
                          </a:solidFill>
                          <a:effectLst/>
                        </a:rPr>
                        <a:t>Специалисты</a:t>
                      </a:r>
                      <a:endParaRPr lang="ru-RU" sz="1100" dirty="0">
                        <a:solidFill>
                          <a:srgbClr val="00206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dirty="0">
                          <a:solidFill>
                            <a:srgbClr val="002060"/>
                          </a:solidFill>
                          <a:effectLst/>
                        </a:rPr>
                        <a:t>Руководители начального звена</a:t>
                      </a:r>
                      <a:endParaRPr lang="ru-RU" sz="1100" dirty="0">
                        <a:solidFill>
                          <a:srgbClr val="00206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dirty="0">
                          <a:solidFill>
                            <a:srgbClr val="002060"/>
                          </a:solidFill>
                          <a:effectLst/>
                        </a:rPr>
                        <a:t>Руководители среднего звена</a:t>
                      </a:r>
                      <a:endParaRPr lang="ru-RU" sz="1100" dirty="0">
                        <a:solidFill>
                          <a:srgbClr val="00206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dirty="0">
                          <a:solidFill>
                            <a:srgbClr val="002060"/>
                          </a:solidFill>
                          <a:effectLst/>
                        </a:rPr>
                        <a:t>Руководители высшего звена</a:t>
                      </a:r>
                      <a:endParaRPr lang="ru-RU" sz="1100" dirty="0">
                        <a:solidFill>
                          <a:srgbClr val="00206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88068111"/>
                  </a:ext>
                </a:extLst>
              </a:tr>
              <a:tr h="544037">
                <a:tc>
                  <a:txBody>
                    <a:bodyPr/>
                    <a:lstStyle/>
                    <a:p>
                      <a:pPr algn="ctr">
                        <a:spcAft>
                          <a:spcPts val="0"/>
                        </a:spcAft>
                      </a:pPr>
                      <a:r>
                        <a:rPr lang="ru-RU" sz="1100" dirty="0">
                          <a:effectLst/>
                        </a:rPr>
                        <a:t>ВХК</a:t>
                      </a:r>
                      <a:endParaRPr lang="ru-RU" sz="1100" dirty="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100" dirty="0">
                          <a:effectLst/>
                        </a:rPr>
                        <a:t> </a:t>
                      </a:r>
                      <a:endParaRPr lang="ru-RU" sz="1100" dirty="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000" b="1">
                          <a:solidFill>
                            <a:srgbClr val="000000"/>
                          </a:solidFill>
                          <a:effectLst/>
                          <a:latin typeface="Tahoma" panose="020B0604030504040204" pitchFamily="34" charset="0"/>
                          <a:ea typeface="Arial Unicode MS" panose="020B0604020202020204" pitchFamily="34" charset="-128"/>
                          <a:cs typeface="Times New Roman" panose="02020603050405020304" pitchFamily="18" charset="0"/>
                        </a:rPr>
                        <a:t>1, 2 и 3Т</a:t>
                      </a:r>
                      <a:endParaRPr lang="ru-RU" sz="1200">
                        <a:solidFill>
                          <a:srgbClr val="000000"/>
                        </a:solidFill>
                        <a:effectLst/>
                        <a:latin typeface="Arial Unicode MS" panose="020B0604020202020204" pitchFamily="34" charset="-128"/>
                        <a:ea typeface="Arial Unicode MS" panose="020B0604020202020204" pitchFamily="34"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000" b="1">
                          <a:solidFill>
                            <a:srgbClr val="000000"/>
                          </a:solidFill>
                          <a:effectLst/>
                          <a:latin typeface="Tahoma" panose="020B0604030504040204" pitchFamily="34" charset="0"/>
                          <a:ea typeface="Arial Unicode MS" panose="020B0604020202020204" pitchFamily="34" charset="-128"/>
                          <a:cs typeface="Times New Roman" panose="02020603050405020304" pitchFamily="18" charset="0"/>
                        </a:rPr>
                        <a:t>3</a:t>
                      </a:r>
                      <a:endParaRPr lang="ru-RU" sz="1200">
                        <a:solidFill>
                          <a:srgbClr val="000000"/>
                        </a:solidFill>
                        <a:effectLst/>
                        <a:latin typeface="Arial Unicode MS" panose="020B0604020202020204" pitchFamily="34" charset="-128"/>
                        <a:ea typeface="Arial Unicode MS" panose="020B0604020202020204" pitchFamily="34"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000" b="1">
                          <a:solidFill>
                            <a:srgbClr val="000000"/>
                          </a:solidFill>
                          <a:effectLst/>
                          <a:latin typeface="Tahoma" panose="020B0604030504040204" pitchFamily="34" charset="0"/>
                          <a:ea typeface="Arial Unicode MS" panose="020B0604020202020204" pitchFamily="34" charset="-128"/>
                          <a:cs typeface="Times New Roman" panose="02020603050405020304" pitchFamily="18" charset="0"/>
                        </a:rPr>
                        <a:t>4Т</a:t>
                      </a:r>
                      <a:endParaRPr lang="ru-RU" sz="1200">
                        <a:solidFill>
                          <a:srgbClr val="000000"/>
                        </a:solidFill>
                        <a:effectLst/>
                        <a:latin typeface="Arial Unicode MS" panose="020B0604020202020204" pitchFamily="34" charset="-128"/>
                        <a:ea typeface="Arial Unicode MS" panose="020B0604020202020204" pitchFamily="34"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000" b="1" dirty="0">
                          <a:solidFill>
                            <a:srgbClr val="000000"/>
                          </a:solidFill>
                          <a:effectLst/>
                          <a:latin typeface="Tahoma" panose="020B0604030504040204" pitchFamily="34" charset="0"/>
                          <a:ea typeface="Arial Unicode MS" panose="020B0604020202020204" pitchFamily="34" charset="-128"/>
                          <a:cs typeface="Times New Roman" panose="02020603050405020304" pitchFamily="18" charset="0"/>
                        </a:rPr>
                        <a:t>5</a:t>
                      </a:r>
                      <a:endParaRPr lang="ru-RU" sz="1200" dirty="0">
                        <a:solidFill>
                          <a:srgbClr val="000000"/>
                        </a:solidFill>
                        <a:effectLst/>
                        <a:latin typeface="Arial Unicode MS" panose="020B0604020202020204" pitchFamily="34" charset="-128"/>
                        <a:ea typeface="Arial Unicode MS" panose="020B0604020202020204" pitchFamily="34"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57592416"/>
                  </a:ext>
                </a:extLst>
              </a:tr>
              <a:tr h="170416">
                <a:tc gridSpan="6">
                  <a:txBody>
                    <a:bodyPr/>
                    <a:lstStyle/>
                    <a:p>
                      <a:pPr>
                        <a:spcAft>
                          <a:spcPts val="0"/>
                        </a:spcAft>
                      </a:pPr>
                      <a:r>
                        <a:rPr lang="ru-RU" sz="1100" dirty="0">
                          <a:effectLst/>
                        </a:rPr>
                        <a:t>Деловые качества сотрудников</a:t>
                      </a:r>
                      <a:endParaRPr lang="ru-RU" sz="1100" dirty="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021420232"/>
                  </a:ext>
                </a:extLst>
              </a:tr>
              <a:tr h="340832">
                <a:tc>
                  <a:txBody>
                    <a:bodyPr/>
                    <a:lstStyle/>
                    <a:p>
                      <a:pPr>
                        <a:spcAft>
                          <a:spcPts val="0"/>
                        </a:spcAft>
                      </a:pPr>
                      <a:r>
                        <a:rPr lang="ru-RU" sz="1100">
                          <a:effectLst/>
                        </a:rPr>
                        <a:t>1</a:t>
                      </a:r>
                      <a:endParaRPr lang="ru-RU" sz="1100">
                        <a:solidFill>
                          <a:srgbClr val="000000"/>
                        </a:solidFill>
                        <a:effectLst/>
                        <a:latin typeface="Arial Unicode MS"/>
                        <a:cs typeface="Times New Roman" panose="02020603050405020304" pitchFamily="18"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100">
                          <a:effectLst/>
                        </a:rPr>
                        <a:t>Анализ ситуации и принятие решений</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a:effectLst/>
                        </a:rPr>
                        <a:t>Анализ и решение проблем</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a:effectLst/>
                        </a:rPr>
                        <a:t>Принятие взвешенных решений</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a:effectLst/>
                        </a:rPr>
                        <a:t>Перспективное экономическое мышление</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a:effectLst/>
                        </a:rPr>
                        <a:t>Стратегическое мышление</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9090134"/>
                  </a:ext>
                </a:extLst>
              </a:tr>
              <a:tr h="340832">
                <a:tc>
                  <a:txBody>
                    <a:bodyPr/>
                    <a:lstStyle/>
                    <a:p>
                      <a:pPr>
                        <a:spcAft>
                          <a:spcPts val="0"/>
                        </a:spcAft>
                      </a:pPr>
                      <a:r>
                        <a:rPr lang="ru-RU" sz="1100">
                          <a:effectLst/>
                        </a:rPr>
                        <a:t>2</a:t>
                      </a:r>
                      <a:endParaRPr lang="ru-RU" sz="1100">
                        <a:solidFill>
                          <a:srgbClr val="000000"/>
                        </a:solidFill>
                        <a:effectLst/>
                        <a:latin typeface="Arial Unicode MS"/>
                        <a:cs typeface="Times New Roman" panose="02020603050405020304" pitchFamily="18"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100">
                          <a:effectLst/>
                        </a:rPr>
                        <a:t>Управление рабочим процессом</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a:effectLst/>
                        </a:rPr>
                        <a:t>Самоорганизация</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a:effectLst/>
                        </a:rPr>
                        <a:t>Организация рабочего процесса</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a:effectLst/>
                        </a:rPr>
                        <a:t>Управление эффективностью</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a:effectLst/>
                        </a:rPr>
                        <a:t>Создание культуры эффективности</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78344871"/>
                  </a:ext>
                </a:extLst>
              </a:tr>
              <a:tr h="170416">
                <a:tc gridSpan="6">
                  <a:txBody>
                    <a:bodyPr/>
                    <a:lstStyle/>
                    <a:p>
                      <a:pPr>
                        <a:spcAft>
                          <a:spcPts val="0"/>
                        </a:spcAft>
                      </a:pPr>
                      <a:r>
                        <a:rPr lang="ru-RU" sz="1100">
                          <a:effectLst/>
                        </a:rPr>
                        <a:t>Взаимодействие</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369540889"/>
                  </a:ext>
                </a:extLst>
              </a:tr>
              <a:tr h="510035">
                <a:tc>
                  <a:txBody>
                    <a:bodyPr/>
                    <a:lstStyle/>
                    <a:p>
                      <a:pPr>
                        <a:spcAft>
                          <a:spcPts val="0"/>
                        </a:spcAft>
                      </a:pPr>
                      <a:r>
                        <a:rPr lang="ru-RU" sz="1100">
                          <a:effectLst/>
                        </a:rPr>
                        <a:t>3</a:t>
                      </a:r>
                      <a:endParaRPr lang="ru-RU" sz="1100">
                        <a:solidFill>
                          <a:srgbClr val="000000"/>
                        </a:solidFill>
                        <a:effectLst/>
                        <a:latin typeface="Arial Unicode MS"/>
                        <a:cs typeface="Times New Roman" panose="02020603050405020304" pitchFamily="18"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100">
                          <a:effectLst/>
                        </a:rPr>
                        <a:t>Коммуникация и вовлечение других</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a:effectLst/>
                        </a:rPr>
                        <a:t>Чёткость в коммуникации</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a:effectLst/>
                        </a:rPr>
                        <a:t>Эффективная коммуникация</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a:effectLst/>
                        </a:rPr>
                        <a:t>Убеждающая коммуникация и постановка целей</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a:effectLst/>
                        </a:rPr>
                        <a:t>Построение партнёрских отношений и убеждающая коммуникация</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42075237"/>
                  </a:ext>
                </a:extLst>
              </a:tr>
              <a:tr h="340832">
                <a:tc>
                  <a:txBody>
                    <a:bodyPr/>
                    <a:lstStyle/>
                    <a:p>
                      <a:pPr>
                        <a:spcAft>
                          <a:spcPts val="0"/>
                        </a:spcAft>
                      </a:pPr>
                      <a:r>
                        <a:rPr lang="ru-RU" sz="1100">
                          <a:effectLst/>
                        </a:rPr>
                        <a:t>4</a:t>
                      </a:r>
                      <a:endParaRPr lang="ru-RU" sz="1100">
                        <a:solidFill>
                          <a:srgbClr val="000000"/>
                        </a:solidFill>
                        <a:effectLst/>
                        <a:latin typeface="Arial Unicode MS"/>
                        <a:cs typeface="Times New Roman" panose="02020603050405020304" pitchFamily="18"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100">
                          <a:effectLst/>
                        </a:rPr>
                        <a:t>Командное взаимодействие</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a:effectLst/>
                        </a:rPr>
                        <a:t>Работа в команде</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a:effectLst/>
                        </a:rPr>
                        <a:t>Управление проектом</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a:effectLst/>
                        </a:rPr>
                        <a:t>Менеджмент многофункцио-нальных проектов</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dirty="0">
                          <a:effectLst/>
                        </a:rPr>
                        <a:t>Корпоративное командное лидерство</a:t>
                      </a:r>
                      <a:endParaRPr lang="ru-RU" sz="1100" dirty="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964816"/>
                  </a:ext>
                </a:extLst>
              </a:tr>
              <a:tr h="170416">
                <a:tc gridSpan="6">
                  <a:txBody>
                    <a:bodyPr/>
                    <a:lstStyle/>
                    <a:p>
                      <a:pPr>
                        <a:spcAft>
                          <a:spcPts val="0"/>
                        </a:spcAft>
                      </a:pPr>
                      <a:r>
                        <a:rPr lang="ru-RU" sz="1100">
                          <a:effectLst/>
                        </a:rPr>
                        <a:t>Развитие и изменения</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575332419"/>
                  </a:ext>
                </a:extLst>
              </a:tr>
              <a:tr h="510035">
                <a:tc>
                  <a:txBody>
                    <a:bodyPr/>
                    <a:lstStyle/>
                    <a:p>
                      <a:pPr>
                        <a:spcAft>
                          <a:spcPts val="0"/>
                        </a:spcAft>
                      </a:pPr>
                      <a:r>
                        <a:rPr lang="ru-RU" sz="1100">
                          <a:effectLst/>
                        </a:rPr>
                        <a:t>5</a:t>
                      </a:r>
                      <a:endParaRPr lang="ru-RU" sz="1100">
                        <a:solidFill>
                          <a:srgbClr val="000000"/>
                        </a:solidFill>
                        <a:effectLst/>
                        <a:latin typeface="Arial Unicode MS"/>
                        <a:cs typeface="Times New Roman" panose="02020603050405020304" pitchFamily="18"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100">
                          <a:effectLst/>
                        </a:rPr>
                        <a:t>Активная жизненная позиция и управление изменениями</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a:effectLst/>
                        </a:rPr>
                        <a:t>Активная жизненная позиция. Инициативность и открытость</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a:effectLst/>
                        </a:rPr>
                        <a:t>Внедрение изменений</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a:effectLst/>
                        </a:rPr>
                        <a:t>Управление изменениями</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a:effectLst/>
                        </a:rPr>
                        <a:t>Командный подход к изменениям</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88560266"/>
                  </a:ext>
                </a:extLst>
              </a:tr>
              <a:tr h="511248">
                <a:tc>
                  <a:txBody>
                    <a:bodyPr/>
                    <a:lstStyle/>
                    <a:p>
                      <a:pPr>
                        <a:spcAft>
                          <a:spcPts val="0"/>
                        </a:spcAft>
                      </a:pPr>
                      <a:r>
                        <a:rPr lang="ru-RU" sz="1100">
                          <a:effectLst/>
                        </a:rPr>
                        <a:t>6</a:t>
                      </a:r>
                      <a:endParaRPr lang="ru-RU" sz="1100">
                        <a:solidFill>
                          <a:srgbClr val="000000"/>
                        </a:solidFill>
                        <a:effectLst/>
                        <a:latin typeface="Arial Unicode MS"/>
                        <a:cs typeface="Times New Roman" panose="02020603050405020304" pitchFamily="18"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100">
                          <a:effectLst/>
                        </a:rPr>
                        <a:t>Развитие себя и других</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a:effectLst/>
                        </a:rPr>
                        <a:t>Самомотивация и саморазвитие</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a:effectLst/>
                        </a:rPr>
                        <a:t>Управление саморазвитием и развитием других / Оперативное наставничество</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a:effectLst/>
                        </a:rPr>
                        <a:t>Управление саморазвитием и развитием других / Тактическое наставничество</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a:effectLst/>
                        </a:rPr>
                        <a:t>Управление развитием организационным  потенциалом / Стратегическое наставничество</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11421727"/>
                  </a:ext>
                </a:extLst>
              </a:tr>
              <a:tr h="170416">
                <a:tc gridSpan="6">
                  <a:txBody>
                    <a:bodyPr/>
                    <a:lstStyle/>
                    <a:p>
                      <a:pPr>
                        <a:spcAft>
                          <a:spcPts val="0"/>
                        </a:spcAft>
                      </a:pPr>
                      <a:r>
                        <a:rPr lang="ru-RU" sz="1100">
                          <a:effectLst/>
                        </a:rPr>
                        <a:t>Личные качества / Корпоративные компетенции</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444903935"/>
                  </a:ext>
                </a:extLst>
              </a:tr>
              <a:tr h="340024">
                <a:tc>
                  <a:txBody>
                    <a:bodyPr/>
                    <a:lstStyle/>
                    <a:p>
                      <a:pPr>
                        <a:spcAft>
                          <a:spcPts val="0"/>
                        </a:spcAft>
                      </a:pPr>
                      <a:r>
                        <a:rPr lang="ru-RU" sz="1100">
                          <a:effectLst/>
                        </a:rPr>
                        <a:t>7</a:t>
                      </a:r>
                      <a:endParaRPr lang="ru-RU" sz="1100">
                        <a:solidFill>
                          <a:srgbClr val="000000"/>
                        </a:solidFill>
                        <a:effectLst/>
                        <a:latin typeface="Arial Unicode MS"/>
                        <a:cs typeface="Times New Roman" panose="02020603050405020304" pitchFamily="18"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a:effectLst/>
                        </a:rPr>
                        <a:t>Ориентация на эффективность</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gn="ctr">
                        <a:spcAft>
                          <a:spcPts val="0"/>
                        </a:spcAft>
                      </a:pPr>
                      <a:r>
                        <a:rPr lang="ru-RU" sz="1100">
                          <a:effectLst/>
                        </a:rPr>
                        <a:t>Стремление соответствовать установленным стандартам или превосходить их. </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906915414"/>
                  </a:ext>
                </a:extLst>
              </a:tr>
              <a:tr h="681664">
                <a:tc>
                  <a:txBody>
                    <a:bodyPr/>
                    <a:lstStyle/>
                    <a:p>
                      <a:pPr>
                        <a:spcAft>
                          <a:spcPts val="0"/>
                        </a:spcAft>
                      </a:pPr>
                      <a:r>
                        <a:rPr lang="ru-RU" sz="1100">
                          <a:effectLst/>
                        </a:rPr>
                        <a:t>8</a:t>
                      </a:r>
                      <a:endParaRPr lang="ru-RU" sz="1100">
                        <a:solidFill>
                          <a:srgbClr val="000000"/>
                        </a:solidFill>
                        <a:effectLst/>
                        <a:latin typeface="Arial Unicode MS"/>
                        <a:cs typeface="Times New Roman" panose="02020603050405020304" pitchFamily="18"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100">
                          <a:effectLst/>
                        </a:rPr>
                        <a:t>Системное мышление. Видение развития процессов.</a:t>
                      </a:r>
                      <a:endParaRPr lang="ru-RU" sz="110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gn="ctr">
                        <a:spcAft>
                          <a:spcPts val="0"/>
                        </a:spcAft>
                      </a:pPr>
                      <a:r>
                        <a:rPr lang="ru-RU" sz="1100" dirty="0">
                          <a:effectLst/>
                        </a:rPr>
                        <a:t>Системный и структурированный подход к решению проблем; способность систематизировать, стандартизировать задачи и подходы, способность видеть направления развития бизнеса, точный прогноз тенденций рынка.</a:t>
                      </a:r>
                      <a:br>
                        <a:rPr lang="ru-RU" sz="1100" dirty="0">
                          <a:effectLst/>
                        </a:rPr>
                      </a:br>
                      <a:r>
                        <a:rPr lang="ru-RU" sz="1100" dirty="0">
                          <a:effectLst/>
                        </a:rPr>
                        <a:t>Способность видеть всю систему отношений как внутри компании, так и по всей группе предприятий. Умение мыслить целостно, “глобальными связями”.</a:t>
                      </a:r>
                      <a:endParaRPr lang="ru-RU" sz="1100" dirty="0">
                        <a:solidFill>
                          <a:srgbClr val="000000"/>
                        </a:solidFill>
                        <a:effectLst/>
                        <a:latin typeface="Arial Unicode MS"/>
                        <a:cs typeface="Times New Roman" panose="02020603050405020304" pitchFamily="18" charset="0"/>
                      </a:endParaRPr>
                    </a:p>
                  </a:txBody>
                  <a:tcPr marL="61576" marR="6157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28975111"/>
                  </a:ext>
                </a:extLst>
              </a:tr>
            </a:tbl>
          </a:graphicData>
        </a:graphic>
      </p:graphicFrame>
    </p:spTree>
    <p:extLst>
      <p:ext uri="{BB962C8B-B14F-4D97-AF65-F5344CB8AC3E}">
        <p14:creationId xmlns:p14="http://schemas.microsoft.com/office/powerpoint/2010/main" val="1200549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0"/>
            <a:ext cx="10515600" cy="1085700"/>
          </a:xfrm>
        </p:spPr>
        <p:txBody>
          <a:bodyPr>
            <a:normAutofit fontScale="90000"/>
          </a:bodyPr>
          <a:lstStyle/>
          <a:p>
            <a:r>
              <a:rPr lang="ru-RU" b="1" dirty="0">
                <a:solidFill>
                  <a:srgbClr val="002060"/>
                </a:solidFill>
              </a:rPr>
              <a:t>ИНСТРУМЕНТЫ ДЛЯ СОТРУДНИКА</a:t>
            </a:r>
            <a:br>
              <a:rPr lang="ru-RU" b="1" dirty="0">
                <a:solidFill>
                  <a:srgbClr val="002060"/>
                </a:solidFill>
              </a:rPr>
            </a:br>
            <a:r>
              <a:rPr lang="ru-RU" sz="1800" b="1" dirty="0">
                <a:solidFill>
                  <a:srgbClr val="002060"/>
                </a:solidFill>
              </a:rPr>
              <a:t>Вертикальное и горизонтальное развитие.</a:t>
            </a:r>
            <a:br>
              <a:rPr lang="ru-RU" sz="1800" b="1" dirty="0">
                <a:solidFill>
                  <a:srgbClr val="002060"/>
                </a:solidFill>
              </a:rPr>
            </a:br>
            <a:r>
              <a:rPr lang="ru-RU" sz="1800" b="1" dirty="0">
                <a:solidFill>
                  <a:srgbClr val="002060"/>
                </a:solidFill>
              </a:rPr>
              <a:t>Мотивация на эффективность.</a:t>
            </a:r>
          </a:p>
        </p:txBody>
      </p:sp>
      <p:graphicFrame>
        <p:nvGraphicFramePr>
          <p:cNvPr id="4" name="Объект 4"/>
          <p:cNvGraphicFramePr>
            <a:graphicFrameLocks noGrp="1"/>
          </p:cNvGraphicFramePr>
          <p:nvPr>
            <p:ph idx="1"/>
            <p:extLst>
              <p:ext uri="{D42A27DB-BD31-4B8C-83A1-F6EECF244321}">
                <p14:modId xmlns:p14="http://schemas.microsoft.com/office/powerpoint/2010/main" val="620038640"/>
              </p:ext>
            </p:extLst>
          </p:nvPr>
        </p:nvGraphicFramePr>
        <p:xfrm>
          <a:off x="6879257" y="3794760"/>
          <a:ext cx="5004816" cy="2455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Объект 4"/>
          <p:cNvGraphicFramePr>
            <a:graphicFrameLocks/>
          </p:cNvGraphicFramePr>
          <p:nvPr>
            <p:extLst>
              <p:ext uri="{D42A27DB-BD31-4B8C-83A1-F6EECF244321}">
                <p14:modId xmlns:p14="http://schemas.microsoft.com/office/powerpoint/2010/main" val="2394656159"/>
              </p:ext>
            </p:extLst>
          </p:nvPr>
        </p:nvGraphicFramePr>
        <p:xfrm>
          <a:off x="6879257" y="1825752"/>
          <a:ext cx="5004816" cy="245548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6" name="Минус 6"/>
          <p:cNvSpPr/>
          <p:nvPr/>
        </p:nvSpPr>
        <p:spPr>
          <a:xfrm>
            <a:off x="6955457" y="3794760"/>
            <a:ext cx="5166360" cy="64008"/>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Стрелка вправо 7"/>
          <p:cNvSpPr/>
          <p:nvPr/>
        </p:nvSpPr>
        <p:spPr>
          <a:xfrm>
            <a:off x="6879257" y="6250242"/>
            <a:ext cx="5004816" cy="255712"/>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a:solidFill>
                  <a:schemeClr val="tx1"/>
                </a:solidFill>
              </a:rPr>
              <a:t>Горизонтальная карьера</a:t>
            </a:r>
          </a:p>
        </p:txBody>
      </p:sp>
      <p:sp>
        <p:nvSpPr>
          <p:cNvPr id="8" name="Стрелка вправо 8"/>
          <p:cNvSpPr/>
          <p:nvPr/>
        </p:nvSpPr>
        <p:spPr>
          <a:xfrm rot="16200000">
            <a:off x="4042331" y="3906774"/>
            <a:ext cx="4951476" cy="246888"/>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a:solidFill>
                  <a:schemeClr val="tx1"/>
                </a:solidFill>
              </a:rPr>
              <a:t>Вертикальная карьера</a:t>
            </a:r>
          </a:p>
        </p:txBody>
      </p:sp>
      <p:sp>
        <p:nvSpPr>
          <p:cNvPr id="9" name="Выноска со стрелкой вниз 10"/>
          <p:cNvSpPr/>
          <p:nvPr/>
        </p:nvSpPr>
        <p:spPr>
          <a:xfrm rot="16200000">
            <a:off x="4376086" y="4487416"/>
            <a:ext cx="2647188" cy="1389888"/>
          </a:xfrm>
          <a:prstGeom prst="downArrow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rPr>
              <a:t>Грейд 6</a:t>
            </a:r>
          </a:p>
          <a:p>
            <a:pPr algn="ctr"/>
            <a:r>
              <a:rPr lang="ru-RU" dirty="0">
                <a:solidFill>
                  <a:schemeClr val="tx1"/>
                </a:solidFill>
              </a:rPr>
              <a:t>Граница баллов</a:t>
            </a:r>
          </a:p>
          <a:p>
            <a:pPr algn="ctr"/>
            <a:r>
              <a:rPr lang="ru-RU" dirty="0">
                <a:solidFill>
                  <a:schemeClr val="tx1"/>
                </a:solidFill>
              </a:rPr>
              <a:t>78-90 </a:t>
            </a:r>
          </a:p>
        </p:txBody>
      </p:sp>
      <p:sp>
        <p:nvSpPr>
          <p:cNvPr id="10" name="Выноска со стрелкой вниз 11"/>
          <p:cNvSpPr/>
          <p:nvPr/>
        </p:nvSpPr>
        <p:spPr>
          <a:xfrm rot="16200000">
            <a:off x="4481243" y="1945384"/>
            <a:ext cx="2436875" cy="1389888"/>
          </a:xfrm>
          <a:prstGeom prst="downArrow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rPr>
              <a:t>Грейд 7</a:t>
            </a:r>
          </a:p>
          <a:p>
            <a:pPr algn="ctr"/>
            <a:r>
              <a:rPr lang="ru-RU" dirty="0">
                <a:solidFill>
                  <a:schemeClr val="tx1"/>
                </a:solidFill>
              </a:rPr>
              <a:t>Граница баллов</a:t>
            </a:r>
          </a:p>
          <a:p>
            <a:pPr algn="ctr"/>
            <a:r>
              <a:rPr lang="ru-RU" dirty="0">
                <a:solidFill>
                  <a:schemeClr val="tx1"/>
                </a:solidFill>
              </a:rPr>
              <a:t>91-102 </a:t>
            </a:r>
          </a:p>
        </p:txBody>
      </p:sp>
      <p:sp>
        <p:nvSpPr>
          <p:cNvPr id="11" name="Прямоугольник 10"/>
          <p:cNvSpPr/>
          <p:nvPr/>
        </p:nvSpPr>
        <p:spPr>
          <a:xfrm rot="16200000">
            <a:off x="2057040" y="3677130"/>
            <a:ext cx="5084064" cy="573584"/>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rPr>
              <a:t>Менеджер по развитию территорий</a:t>
            </a:r>
          </a:p>
        </p:txBody>
      </p:sp>
      <p:sp>
        <p:nvSpPr>
          <p:cNvPr id="12" name="TextBox 11"/>
          <p:cNvSpPr txBox="1"/>
          <p:nvPr/>
        </p:nvSpPr>
        <p:spPr>
          <a:xfrm>
            <a:off x="206624" y="1701763"/>
            <a:ext cx="3858768" cy="4524315"/>
          </a:xfrm>
          <a:prstGeom prst="rect">
            <a:avLst/>
          </a:prstGeom>
          <a:noFill/>
        </p:spPr>
        <p:txBody>
          <a:bodyPr wrap="square" rtlCol="0">
            <a:spAutoFit/>
          </a:bodyPr>
          <a:lstStyle/>
          <a:p>
            <a:pPr algn="just"/>
            <a:r>
              <a:rPr lang="ru-RU" sz="1600" dirty="0">
                <a:latin typeface="Arial" panose="020B0604020202020204" pitchFamily="34" charset="0"/>
                <a:cs typeface="Arial" panose="020B0604020202020204" pitchFamily="34" charset="0"/>
              </a:rPr>
              <a:t>Новый сотрудник на позицию Мен. по развитию принимается на 78 баллов в 6 </a:t>
            </a:r>
            <a:r>
              <a:rPr lang="ru-RU" sz="1600" dirty="0" err="1">
                <a:latin typeface="Arial" panose="020B0604020202020204" pitchFamily="34" charset="0"/>
                <a:cs typeface="Arial" panose="020B0604020202020204" pitchFamily="34" charset="0"/>
              </a:rPr>
              <a:t>грейд</a:t>
            </a:r>
            <a:r>
              <a:rPr lang="ru-RU" sz="1600" dirty="0">
                <a:latin typeface="Arial" panose="020B0604020202020204" pitchFamily="34" charset="0"/>
                <a:cs typeface="Arial" panose="020B0604020202020204" pitchFamily="34" charset="0"/>
              </a:rPr>
              <a:t>, то есть его оплата труда (оклад + премия) составляет 44 000 р/мес.</a:t>
            </a:r>
          </a:p>
          <a:p>
            <a:pPr algn="just"/>
            <a:r>
              <a:rPr lang="ru-RU" sz="1600" dirty="0">
                <a:latin typeface="Arial" panose="020B0604020202020204" pitchFamily="34" charset="0"/>
                <a:cs typeface="Arial" panose="020B0604020202020204" pitchFamily="34" charset="0"/>
              </a:rPr>
              <a:t>Сотрудник прошёл адаптацию, приступил к работе и выполняет добросовестно возложенные на него задачи. </a:t>
            </a:r>
          </a:p>
          <a:p>
            <a:pPr algn="just"/>
            <a:r>
              <a:rPr lang="ru-RU" sz="1600" dirty="0">
                <a:latin typeface="Arial" panose="020B0604020202020204" pitchFamily="34" charset="0"/>
                <a:cs typeface="Arial" panose="020B0604020202020204" pitchFamily="34" charset="0"/>
              </a:rPr>
              <a:t>Через год, согласно графика, сотрудник выходит на ЦО (центр оценки). По результатам ЦО ему присваивается кат. «А» и ему добавляется 4 балла или ХХ</a:t>
            </a:r>
            <a:r>
              <a:rPr lang="en-US" sz="1600" dirty="0">
                <a:latin typeface="Arial" panose="020B0604020202020204" pitchFamily="34" charset="0"/>
                <a:cs typeface="Arial" panose="020B0604020202020204" pitchFamily="34" charset="0"/>
              </a:rPr>
              <a:t>XXX</a:t>
            </a:r>
            <a:r>
              <a:rPr lang="ru-RU" sz="1600" dirty="0">
                <a:latin typeface="Arial" panose="020B0604020202020204" pitchFamily="34" charset="0"/>
                <a:cs typeface="Arial" panose="020B0604020202020204" pitchFamily="34" charset="0"/>
              </a:rPr>
              <a:t> руб./мес.</a:t>
            </a:r>
          </a:p>
          <a:p>
            <a:pPr algn="just"/>
            <a:r>
              <a:rPr lang="ru-RU" sz="1600" dirty="0">
                <a:latin typeface="Arial" panose="020B0604020202020204" pitchFamily="34" charset="0"/>
                <a:cs typeface="Arial" panose="020B0604020202020204" pitchFamily="34" charset="0"/>
              </a:rPr>
              <a:t>Таким образом, он начинает расти горизонтально, а затем и вертикально.</a:t>
            </a:r>
          </a:p>
        </p:txBody>
      </p:sp>
    </p:spTree>
    <p:extLst>
      <p:ext uri="{BB962C8B-B14F-4D97-AF65-F5344CB8AC3E}">
        <p14:creationId xmlns:p14="http://schemas.microsoft.com/office/powerpoint/2010/main" val="3457880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circle(in)">
                                      <p:cBhvr>
                                        <p:cTn id="13" dur="20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heel(1)">
                                      <p:cBhvr>
                                        <p:cTn id="18" dur="20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wheel(1)">
                                      <p:cBhvr>
                                        <p:cTn id="23" dur="20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1"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wheel(1)">
                                      <p:cBhvr>
                                        <p:cTn id="28" dur="200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wheel(1)">
                                      <p:cBhvr>
                                        <p:cTn id="37" dur="20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wheel(1)">
                                      <p:cBhvr>
                                        <p:cTn id="4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Graphic spid="5" grpId="0">
        <p:bldAsOne/>
      </p:bldGraphic>
      <p:bldP spid="7" grpId="0" animBg="1"/>
      <p:bldP spid="8" grpId="0" animBg="1"/>
      <p:bldP spid="9" grpId="0" animBg="1"/>
      <p:bldP spid="10" grpId="0" animBg="1"/>
      <p:bldP spid="11" grpId="0" animBg="1"/>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15745"/>
            <a:ext cx="10515600" cy="383020"/>
          </a:xfrm>
        </p:spPr>
        <p:txBody>
          <a:bodyPr>
            <a:normAutofit fontScale="90000"/>
          </a:bodyPr>
          <a:lstStyle/>
          <a:p>
            <a:r>
              <a:rPr lang="ru-RU" b="1" dirty="0">
                <a:solidFill>
                  <a:srgbClr val="002060"/>
                </a:solidFill>
              </a:rPr>
              <a:t>Карьерный навигатор</a:t>
            </a:r>
          </a:p>
        </p:txBody>
      </p:sp>
      <p:sp>
        <p:nvSpPr>
          <p:cNvPr id="3" name="Объект 2"/>
          <p:cNvSpPr>
            <a:spLocks noGrp="1"/>
          </p:cNvSpPr>
          <p:nvPr>
            <p:ph idx="1"/>
          </p:nvPr>
        </p:nvSpPr>
        <p:spPr>
          <a:xfrm>
            <a:off x="838200" y="651164"/>
            <a:ext cx="10515600" cy="2826328"/>
          </a:xfrm>
        </p:spPr>
        <p:txBody>
          <a:bodyPr/>
          <a:lstStyle/>
          <a:p>
            <a:pPr marL="0" indent="0" algn="just">
              <a:buNone/>
            </a:pPr>
            <a:r>
              <a:rPr lang="ru-RU" dirty="0">
                <a:solidFill>
                  <a:srgbClr val="FF0000"/>
                </a:solidFill>
              </a:rPr>
              <a:t>Карьерный навигатор </a:t>
            </a:r>
            <a:r>
              <a:rPr lang="ru-RU" dirty="0"/>
              <a:t>– это систематизированное описание типовых маршрутов карьерного развития сотрудников Компании</a:t>
            </a:r>
          </a:p>
          <a:p>
            <a:pPr marL="0" indent="0" algn="just">
              <a:buNone/>
            </a:pPr>
            <a:endParaRPr lang="ru-RU" dirty="0"/>
          </a:p>
          <a:p>
            <a:pPr marL="0" algn="just">
              <a:lnSpc>
                <a:spcPct val="100000"/>
              </a:lnSpc>
              <a:spcBef>
                <a:spcPts val="0"/>
              </a:spcBef>
              <a:buFont typeface="Wingdings" panose="05000000000000000000" pitchFamily="2" charset="2"/>
              <a:buChar char="Ø"/>
            </a:pPr>
            <a:r>
              <a:rPr lang="ru-RU" sz="1800" dirty="0"/>
              <a:t>Формирует прозрачную систему карьерного развития и требований к сотрудникам;</a:t>
            </a:r>
          </a:p>
          <a:p>
            <a:pPr marL="0" algn="just">
              <a:lnSpc>
                <a:spcPct val="100000"/>
              </a:lnSpc>
              <a:spcBef>
                <a:spcPts val="0"/>
              </a:spcBef>
              <a:buFont typeface="Wingdings" panose="05000000000000000000" pitchFamily="2" charset="2"/>
              <a:buChar char="Ø"/>
            </a:pPr>
            <a:r>
              <a:rPr lang="ru-RU" sz="1800" dirty="0"/>
              <a:t>Расширяет карьерные горизонты, обозначает варианты развития как в своей вертикали, так и в других направлениях;</a:t>
            </a:r>
          </a:p>
          <a:p>
            <a:pPr marL="0" algn="just">
              <a:lnSpc>
                <a:spcPct val="100000"/>
              </a:lnSpc>
              <a:spcBef>
                <a:spcPts val="0"/>
              </a:spcBef>
              <a:buFont typeface="Wingdings" panose="05000000000000000000" pitchFamily="2" charset="2"/>
              <a:buChar char="Ø"/>
            </a:pPr>
            <a:r>
              <a:rPr lang="ru-RU" sz="1800" dirty="0"/>
              <a:t>Задаёт единые стандарты и правила реализации карьерных планов сотрудников;</a:t>
            </a:r>
          </a:p>
          <a:p>
            <a:pPr marL="0" algn="just">
              <a:lnSpc>
                <a:spcPct val="100000"/>
              </a:lnSpc>
              <a:spcBef>
                <a:spcPts val="0"/>
              </a:spcBef>
              <a:buFont typeface="Wingdings" panose="05000000000000000000" pitchFamily="2" charset="2"/>
              <a:buChar char="Ø"/>
            </a:pPr>
            <a:r>
              <a:rPr lang="ru-RU" sz="1800" dirty="0"/>
              <a:t>Облегчает поиск внутренних кандидатов для закрытия вакансий.</a:t>
            </a:r>
          </a:p>
        </p:txBody>
      </p:sp>
      <p:sp>
        <p:nvSpPr>
          <p:cNvPr id="4" name="TextBox 3"/>
          <p:cNvSpPr txBox="1"/>
          <p:nvPr/>
        </p:nvSpPr>
        <p:spPr>
          <a:xfrm>
            <a:off x="6386945" y="4100945"/>
            <a:ext cx="5458691" cy="2031325"/>
          </a:xfrm>
          <a:prstGeom prst="rect">
            <a:avLst/>
          </a:prstGeom>
          <a:noFill/>
        </p:spPr>
        <p:txBody>
          <a:bodyPr wrap="square" rtlCol="0">
            <a:spAutoFit/>
          </a:bodyPr>
          <a:lstStyle/>
          <a:p>
            <a:pPr algn="ctr"/>
            <a:r>
              <a:rPr lang="ru-RU" dirty="0"/>
              <a:t>ПРОЗРАЧНАЯ СИСТЕМА КАРЬЕРНОГО РАЗВИТИЯ СПОСОБСТВУЕТ:</a:t>
            </a:r>
          </a:p>
          <a:p>
            <a:pPr marL="285750" indent="-285750" algn="just">
              <a:buFont typeface="Wingdings" panose="05000000000000000000" pitchFamily="2" charset="2"/>
              <a:buChar char="ü"/>
            </a:pPr>
            <a:r>
              <a:rPr lang="ru-RU" dirty="0"/>
              <a:t>Повышению уровня удовлетворённости сотрудников;</a:t>
            </a:r>
          </a:p>
          <a:p>
            <a:pPr marL="285750" indent="-285750" algn="just">
              <a:buFont typeface="Wingdings" panose="05000000000000000000" pitchFamily="2" charset="2"/>
              <a:buChar char="ü"/>
            </a:pPr>
            <a:r>
              <a:rPr lang="ru-RU" dirty="0"/>
              <a:t>Сокращению времени закрытия вакансий;</a:t>
            </a:r>
          </a:p>
          <a:p>
            <a:pPr marL="285750" indent="-285750" algn="just">
              <a:buFont typeface="Wingdings" panose="05000000000000000000" pitchFamily="2" charset="2"/>
              <a:buChar char="ü"/>
            </a:pPr>
            <a:r>
              <a:rPr lang="ru-RU" dirty="0"/>
              <a:t>Снижению текучести персонала;</a:t>
            </a:r>
          </a:p>
          <a:p>
            <a:pPr marL="285750" indent="-285750" algn="just">
              <a:buFont typeface="Wingdings" panose="05000000000000000000" pitchFamily="2" charset="2"/>
              <a:buChar char="ü"/>
            </a:pPr>
            <a:r>
              <a:rPr lang="ru-RU" dirty="0"/>
              <a:t>Удержанию лучших сотрудников.</a:t>
            </a:r>
          </a:p>
        </p:txBody>
      </p:sp>
    </p:spTree>
    <p:extLst>
      <p:ext uri="{BB962C8B-B14F-4D97-AF65-F5344CB8AC3E}">
        <p14:creationId xmlns:p14="http://schemas.microsoft.com/office/powerpoint/2010/main" val="3516781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21566"/>
          </a:xfrm>
        </p:spPr>
        <p:txBody>
          <a:bodyPr>
            <a:normAutofit fontScale="90000"/>
          </a:bodyPr>
          <a:lstStyle/>
          <a:p>
            <a:r>
              <a:rPr lang="ru-RU" b="1" dirty="0">
                <a:solidFill>
                  <a:srgbClr val="002060"/>
                </a:solidFill>
              </a:rPr>
              <a:t>ПРАВИЛА ДЛЯ РУКОВОДИТЕЛЕЙ</a:t>
            </a:r>
          </a:p>
        </p:txBody>
      </p:sp>
      <p:sp>
        <p:nvSpPr>
          <p:cNvPr id="4" name="Прямоугольник: скругленные углы 3"/>
          <p:cNvSpPr/>
          <p:nvPr/>
        </p:nvSpPr>
        <p:spPr>
          <a:xfrm>
            <a:off x="692727" y="2715507"/>
            <a:ext cx="3117273" cy="1454727"/>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ru-RU" dirty="0"/>
              <a:t>При закрытии вакансий</a:t>
            </a:r>
          </a:p>
          <a:p>
            <a:pPr algn="just"/>
            <a:r>
              <a:rPr lang="ru-RU" b="1" dirty="0">
                <a:solidFill>
                  <a:srgbClr val="FF0000"/>
                </a:solidFill>
              </a:rPr>
              <a:t>ПРИОРИТЕТ</a:t>
            </a:r>
          </a:p>
          <a:p>
            <a:pPr algn="just"/>
            <a:r>
              <a:rPr lang="ru-RU" dirty="0"/>
              <a:t>отдаётся</a:t>
            </a:r>
          </a:p>
          <a:p>
            <a:pPr algn="just"/>
            <a:r>
              <a:rPr lang="ru-RU" b="1" dirty="0">
                <a:solidFill>
                  <a:srgbClr val="00B050"/>
                </a:solidFill>
              </a:rPr>
              <a:t>ВНУТРЕННИМ</a:t>
            </a:r>
          </a:p>
          <a:p>
            <a:pPr algn="just"/>
            <a:r>
              <a:rPr lang="ru-RU" b="1" dirty="0">
                <a:solidFill>
                  <a:srgbClr val="00B050"/>
                </a:solidFill>
              </a:rPr>
              <a:t>КАНДИДАТАМ</a:t>
            </a:r>
          </a:p>
        </p:txBody>
      </p:sp>
      <p:sp>
        <p:nvSpPr>
          <p:cNvPr id="5" name="Прямоугольник: скругленные углы 4"/>
          <p:cNvSpPr/>
          <p:nvPr/>
        </p:nvSpPr>
        <p:spPr>
          <a:xfrm>
            <a:off x="4516581" y="2715506"/>
            <a:ext cx="3117273" cy="1454727"/>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b="1" dirty="0">
                <a:solidFill>
                  <a:srgbClr val="00B050"/>
                </a:solidFill>
              </a:rPr>
              <a:t>ЗЕЛЁНЫЙ СВЕТ</a:t>
            </a:r>
          </a:p>
          <a:p>
            <a:pPr algn="ctr"/>
            <a:r>
              <a:rPr lang="ru-RU" b="1" dirty="0"/>
              <a:t>ЛУЧШИМ</a:t>
            </a:r>
          </a:p>
          <a:p>
            <a:pPr algn="ctr"/>
            <a:r>
              <a:rPr lang="ru-RU" b="1" dirty="0"/>
              <a:t>СОТРУДНИКАМ</a:t>
            </a:r>
          </a:p>
        </p:txBody>
      </p:sp>
      <p:sp>
        <p:nvSpPr>
          <p:cNvPr id="6" name="Прямоугольник: скругленные углы 5"/>
          <p:cNvSpPr/>
          <p:nvPr/>
        </p:nvSpPr>
        <p:spPr>
          <a:xfrm>
            <a:off x="8340436" y="2715507"/>
            <a:ext cx="3117273" cy="1454727"/>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r"/>
            <a:r>
              <a:rPr lang="ru-RU" dirty="0"/>
              <a:t>Внешний кандидат принимается, если</a:t>
            </a:r>
          </a:p>
          <a:p>
            <a:pPr algn="r"/>
            <a:r>
              <a:rPr lang="ru-RU" b="1" dirty="0">
                <a:solidFill>
                  <a:srgbClr val="FF0000"/>
                </a:solidFill>
              </a:rPr>
              <a:t>ВСЕ ВНУТРЕННИЕ </a:t>
            </a:r>
          </a:p>
          <a:p>
            <a:pPr algn="r"/>
            <a:r>
              <a:rPr lang="ru-RU" b="1" dirty="0">
                <a:solidFill>
                  <a:srgbClr val="FF0000"/>
                </a:solidFill>
              </a:rPr>
              <a:t>КАНДИДАТЫ</a:t>
            </a:r>
          </a:p>
          <a:p>
            <a:pPr algn="r"/>
            <a:r>
              <a:rPr lang="ru-RU" b="1" dirty="0">
                <a:solidFill>
                  <a:srgbClr val="FF0000"/>
                </a:solidFill>
              </a:rPr>
              <a:t>ИССЛЕДОВАНЫ</a:t>
            </a:r>
          </a:p>
        </p:txBody>
      </p:sp>
      <p:sp>
        <p:nvSpPr>
          <p:cNvPr id="7" name="Прямоугольник: скругленные углы 6"/>
          <p:cNvSpPr/>
          <p:nvPr/>
        </p:nvSpPr>
        <p:spPr>
          <a:xfrm>
            <a:off x="692727" y="4724416"/>
            <a:ext cx="5153891" cy="1454727"/>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ru-RU" b="1" dirty="0">
                <a:solidFill>
                  <a:srgbClr val="00B050"/>
                </a:solidFill>
              </a:rPr>
              <a:t>ПРАВИЛА</a:t>
            </a:r>
          </a:p>
          <a:p>
            <a:pPr marL="285750" indent="-285750" algn="just">
              <a:buFont typeface="Wingdings" panose="05000000000000000000" pitchFamily="2" charset="2"/>
              <a:buChar char="Ø"/>
            </a:pPr>
            <a:r>
              <a:rPr lang="ru-RU" dirty="0">
                <a:solidFill>
                  <a:schemeClr val="tx1"/>
                </a:solidFill>
              </a:rPr>
              <a:t>Руководители соблюдают правила переходов;</a:t>
            </a:r>
          </a:p>
          <a:p>
            <a:pPr marL="285750" indent="-285750" algn="just">
              <a:buFont typeface="Wingdings" panose="05000000000000000000" pitchFamily="2" charset="2"/>
              <a:buChar char="Ø"/>
            </a:pPr>
            <a:r>
              <a:rPr lang="ru-RU" dirty="0">
                <a:solidFill>
                  <a:schemeClr val="tx1"/>
                </a:solidFill>
              </a:rPr>
              <a:t>Поддерживается </a:t>
            </a:r>
            <a:r>
              <a:rPr lang="ru-RU" dirty="0">
                <a:solidFill>
                  <a:srgbClr val="C00000"/>
                </a:solidFill>
              </a:rPr>
              <a:t>«внутренний конкурс» </a:t>
            </a:r>
            <a:r>
              <a:rPr lang="ru-RU" dirty="0">
                <a:solidFill>
                  <a:schemeClr val="tx1"/>
                </a:solidFill>
              </a:rPr>
              <a:t>для сохранения лучших сотрудников, даже если это означает, что специалист </a:t>
            </a:r>
            <a:r>
              <a:rPr lang="ru-RU" dirty="0">
                <a:solidFill>
                  <a:srgbClr val="C00000"/>
                </a:solidFill>
              </a:rPr>
              <a:t>«уйдёт от меня».</a:t>
            </a:r>
          </a:p>
        </p:txBody>
      </p:sp>
      <p:sp>
        <p:nvSpPr>
          <p:cNvPr id="8" name="Прямоугольник: скругленные углы 7"/>
          <p:cNvSpPr/>
          <p:nvPr/>
        </p:nvSpPr>
        <p:spPr>
          <a:xfrm>
            <a:off x="6303818" y="4724415"/>
            <a:ext cx="5153891" cy="1454727"/>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r"/>
            <a:r>
              <a:rPr lang="ru-RU" b="1" dirty="0">
                <a:solidFill>
                  <a:srgbClr val="00B050"/>
                </a:solidFill>
              </a:rPr>
              <a:t>ИСКЛЮЧЕНИЯ</a:t>
            </a:r>
          </a:p>
          <a:p>
            <a:pPr algn="r"/>
            <a:endParaRPr lang="ru-RU" b="1" dirty="0">
              <a:solidFill>
                <a:srgbClr val="00B050"/>
              </a:solidFill>
            </a:endParaRPr>
          </a:p>
          <a:p>
            <a:pPr algn="r"/>
            <a:r>
              <a:rPr lang="ru-RU" dirty="0">
                <a:solidFill>
                  <a:schemeClr val="tx1"/>
                </a:solidFill>
              </a:rPr>
              <a:t>возможны, </a:t>
            </a:r>
          </a:p>
          <a:p>
            <a:pPr algn="r"/>
            <a:r>
              <a:rPr lang="ru-RU" dirty="0">
                <a:solidFill>
                  <a:schemeClr val="tx1"/>
                </a:solidFill>
              </a:rPr>
              <a:t>НО ЭТО ИСКЛЮЧЕНИЯ!</a:t>
            </a:r>
          </a:p>
        </p:txBody>
      </p:sp>
    </p:spTree>
    <p:extLst>
      <p:ext uri="{BB962C8B-B14F-4D97-AF65-F5344CB8AC3E}">
        <p14:creationId xmlns:p14="http://schemas.microsoft.com/office/powerpoint/2010/main" val="3336199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71161"/>
            <a:ext cx="10515600" cy="854075"/>
          </a:xfrm>
        </p:spPr>
        <p:txBody>
          <a:bodyPr>
            <a:normAutofit fontScale="90000"/>
          </a:bodyPr>
          <a:lstStyle/>
          <a:p>
            <a:r>
              <a:rPr lang="ru-RU" dirty="0"/>
              <a:t>Общие правила</a:t>
            </a:r>
            <a:br>
              <a:rPr lang="ru-RU" dirty="0"/>
            </a:br>
            <a:r>
              <a:rPr lang="ru-RU" b="1" dirty="0">
                <a:solidFill>
                  <a:srgbClr val="002060"/>
                </a:solidFill>
              </a:rPr>
              <a:t>СТУПЕНИ КАРЬЕРНОЙ ЛЕСТНИЦЫ</a:t>
            </a:r>
          </a:p>
        </p:txBody>
      </p:sp>
      <p:sp>
        <p:nvSpPr>
          <p:cNvPr id="3" name="Объект 2"/>
          <p:cNvSpPr>
            <a:spLocks noGrp="1"/>
          </p:cNvSpPr>
          <p:nvPr>
            <p:ph idx="1"/>
          </p:nvPr>
        </p:nvSpPr>
        <p:spPr>
          <a:xfrm>
            <a:off x="4932218" y="1534679"/>
            <a:ext cx="6421582" cy="1454727"/>
          </a:xfrm>
        </p:spPr>
        <p:txBody>
          <a:bodyPr>
            <a:normAutofit fontScale="92500" lnSpcReduction="20000"/>
          </a:bodyPr>
          <a:lstStyle/>
          <a:p>
            <a:pPr marL="0" indent="0">
              <a:lnSpc>
                <a:spcPct val="100000"/>
              </a:lnSpc>
              <a:spcBef>
                <a:spcPts val="0"/>
              </a:spcBef>
              <a:buNone/>
            </a:pPr>
            <a:r>
              <a:rPr lang="ru-RU" b="1" dirty="0"/>
              <a:t>МИНИМУМ</a:t>
            </a:r>
          </a:p>
          <a:p>
            <a:pPr marL="0" indent="0">
              <a:lnSpc>
                <a:spcPct val="100000"/>
              </a:lnSpc>
              <a:spcBef>
                <a:spcPts val="0"/>
              </a:spcBef>
              <a:buNone/>
            </a:pPr>
            <a:r>
              <a:rPr lang="ru-RU" dirty="0"/>
              <a:t>Три должности внутри каждой роли:</a:t>
            </a:r>
          </a:p>
          <a:p>
            <a:pPr marL="0" indent="0">
              <a:lnSpc>
                <a:spcPct val="100000"/>
              </a:lnSpc>
              <a:spcBef>
                <a:spcPts val="0"/>
              </a:spcBef>
              <a:buNone/>
            </a:pPr>
            <a:r>
              <a:rPr lang="ru-RU" b="1" dirty="0">
                <a:solidFill>
                  <a:srgbClr val="002060"/>
                </a:solidFill>
              </a:rPr>
              <a:t>Специалист/Старший/Ведущий</a:t>
            </a:r>
          </a:p>
          <a:p>
            <a:pPr marL="0" indent="0">
              <a:lnSpc>
                <a:spcPct val="100000"/>
              </a:lnSpc>
              <a:spcBef>
                <a:spcPts val="0"/>
              </a:spcBef>
              <a:buNone/>
            </a:pPr>
            <a:r>
              <a:rPr lang="ru-RU" dirty="0"/>
              <a:t>Введение недостающий позиций</a:t>
            </a:r>
          </a:p>
        </p:txBody>
      </p:sp>
      <p:sp>
        <p:nvSpPr>
          <p:cNvPr id="4" name="Прямоугольник: скругленные углы 3"/>
          <p:cNvSpPr/>
          <p:nvPr/>
        </p:nvSpPr>
        <p:spPr>
          <a:xfrm>
            <a:off x="838200" y="1534679"/>
            <a:ext cx="3117273" cy="1454727"/>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ru-RU" b="1" dirty="0">
                <a:solidFill>
                  <a:srgbClr val="002060"/>
                </a:solidFill>
              </a:rPr>
              <a:t>ОДИНАКОВОЕ КОЛИЧЕСТВО СТУПЕНЕЙ  ДЛЯ КАЖДОЙ РОЛИ</a:t>
            </a:r>
          </a:p>
        </p:txBody>
      </p:sp>
      <p:sp>
        <p:nvSpPr>
          <p:cNvPr id="5" name="Объект 2"/>
          <p:cNvSpPr txBox="1">
            <a:spLocks/>
          </p:cNvSpPr>
          <p:nvPr/>
        </p:nvSpPr>
        <p:spPr>
          <a:xfrm>
            <a:off x="4932218" y="3637395"/>
            <a:ext cx="6421582" cy="2486314"/>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ru-RU" b="1" dirty="0"/>
              <a:t>РЕКОМЕНДОВАН</a:t>
            </a:r>
          </a:p>
          <a:p>
            <a:pPr marL="0" indent="0">
              <a:lnSpc>
                <a:spcPct val="100000"/>
              </a:lnSpc>
              <a:spcBef>
                <a:spcPts val="0"/>
              </a:spcBef>
              <a:buFont typeface="Arial" panose="020B0604020202020204" pitchFamily="34" charset="0"/>
              <a:buNone/>
            </a:pPr>
            <a:r>
              <a:rPr lang="ru-RU" dirty="0"/>
              <a:t>типовой оклад для каждой должности:</a:t>
            </a:r>
          </a:p>
          <a:p>
            <a:pPr algn="just">
              <a:lnSpc>
                <a:spcPct val="100000"/>
              </a:lnSpc>
              <a:spcBef>
                <a:spcPts val="0"/>
              </a:spcBef>
              <a:buFont typeface="Wingdings" panose="05000000000000000000" pitchFamily="2" charset="2"/>
              <a:buChar char="Ø"/>
            </a:pPr>
            <a:r>
              <a:rPr lang="ru-RU" dirty="0"/>
              <a:t>Руководитель ведёт постоянную работу по выравниванию уровней окладов в соответствии с уровнем (грейдом) должности;</a:t>
            </a:r>
          </a:p>
          <a:p>
            <a:pPr algn="just">
              <a:lnSpc>
                <a:spcPct val="100000"/>
              </a:lnSpc>
              <a:spcBef>
                <a:spcPts val="0"/>
              </a:spcBef>
              <a:buFont typeface="Wingdings" panose="05000000000000000000" pitchFamily="2" charset="2"/>
              <a:buChar char="Ø"/>
            </a:pPr>
            <a:r>
              <a:rPr lang="ru-RU" dirty="0"/>
              <a:t>Руководитель не производит массовый пересмотр окладов для действующих сотрудников.</a:t>
            </a:r>
          </a:p>
        </p:txBody>
      </p:sp>
      <p:sp>
        <p:nvSpPr>
          <p:cNvPr id="6" name="Прямоугольник: скругленные углы 5"/>
          <p:cNvSpPr/>
          <p:nvPr/>
        </p:nvSpPr>
        <p:spPr>
          <a:xfrm>
            <a:off x="838200" y="3498849"/>
            <a:ext cx="3117273" cy="1454727"/>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ru-RU" b="1" dirty="0">
                <a:solidFill>
                  <a:srgbClr val="002060"/>
                </a:solidFill>
              </a:rPr>
              <a:t>УРОВЕНЬ ДОЛЖНОСТИ ОПРЕДЕЛЯЕТ ОКЛАД</a:t>
            </a:r>
          </a:p>
        </p:txBody>
      </p:sp>
    </p:spTree>
    <p:extLst>
      <p:ext uri="{BB962C8B-B14F-4D97-AF65-F5344CB8AC3E}">
        <p14:creationId xmlns:p14="http://schemas.microsoft.com/office/powerpoint/2010/main" val="3018803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0"/>
            <a:ext cx="10515600" cy="568036"/>
          </a:xfrm>
        </p:spPr>
        <p:txBody>
          <a:bodyPr>
            <a:normAutofit fontScale="90000"/>
          </a:bodyPr>
          <a:lstStyle/>
          <a:p>
            <a:r>
              <a:rPr lang="ru-RU" b="1" dirty="0">
                <a:solidFill>
                  <a:srgbClr val="002060"/>
                </a:solidFill>
              </a:rPr>
              <a:t>ЕДИНЫЕ ПРАВИЛА ПЕРЕХОДОВ</a:t>
            </a:r>
          </a:p>
        </p:txBody>
      </p:sp>
      <p:sp>
        <p:nvSpPr>
          <p:cNvPr id="3" name="Объект 2"/>
          <p:cNvSpPr>
            <a:spLocks noGrp="1"/>
          </p:cNvSpPr>
          <p:nvPr>
            <p:ph idx="1"/>
          </p:nvPr>
        </p:nvSpPr>
        <p:spPr>
          <a:xfrm>
            <a:off x="838200" y="609599"/>
            <a:ext cx="2916382" cy="1454728"/>
          </a:xfrm>
        </p:spPr>
        <p:txBody>
          <a:bodyPr/>
          <a:lstStyle/>
          <a:p>
            <a:pPr marL="0" indent="0">
              <a:lnSpc>
                <a:spcPct val="100000"/>
              </a:lnSpc>
              <a:spcBef>
                <a:spcPts val="0"/>
              </a:spcBef>
              <a:buNone/>
            </a:pPr>
            <a:r>
              <a:rPr lang="ru-RU" dirty="0"/>
              <a:t>ВНУТРИ </a:t>
            </a:r>
          </a:p>
          <a:p>
            <a:pPr marL="0" indent="0">
              <a:lnSpc>
                <a:spcPct val="100000"/>
              </a:lnSpc>
              <a:spcBef>
                <a:spcPts val="0"/>
              </a:spcBef>
              <a:buNone/>
            </a:pPr>
            <a:r>
              <a:rPr lang="ru-RU" dirty="0"/>
              <a:t>ОДНОЙ ВЕРТИКАЛИ</a:t>
            </a:r>
          </a:p>
        </p:txBody>
      </p:sp>
      <p:sp>
        <p:nvSpPr>
          <p:cNvPr id="4" name="Прямоугольник: скругленные углы 3"/>
          <p:cNvSpPr/>
          <p:nvPr/>
        </p:nvSpPr>
        <p:spPr>
          <a:xfrm>
            <a:off x="838200" y="1939636"/>
            <a:ext cx="4925291" cy="471054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ru-RU" b="1" dirty="0">
                <a:solidFill>
                  <a:srgbClr val="002060"/>
                </a:solidFill>
              </a:rPr>
              <a:t>Критерии </a:t>
            </a:r>
          </a:p>
          <a:p>
            <a:pPr algn="just"/>
            <a:endParaRPr lang="ru-RU" dirty="0">
              <a:solidFill>
                <a:srgbClr val="002060"/>
              </a:solidFill>
            </a:endParaRPr>
          </a:p>
          <a:p>
            <a:pPr algn="just"/>
            <a:r>
              <a:rPr lang="ru-RU" b="1" dirty="0">
                <a:solidFill>
                  <a:srgbClr val="002060"/>
                </a:solidFill>
              </a:rPr>
              <a:t>РАБОТА В ДОЛЖНОСТИ </a:t>
            </a:r>
            <a:r>
              <a:rPr lang="ru-RU" dirty="0">
                <a:solidFill>
                  <a:srgbClr val="002060"/>
                </a:solidFill>
              </a:rPr>
              <a:t>– минимум 6 мес.</a:t>
            </a:r>
          </a:p>
          <a:p>
            <a:pPr algn="just"/>
            <a:r>
              <a:rPr lang="ru-RU" b="1" dirty="0">
                <a:solidFill>
                  <a:srgbClr val="002060"/>
                </a:solidFill>
              </a:rPr>
              <a:t>ВЫПОЛНЕНИЕ </a:t>
            </a:r>
            <a:r>
              <a:rPr lang="en-US" b="1" dirty="0">
                <a:solidFill>
                  <a:srgbClr val="002060"/>
                </a:solidFill>
              </a:rPr>
              <a:t>KPI</a:t>
            </a:r>
            <a:r>
              <a:rPr lang="ru-RU" b="1" dirty="0">
                <a:solidFill>
                  <a:srgbClr val="002060"/>
                </a:solidFill>
              </a:rPr>
              <a:t> </a:t>
            </a:r>
            <a:r>
              <a:rPr lang="ru-RU" dirty="0">
                <a:solidFill>
                  <a:srgbClr val="002060"/>
                </a:solidFill>
              </a:rPr>
              <a:t>– от 1.01</a:t>
            </a:r>
          </a:p>
          <a:p>
            <a:pPr algn="just"/>
            <a:r>
              <a:rPr lang="ru-RU" b="1" dirty="0">
                <a:solidFill>
                  <a:srgbClr val="002060"/>
                </a:solidFill>
              </a:rPr>
              <a:t>ОБУЧЕНИЕ</a:t>
            </a:r>
            <a:r>
              <a:rPr lang="ru-RU" dirty="0">
                <a:solidFill>
                  <a:srgbClr val="002060"/>
                </a:solidFill>
              </a:rPr>
              <a:t> – пройдены специальные курсы, согласно «матрице обучения», «ИПР», модели Компетенций;</a:t>
            </a:r>
          </a:p>
          <a:p>
            <a:pPr algn="just"/>
            <a:r>
              <a:rPr lang="ru-RU" b="1" dirty="0">
                <a:solidFill>
                  <a:srgbClr val="002060"/>
                </a:solidFill>
              </a:rPr>
              <a:t>ФУНКЦИОНАЛЬНОЕ ТЕСТИРОВАНИЕ </a:t>
            </a:r>
            <a:r>
              <a:rPr lang="en-US" dirty="0">
                <a:solidFill>
                  <a:srgbClr val="002060"/>
                </a:solidFill>
              </a:rPr>
              <a:t>– </a:t>
            </a:r>
            <a:r>
              <a:rPr lang="ru-RU" dirty="0">
                <a:solidFill>
                  <a:srgbClr val="002060"/>
                </a:solidFill>
              </a:rPr>
              <a:t>от 90 баллов;</a:t>
            </a:r>
          </a:p>
          <a:p>
            <a:pPr algn="just"/>
            <a:r>
              <a:rPr lang="ru-RU" b="1" dirty="0">
                <a:solidFill>
                  <a:srgbClr val="FF0000"/>
                </a:solidFill>
              </a:rPr>
              <a:t>ИНТЕРГРАЛЬНАЯ ОЦЕНКА </a:t>
            </a:r>
            <a:r>
              <a:rPr lang="ru-RU" dirty="0">
                <a:solidFill>
                  <a:srgbClr val="002060"/>
                </a:solidFill>
              </a:rPr>
              <a:t>– в зелёной зоне интегрального рейтинга-светофора (по согласованию с непосредственным руководителем или самостоятельно с уведомлением руководителя за 3 недели до подачи заявления)</a:t>
            </a:r>
          </a:p>
        </p:txBody>
      </p:sp>
      <p:sp>
        <p:nvSpPr>
          <p:cNvPr id="5" name="Объект 2"/>
          <p:cNvSpPr txBox="1">
            <a:spLocks/>
          </p:cNvSpPr>
          <p:nvPr/>
        </p:nvSpPr>
        <p:spPr>
          <a:xfrm>
            <a:off x="8582894" y="609599"/>
            <a:ext cx="2916382" cy="14547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spcBef>
                <a:spcPts val="0"/>
              </a:spcBef>
              <a:buFont typeface="Arial" panose="020B0604020202020204" pitchFamily="34" charset="0"/>
              <a:buNone/>
            </a:pPr>
            <a:r>
              <a:rPr lang="ru-RU" dirty="0"/>
              <a:t>В</a:t>
            </a:r>
          </a:p>
          <a:p>
            <a:pPr marL="0" indent="0" algn="r">
              <a:lnSpc>
                <a:spcPct val="100000"/>
              </a:lnSpc>
              <a:spcBef>
                <a:spcPts val="0"/>
              </a:spcBef>
              <a:buFont typeface="Arial" panose="020B0604020202020204" pitchFamily="34" charset="0"/>
              <a:buNone/>
            </a:pPr>
            <a:r>
              <a:rPr lang="ru-RU" dirty="0"/>
              <a:t>ДРУГУЮ</a:t>
            </a:r>
          </a:p>
          <a:p>
            <a:pPr marL="0" indent="0" algn="r">
              <a:lnSpc>
                <a:spcPct val="100000"/>
              </a:lnSpc>
              <a:spcBef>
                <a:spcPts val="0"/>
              </a:spcBef>
              <a:buFont typeface="Arial" panose="020B0604020202020204" pitchFamily="34" charset="0"/>
              <a:buNone/>
            </a:pPr>
            <a:r>
              <a:rPr lang="ru-RU" dirty="0"/>
              <a:t>ВЕРТИКАЛЬ</a:t>
            </a:r>
          </a:p>
        </p:txBody>
      </p:sp>
      <p:sp>
        <p:nvSpPr>
          <p:cNvPr id="6" name="Прямоугольник: скругленные углы 5"/>
          <p:cNvSpPr/>
          <p:nvPr/>
        </p:nvSpPr>
        <p:spPr>
          <a:xfrm>
            <a:off x="6573985" y="1939636"/>
            <a:ext cx="4925291" cy="471054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r"/>
            <a:r>
              <a:rPr lang="ru-RU" b="1" dirty="0">
                <a:solidFill>
                  <a:srgbClr val="002060"/>
                </a:solidFill>
              </a:rPr>
              <a:t>Критерии </a:t>
            </a:r>
          </a:p>
          <a:p>
            <a:pPr algn="just"/>
            <a:endParaRPr lang="ru-RU" dirty="0">
              <a:solidFill>
                <a:srgbClr val="002060"/>
              </a:solidFill>
            </a:endParaRPr>
          </a:p>
          <a:p>
            <a:pPr algn="just"/>
            <a:r>
              <a:rPr lang="ru-RU" b="1" dirty="0">
                <a:solidFill>
                  <a:srgbClr val="FF0000"/>
                </a:solidFill>
              </a:rPr>
              <a:t>ПЕРЕХОД НЕВОЗМОЖЕН </a:t>
            </a:r>
            <a:r>
              <a:rPr lang="ru-RU" dirty="0">
                <a:solidFill>
                  <a:srgbClr val="002060"/>
                </a:solidFill>
              </a:rPr>
              <a:t>– первые 6 мес. работы в должности.</a:t>
            </a:r>
          </a:p>
          <a:p>
            <a:pPr algn="just"/>
            <a:r>
              <a:rPr lang="ru-RU" b="1" dirty="0">
                <a:solidFill>
                  <a:srgbClr val="00B050"/>
                </a:solidFill>
              </a:rPr>
              <a:t>ПЕРЕХОД ВОЗМОЖЕН</a:t>
            </a:r>
            <a:r>
              <a:rPr lang="ru-RU" b="1" dirty="0">
                <a:solidFill>
                  <a:srgbClr val="002060"/>
                </a:solidFill>
              </a:rPr>
              <a:t>:</a:t>
            </a:r>
          </a:p>
          <a:p>
            <a:pPr algn="just"/>
            <a:r>
              <a:rPr lang="ru-RU" dirty="0">
                <a:solidFill>
                  <a:srgbClr val="002060"/>
                </a:solidFill>
              </a:rPr>
              <a:t>– </a:t>
            </a:r>
            <a:r>
              <a:rPr lang="ru-RU" b="1" dirty="0">
                <a:solidFill>
                  <a:srgbClr val="002060"/>
                </a:solidFill>
              </a:rPr>
              <a:t>по согласованию с непосредственным руководителем </a:t>
            </a:r>
            <a:r>
              <a:rPr lang="ru-RU" dirty="0">
                <a:solidFill>
                  <a:srgbClr val="002060"/>
                </a:solidFill>
              </a:rPr>
              <a:t>через 7-12 месяца работы в должности;</a:t>
            </a:r>
          </a:p>
          <a:p>
            <a:pPr algn="just"/>
            <a:r>
              <a:rPr lang="ru-RU" b="1" dirty="0">
                <a:solidFill>
                  <a:srgbClr val="002060"/>
                </a:solidFill>
              </a:rPr>
              <a:t>- без согласования руководителя при работе в должности свыше 12 месяцев </a:t>
            </a:r>
            <a:r>
              <a:rPr lang="ru-RU" dirty="0">
                <a:solidFill>
                  <a:srgbClr val="002060"/>
                </a:solidFill>
              </a:rPr>
              <a:t>(необходимо проинформировать руководителя не менее, чем за 3 недели до даты подачи заявления о переводе в другую вертикаль для того, чтобы руководитель обладал возможностью подбора замены.</a:t>
            </a:r>
          </a:p>
        </p:txBody>
      </p:sp>
    </p:spTree>
    <p:extLst>
      <p:ext uri="{BB962C8B-B14F-4D97-AF65-F5344CB8AC3E}">
        <p14:creationId xmlns:p14="http://schemas.microsoft.com/office/powerpoint/2010/main" val="173798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71161"/>
            <a:ext cx="10515600" cy="923348"/>
          </a:xfrm>
        </p:spPr>
        <p:txBody>
          <a:bodyPr>
            <a:normAutofit fontScale="90000"/>
          </a:bodyPr>
          <a:lstStyle/>
          <a:p>
            <a:r>
              <a:rPr lang="ru-RU" b="1" dirty="0">
                <a:solidFill>
                  <a:srgbClr val="002060"/>
                </a:solidFill>
              </a:rPr>
              <a:t>ИНСТРУМЕНТЫ РУКОВОДИТЕЛЯ</a:t>
            </a:r>
            <a:br>
              <a:rPr lang="ru-RU" b="1" dirty="0">
                <a:solidFill>
                  <a:srgbClr val="002060"/>
                </a:solidFill>
              </a:rPr>
            </a:br>
            <a:r>
              <a:rPr lang="ru-RU" b="1" dirty="0">
                <a:solidFill>
                  <a:srgbClr val="002060"/>
                </a:solidFill>
              </a:rPr>
              <a:t>ИНТЕРГРАЛЬНАЯ ОЦЕНКА</a:t>
            </a:r>
          </a:p>
        </p:txBody>
      </p:sp>
      <p:sp>
        <p:nvSpPr>
          <p:cNvPr id="3" name="Объект 2"/>
          <p:cNvSpPr>
            <a:spLocks noGrp="1"/>
          </p:cNvSpPr>
          <p:nvPr>
            <p:ph idx="1"/>
          </p:nvPr>
        </p:nvSpPr>
        <p:spPr>
          <a:xfrm>
            <a:off x="515571" y="1280297"/>
            <a:ext cx="11242964" cy="2424545"/>
          </a:xfrm>
        </p:spPr>
        <p:txBody>
          <a:bodyPr>
            <a:noAutofit/>
          </a:bodyPr>
          <a:lstStyle/>
          <a:p>
            <a:pPr marL="0" indent="0" algn="just">
              <a:lnSpc>
                <a:spcPct val="120000"/>
              </a:lnSpc>
              <a:spcBef>
                <a:spcPts val="0"/>
              </a:spcBef>
              <a:buNone/>
            </a:pPr>
            <a:r>
              <a:rPr lang="ru-RU" sz="2000" b="1" dirty="0"/>
              <a:t>ИНТЕГРАЛЬНАЯ ОЦЕНКА </a:t>
            </a:r>
            <a:r>
              <a:rPr lang="en-US" sz="2000" dirty="0"/>
              <a:t>(</a:t>
            </a:r>
            <a:r>
              <a:rPr lang="ru-RU" sz="2000" dirty="0"/>
              <a:t>рейтинг сотрудников) формируется по результатам регулярного (квартального, полугодового) тестирования на знание операционной работы, продуктов и продаж.</a:t>
            </a:r>
          </a:p>
          <a:p>
            <a:pPr marL="0" indent="0" algn="just">
              <a:lnSpc>
                <a:spcPct val="120000"/>
              </a:lnSpc>
              <a:spcBef>
                <a:spcPts val="0"/>
              </a:spcBef>
              <a:buNone/>
            </a:pPr>
            <a:r>
              <a:rPr lang="ru-RU" sz="2000" b="1" dirty="0"/>
              <a:t>РУКОВОДИТЕЛЬ</a:t>
            </a:r>
            <a:r>
              <a:rPr lang="ru-RU" sz="2000" dirty="0"/>
              <a:t> интегральной оценки принимает решение:</a:t>
            </a:r>
          </a:p>
          <a:p>
            <a:pPr algn="just">
              <a:lnSpc>
                <a:spcPct val="120000"/>
              </a:lnSpc>
              <a:spcBef>
                <a:spcPts val="0"/>
              </a:spcBef>
              <a:buFont typeface="Wingdings" panose="05000000000000000000" pitchFamily="2" charset="2"/>
              <a:buChar char="Ø"/>
            </a:pPr>
            <a:r>
              <a:rPr lang="ru-RU" sz="2000" dirty="0"/>
              <a:t> о необходимости развития у сотрудника ключевых знаний / навыков / компетенций;</a:t>
            </a:r>
          </a:p>
          <a:p>
            <a:pPr algn="just">
              <a:lnSpc>
                <a:spcPct val="120000"/>
              </a:lnSpc>
              <a:spcBef>
                <a:spcPts val="0"/>
              </a:spcBef>
              <a:buFont typeface="Wingdings" panose="05000000000000000000" pitchFamily="2" charset="2"/>
              <a:buChar char="Ø"/>
            </a:pPr>
            <a:r>
              <a:rPr lang="ru-RU" sz="2000" dirty="0"/>
              <a:t> о направлении при продвижении сотрудника по карьерной лестнице;</a:t>
            </a:r>
          </a:p>
          <a:p>
            <a:pPr algn="just">
              <a:lnSpc>
                <a:spcPct val="120000"/>
              </a:lnSpc>
              <a:spcBef>
                <a:spcPts val="0"/>
              </a:spcBef>
              <a:buFont typeface="Wingdings" panose="05000000000000000000" pitchFamily="2" charset="2"/>
              <a:buChar char="Ø"/>
            </a:pPr>
            <a:r>
              <a:rPr lang="ru-RU" sz="2000" dirty="0"/>
              <a:t> об изменении оклада;</a:t>
            </a:r>
          </a:p>
          <a:p>
            <a:pPr algn="just">
              <a:lnSpc>
                <a:spcPct val="120000"/>
              </a:lnSpc>
              <a:spcBef>
                <a:spcPts val="0"/>
              </a:spcBef>
              <a:buFont typeface="Wingdings" panose="05000000000000000000" pitchFamily="2" charset="2"/>
              <a:buChar char="Ø"/>
            </a:pPr>
            <a:r>
              <a:rPr lang="ru-RU" sz="2000" dirty="0"/>
              <a:t> о переводе на новую должность.</a:t>
            </a:r>
          </a:p>
        </p:txBody>
      </p:sp>
      <p:pic>
        <p:nvPicPr>
          <p:cNvPr id="7" name="Рисунок 6"/>
          <p:cNvPicPr>
            <a:picLocks noChangeAspect="1"/>
          </p:cNvPicPr>
          <p:nvPr/>
        </p:nvPicPr>
        <p:blipFill>
          <a:blip r:embed="rId2"/>
          <a:stretch>
            <a:fillRect/>
          </a:stretch>
        </p:blipFill>
        <p:spPr>
          <a:xfrm>
            <a:off x="1267803" y="4212235"/>
            <a:ext cx="2612767" cy="2655289"/>
          </a:xfrm>
          <a:prstGeom prst="rect">
            <a:avLst/>
          </a:prstGeom>
          <a:solidFill>
            <a:schemeClr val="bg1"/>
          </a:solidFill>
        </p:spPr>
      </p:pic>
      <p:sp>
        <p:nvSpPr>
          <p:cNvPr id="8" name="TextBox 7"/>
          <p:cNvSpPr txBox="1"/>
          <p:nvPr/>
        </p:nvSpPr>
        <p:spPr>
          <a:xfrm>
            <a:off x="4437089" y="4212235"/>
            <a:ext cx="6916711" cy="1569660"/>
          </a:xfrm>
          <a:prstGeom prst="rect">
            <a:avLst/>
          </a:prstGeom>
          <a:noFill/>
        </p:spPr>
        <p:txBody>
          <a:bodyPr wrap="square" rtlCol="0">
            <a:spAutoFit/>
          </a:bodyPr>
          <a:lstStyle/>
          <a:p>
            <a:r>
              <a:rPr lang="ru-RU" sz="2400" b="1" dirty="0">
                <a:solidFill>
                  <a:srgbClr val="002060"/>
                </a:solidFill>
              </a:rPr>
              <a:t>РЕЙТИНГ-СВЕТОФОР СТРОИТСЯ ОТДЕЛЬНО:</a:t>
            </a:r>
          </a:p>
          <a:p>
            <a:r>
              <a:rPr lang="ru-RU" sz="2400" dirty="0"/>
              <a:t>Для сотрудников, прошедших испытательный срок.</a:t>
            </a:r>
          </a:p>
          <a:p>
            <a:r>
              <a:rPr lang="ru-RU" sz="2400" dirty="0"/>
              <a:t>Для сотрудников на испытательном сроке.</a:t>
            </a:r>
          </a:p>
          <a:p>
            <a:r>
              <a:rPr lang="ru-RU" sz="2400" dirty="0"/>
              <a:t>Для сотрудников на ГПХ.</a:t>
            </a:r>
          </a:p>
        </p:txBody>
      </p:sp>
    </p:spTree>
    <p:extLst>
      <p:ext uri="{BB962C8B-B14F-4D97-AF65-F5344CB8AC3E}">
        <p14:creationId xmlns:p14="http://schemas.microsoft.com/office/powerpoint/2010/main" val="137763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37745"/>
            <a:ext cx="10515600" cy="1664207"/>
          </a:xfrm>
        </p:spPr>
        <p:txBody>
          <a:bodyPr>
            <a:normAutofit fontScale="90000"/>
          </a:bodyPr>
          <a:lstStyle/>
          <a:p>
            <a:pPr algn="ctr"/>
            <a:r>
              <a:rPr lang="ru-RU" sz="4000" b="1" dirty="0" smtClean="0">
                <a:solidFill>
                  <a:srgbClr val="002060"/>
                </a:solidFill>
              </a:rPr>
              <a:t>СВЕТОФОР ДЛЯ СОТРУДНИКОВ ПО КОРПОРАТИВНОМУ КОДЕКСУ – КОМПЕТЕНЦИЯ</a:t>
            </a:r>
            <a:br>
              <a:rPr lang="ru-RU" sz="4000" b="1" dirty="0" smtClean="0">
                <a:solidFill>
                  <a:srgbClr val="002060"/>
                </a:solidFill>
              </a:rPr>
            </a:br>
            <a:r>
              <a:rPr lang="ru-RU" sz="4000" b="1" dirty="0" smtClean="0">
                <a:solidFill>
                  <a:srgbClr val="FF0000"/>
                </a:solidFill>
              </a:rPr>
              <a:t>ГИБКОСТЬ</a:t>
            </a:r>
            <a:endParaRPr lang="ru-RU" sz="4000" b="1" dirty="0">
              <a:solidFill>
                <a:srgbClr val="FF0000"/>
              </a:solidFill>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39956983"/>
              </p:ext>
            </p:extLst>
          </p:nvPr>
        </p:nvGraphicFramePr>
        <p:xfrm>
          <a:off x="838200" y="1837944"/>
          <a:ext cx="10515600" cy="4114800"/>
        </p:xfrm>
        <a:graphic>
          <a:graphicData uri="http://schemas.openxmlformats.org/drawingml/2006/table">
            <a:tbl>
              <a:tblPr firstRow="1" bandRow="1">
                <a:tableStyleId>{5940675A-B579-460E-94D1-54222C63F5DA}</a:tableStyleId>
              </a:tblPr>
              <a:tblGrid>
                <a:gridCol w="1868424">
                  <a:extLst>
                    <a:ext uri="{9D8B030D-6E8A-4147-A177-3AD203B41FA5}">
                      <a16:colId xmlns:a16="http://schemas.microsoft.com/office/drawing/2014/main" val="2937569303"/>
                    </a:ext>
                  </a:extLst>
                </a:gridCol>
                <a:gridCol w="8647176">
                  <a:extLst>
                    <a:ext uri="{9D8B030D-6E8A-4147-A177-3AD203B41FA5}">
                      <a16:colId xmlns:a16="http://schemas.microsoft.com/office/drawing/2014/main" val="3677977198"/>
                    </a:ext>
                  </a:extLst>
                </a:gridCol>
              </a:tblGrid>
              <a:tr h="404241">
                <a:tc>
                  <a:txBody>
                    <a:bodyPr/>
                    <a:lstStyle/>
                    <a:p>
                      <a:pPr algn="ctr"/>
                      <a:r>
                        <a:rPr lang="ru-RU" b="1" dirty="0" smtClean="0">
                          <a:solidFill>
                            <a:srgbClr val="00B050"/>
                          </a:solidFill>
                        </a:rPr>
                        <a:t>Зелёный</a:t>
                      </a:r>
                      <a:endParaRPr lang="ru-RU" b="1" dirty="0">
                        <a:solidFill>
                          <a:srgbClr val="00B050"/>
                        </a:solidFill>
                      </a:endParaRPr>
                    </a:p>
                  </a:txBody>
                  <a:tcPr/>
                </a:tc>
                <a:tc>
                  <a:txBody>
                    <a:bodyPr/>
                    <a:lstStyle/>
                    <a:p>
                      <a:pPr algn="just"/>
                      <a:r>
                        <a:rPr lang="ru-RU" sz="1800" kern="1200" dirty="0" smtClean="0">
                          <a:solidFill>
                            <a:schemeClr val="tx1"/>
                          </a:solidFill>
                          <a:effectLst/>
                          <a:latin typeface="+mn-lt"/>
                          <a:ea typeface="+mn-ea"/>
                          <a:cs typeface="+mn-cs"/>
                        </a:rPr>
                        <a:t>(В</a:t>
                      </a:r>
                      <a:r>
                        <a:rPr lang="ru-RU" sz="1800" kern="1200" baseline="0" dirty="0" smtClean="0">
                          <a:solidFill>
                            <a:schemeClr val="tx1"/>
                          </a:solidFill>
                          <a:effectLst/>
                          <a:latin typeface="+mn-lt"/>
                          <a:ea typeface="+mn-ea"/>
                          <a:cs typeface="+mn-cs"/>
                        </a:rPr>
                        <a:t> дополнении к оранжевому) </a:t>
                      </a:r>
                      <a:r>
                        <a:rPr lang="ru-RU" sz="1800" kern="1200" dirty="0" smtClean="0">
                          <a:solidFill>
                            <a:schemeClr val="tx1"/>
                          </a:solidFill>
                          <a:effectLst/>
                          <a:latin typeface="+mn-lt"/>
                          <a:ea typeface="+mn-ea"/>
                          <a:cs typeface="+mn-cs"/>
                        </a:rPr>
                        <a:t>Адаптирует стратегию своих действий, меняет подходы или стратегию в соответствии с требованиями ситуации. Адаптирует тактику своих действий. Действует в соответствии с конкретной ситуацией или особенностями поведения того или иного человека.</a:t>
                      </a:r>
                      <a:endParaRPr lang="ru-RU" dirty="0"/>
                    </a:p>
                  </a:txBody>
                  <a:tcPr/>
                </a:tc>
                <a:extLst>
                  <a:ext uri="{0D108BD9-81ED-4DB2-BD59-A6C34878D82A}">
                    <a16:rowId xmlns:a16="http://schemas.microsoft.com/office/drawing/2014/main" val="2484558064"/>
                  </a:ext>
                </a:extLst>
              </a:tr>
              <a:tr h="370840">
                <a:tc>
                  <a:txBody>
                    <a:bodyPr/>
                    <a:lstStyle/>
                    <a:p>
                      <a:pPr algn="ctr"/>
                      <a:r>
                        <a:rPr lang="ru-RU" b="1" dirty="0" smtClean="0">
                          <a:solidFill>
                            <a:srgbClr val="FFC000"/>
                          </a:solidFill>
                        </a:rPr>
                        <a:t>Оранжевый</a:t>
                      </a:r>
                      <a:endParaRPr lang="ru-RU" b="1" dirty="0">
                        <a:solidFill>
                          <a:srgbClr val="FFC000"/>
                        </a:solidFill>
                      </a:endParaRPr>
                    </a:p>
                  </a:txBody>
                  <a:tcPr/>
                </a:tc>
                <a:tc>
                  <a:txBody>
                    <a:bodyPr/>
                    <a:lstStyle/>
                    <a:p>
                      <a:pPr algn="just"/>
                      <a:r>
                        <a:rPr lang="ru-RU" sz="1800" kern="1200" dirty="0" smtClean="0">
                          <a:solidFill>
                            <a:schemeClr val="tx1"/>
                          </a:solidFill>
                          <a:effectLst/>
                          <a:latin typeface="+mn-lt"/>
                          <a:ea typeface="+mn-ea"/>
                          <a:cs typeface="+mn-cs"/>
                        </a:rPr>
                        <a:t>Гибко применяет установленные стандартные правила и процедуры в соответствии с конкретной ситуацией. Принимает изменения в потребностях бизнеса или рабочем окружении и начинает двигаться в новом направлении. С готовностью изменяет собственные мнения и представления, ПОЛУЧИВ новую информацию или факты, радикально меняющие положение дел. Понимает точку зрения других людей. Легко приспосабливается к изменениям на работе.</a:t>
                      </a:r>
                      <a:endParaRPr lang="ru-RU" dirty="0"/>
                    </a:p>
                  </a:txBody>
                  <a:tcPr/>
                </a:tc>
                <a:extLst>
                  <a:ext uri="{0D108BD9-81ED-4DB2-BD59-A6C34878D82A}">
                    <a16:rowId xmlns:a16="http://schemas.microsoft.com/office/drawing/2014/main" val="218655404"/>
                  </a:ext>
                </a:extLst>
              </a:tr>
              <a:tr h="370840">
                <a:tc>
                  <a:txBody>
                    <a:bodyPr/>
                    <a:lstStyle/>
                    <a:p>
                      <a:pPr algn="ctr"/>
                      <a:r>
                        <a:rPr lang="ru-RU" b="1" dirty="0" smtClean="0">
                          <a:solidFill>
                            <a:srgbClr val="FF0000"/>
                          </a:solidFill>
                        </a:rPr>
                        <a:t>Красный</a:t>
                      </a:r>
                      <a:endParaRPr lang="ru-RU" b="1" dirty="0">
                        <a:solidFill>
                          <a:srgbClr val="FF0000"/>
                        </a:solidFill>
                      </a:endParaRPr>
                    </a:p>
                  </a:txBody>
                  <a:tcPr/>
                </a:tc>
                <a:tc>
                  <a:txBody>
                    <a:bodyPr/>
                    <a:lstStyle/>
                    <a:p>
                      <a:pPr algn="just"/>
                      <a:r>
                        <a:rPr lang="ru-RU" dirty="0" smtClean="0"/>
                        <a:t>Затруднительное поведение в ситуации изменений. Возникает ситуация срыва сроков выполнения заданий. Неумение расставить приоритеты и согласовать свои действия с действиями коллег. В поведении прослеживается нервозность, грубость</a:t>
                      </a:r>
                      <a:r>
                        <a:rPr lang="ru-RU" baseline="0" dirty="0" smtClean="0"/>
                        <a:t> по отношению к подчинённым и коллегам.</a:t>
                      </a:r>
                      <a:endParaRPr lang="ru-RU" dirty="0"/>
                    </a:p>
                  </a:txBody>
                  <a:tcPr/>
                </a:tc>
                <a:extLst>
                  <a:ext uri="{0D108BD9-81ED-4DB2-BD59-A6C34878D82A}">
                    <a16:rowId xmlns:a16="http://schemas.microsoft.com/office/drawing/2014/main" val="33641208"/>
                  </a:ext>
                </a:extLst>
              </a:tr>
            </a:tbl>
          </a:graphicData>
        </a:graphic>
      </p:graphicFrame>
    </p:spTree>
    <p:extLst>
      <p:ext uri="{BB962C8B-B14F-4D97-AF65-F5344CB8AC3E}">
        <p14:creationId xmlns:p14="http://schemas.microsoft.com/office/powerpoint/2010/main" val="596418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37745"/>
            <a:ext cx="10515600" cy="1664207"/>
          </a:xfrm>
        </p:spPr>
        <p:txBody>
          <a:bodyPr>
            <a:normAutofit fontScale="90000"/>
          </a:bodyPr>
          <a:lstStyle/>
          <a:p>
            <a:pPr algn="ctr"/>
            <a:r>
              <a:rPr lang="ru-RU" sz="4000" b="1" dirty="0" smtClean="0">
                <a:solidFill>
                  <a:srgbClr val="002060"/>
                </a:solidFill>
              </a:rPr>
              <a:t>СВЕТОФОР ДЛЯ СОТРУДНИКОВ ПО КОРПОРАТИВНОМУ КОДЕКСУ – КОМПЕТЕНЦИЯ</a:t>
            </a:r>
            <a:br>
              <a:rPr lang="ru-RU" sz="4000" b="1" dirty="0" smtClean="0">
                <a:solidFill>
                  <a:srgbClr val="002060"/>
                </a:solidFill>
              </a:rPr>
            </a:br>
            <a:r>
              <a:rPr lang="ru-RU" sz="4000" b="1" dirty="0" smtClean="0">
                <a:solidFill>
                  <a:srgbClr val="FF0000"/>
                </a:solidFill>
              </a:rPr>
              <a:t>САМОСТОЯТЕЛЬНЫЙ</a:t>
            </a:r>
            <a:endParaRPr lang="ru-RU" sz="4000" b="1" dirty="0">
              <a:solidFill>
                <a:srgbClr val="FF0000"/>
              </a:solidFill>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8121694"/>
              </p:ext>
            </p:extLst>
          </p:nvPr>
        </p:nvGraphicFramePr>
        <p:xfrm>
          <a:off x="838200" y="1837944"/>
          <a:ext cx="10515600" cy="4114800"/>
        </p:xfrm>
        <a:graphic>
          <a:graphicData uri="http://schemas.openxmlformats.org/drawingml/2006/table">
            <a:tbl>
              <a:tblPr firstRow="1" bandRow="1">
                <a:tableStyleId>{5940675A-B579-460E-94D1-54222C63F5DA}</a:tableStyleId>
              </a:tblPr>
              <a:tblGrid>
                <a:gridCol w="1868424">
                  <a:extLst>
                    <a:ext uri="{9D8B030D-6E8A-4147-A177-3AD203B41FA5}">
                      <a16:colId xmlns:a16="http://schemas.microsoft.com/office/drawing/2014/main" val="2937569303"/>
                    </a:ext>
                  </a:extLst>
                </a:gridCol>
                <a:gridCol w="8647176">
                  <a:extLst>
                    <a:ext uri="{9D8B030D-6E8A-4147-A177-3AD203B41FA5}">
                      <a16:colId xmlns:a16="http://schemas.microsoft.com/office/drawing/2014/main" val="3677977198"/>
                    </a:ext>
                  </a:extLst>
                </a:gridCol>
              </a:tblGrid>
              <a:tr h="404241">
                <a:tc>
                  <a:txBody>
                    <a:bodyPr/>
                    <a:lstStyle/>
                    <a:p>
                      <a:pPr algn="ctr"/>
                      <a:r>
                        <a:rPr lang="ru-RU" b="1" dirty="0" smtClean="0">
                          <a:solidFill>
                            <a:srgbClr val="00B050"/>
                          </a:solidFill>
                        </a:rPr>
                        <a:t>Зелёный</a:t>
                      </a:r>
                      <a:endParaRPr lang="ru-RU" b="1" dirty="0">
                        <a:solidFill>
                          <a:srgbClr val="00B050"/>
                        </a:solidFill>
                      </a:endParaRPr>
                    </a:p>
                  </a:txBody>
                  <a:tcPr/>
                </a:tc>
                <a:tc>
                  <a:txBody>
                    <a:bodyPr/>
                    <a:lstStyle/>
                    <a:p>
                      <a:pPr algn="just"/>
                      <a:r>
                        <a:rPr lang="ru-RU" sz="1800" kern="1200" dirty="0" smtClean="0">
                          <a:solidFill>
                            <a:schemeClr val="tx1"/>
                          </a:solidFill>
                          <a:effectLst/>
                          <a:latin typeface="+mn-lt"/>
                          <a:ea typeface="+mn-ea"/>
                          <a:cs typeface="+mn-cs"/>
                        </a:rPr>
                        <a:t>(В</a:t>
                      </a:r>
                      <a:r>
                        <a:rPr lang="ru-RU" sz="1800" kern="1200" baseline="0" dirty="0" smtClean="0">
                          <a:solidFill>
                            <a:schemeClr val="tx1"/>
                          </a:solidFill>
                          <a:effectLst/>
                          <a:latin typeface="+mn-lt"/>
                          <a:ea typeface="+mn-ea"/>
                          <a:cs typeface="+mn-cs"/>
                        </a:rPr>
                        <a:t> дополнении к оранжевому) </a:t>
                      </a:r>
                      <a:r>
                        <a:rPr lang="ru-RU" sz="1800" kern="1200" dirty="0" smtClean="0">
                          <a:solidFill>
                            <a:schemeClr val="tx1"/>
                          </a:solidFill>
                          <a:effectLst/>
                          <a:latin typeface="+mn-lt"/>
                          <a:ea typeface="+mn-ea"/>
                          <a:cs typeface="+mn-cs"/>
                        </a:rPr>
                        <a:t>Выделяет значительные ресурсы и/или время (в ситуации неопределённости) для получения долгосрочных преимуществ и выгод. Ставит труднодостижимые цели - при этом принимает решения и расставляет приоритеты на основе точного расчёта. Устанавливает для себя труднодостижимые цели, в результате достижения которых существенно повышается эффективность труда.</a:t>
                      </a:r>
                      <a:endParaRPr lang="ru-RU" sz="1800" kern="1200" dirty="0">
                        <a:solidFill>
                          <a:schemeClr val="tx1"/>
                        </a:solidFill>
                        <a:effectLst/>
                        <a:latin typeface="+mn-lt"/>
                        <a:ea typeface="+mn-ea"/>
                        <a:cs typeface="+mn-cs"/>
                      </a:endParaRPr>
                    </a:p>
                  </a:txBody>
                  <a:tcPr/>
                </a:tc>
                <a:extLst>
                  <a:ext uri="{0D108BD9-81ED-4DB2-BD59-A6C34878D82A}">
                    <a16:rowId xmlns:a16="http://schemas.microsoft.com/office/drawing/2014/main" val="2484558064"/>
                  </a:ext>
                </a:extLst>
              </a:tr>
              <a:tr h="370840">
                <a:tc>
                  <a:txBody>
                    <a:bodyPr/>
                    <a:lstStyle/>
                    <a:p>
                      <a:pPr algn="ctr"/>
                      <a:r>
                        <a:rPr lang="ru-RU" b="1" dirty="0" smtClean="0">
                          <a:solidFill>
                            <a:srgbClr val="FFC000"/>
                          </a:solidFill>
                        </a:rPr>
                        <a:t>Оранжевый</a:t>
                      </a:r>
                      <a:endParaRPr lang="ru-RU" b="1" dirty="0">
                        <a:solidFill>
                          <a:srgbClr val="FFC000"/>
                        </a:solidFill>
                      </a:endParaRPr>
                    </a:p>
                  </a:txBody>
                  <a:tcPr/>
                </a:tc>
                <a:tc>
                  <a:txBody>
                    <a:bodyPr/>
                    <a:lstStyle/>
                    <a:p>
                      <a:pPr algn="just"/>
                      <a:r>
                        <a:rPr lang="ru-RU" sz="1800" kern="1200" dirty="0" smtClean="0">
                          <a:solidFill>
                            <a:schemeClr val="tx1"/>
                          </a:solidFill>
                          <a:effectLst/>
                          <a:latin typeface="+mn-lt"/>
                          <a:ea typeface="+mn-ea"/>
                          <a:cs typeface="+mn-cs"/>
                        </a:rPr>
                        <a:t>Непрерывно и постепенно повышает показатели эффективности своей работы; постоянно находит способы выполнения задач в области своих непосредственных обязанностей лучше, проще, быстрее и более качественно. Создаёт собственные критерии качества для измерения результатов и сравнения их с собственными, а не заданными другими лицами стандартами. </a:t>
                      </a:r>
                      <a:endParaRPr lang="ru-RU" dirty="0"/>
                    </a:p>
                  </a:txBody>
                  <a:tcPr/>
                </a:tc>
                <a:extLst>
                  <a:ext uri="{0D108BD9-81ED-4DB2-BD59-A6C34878D82A}">
                    <a16:rowId xmlns:a16="http://schemas.microsoft.com/office/drawing/2014/main" val="218655404"/>
                  </a:ext>
                </a:extLst>
              </a:tr>
              <a:tr h="370840">
                <a:tc>
                  <a:txBody>
                    <a:bodyPr/>
                    <a:lstStyle/>
                    <a:p>
                      <a:pPr algn="ctr"/>
                      <a:r>
                        <a:rPr lang="ru-RU" b="1" dirty="0" smtClean="0">
                          <a:solidFill>
                            <a:srgbClr val="FF0000"/>
                          </a:solidFill>
                        </a:rPr>
                        <a:t>Красный</a:t>
                      </a:r>
                      <a:endParaRPr lang="ru-RU" b="1" dirty="0">
                        <a:solidFill>
                          <a:srgbClr val="FF0000"/>
                        </a:solidFill>
                      </a:endParaRPr>
                    </a:p>
                  </a:txBody>
                  <a:tcPr/>
                </a:tc>
                <a:tc>
                  <a:txBody>
                    <a:bodyPr/>
                    <a:lstStyle/>
                    <a:p>
                      <a:pPr algn="just"/>
                      <a:r>
                        <a:rPr lang="ru-RU" sz="1800" kern="1200" dirty="0" smtClean="0">
                          <a:solidFill>
                            <a:schemeClr val="tx1"/>
                          </a:solidFill>
                          <a:effectLst/>
                          <a:latin typeface="+mn-lt"/>
                          <a:ea typeface="+mn-ea"/>
                          <a:cs typeface="+mn-cs"/>
                        </a:rPr>
                        <a:t>Пытается сделать свою работу хорошо (правильно). Может выражать недовольство по поводу бессмысленных затрат или неэффективности (например, бессмысленно потраченного времени), но не делает конкретных шагов для улучшения ситуации.</a:t>
                      </a:r>
                      <a:endParaRPr lang="ru-RU" dirty="0"/>
                    </a:p>
                  </a:txBody>
                  <a:tcPr/>
                </a:tc>
                <a:extLst>
                  <a:ext uri="{0D108BD9-81ED-4DB2-BD59-A6C34878D82A}">
                    <a16:rowId xmlns:a16="http://schemas.microsoft.com/office/drawing/2014/main" val="33641208"/>
                  </a:ext>
                </a:extLst>
              </a:tr>
            </a:tbl>
          </a:graphicData>
        </a:graphic>
      </p:graphicFrame>
    </p:spTree>
    <p:extLst>
      <p:ext uri="{BB962C8B-B14F-4D97-AF65-F5344CB8AC3E}">
        <p14:creationId xmlns:p14="http://schemas.microsoft.com/office/powerpoint/2010/main" val="25292182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37745"/>
            <a:ext cx="10515600" cy="1664207"/>
          </a:xfrm>
        </p:spPr>
        <p:txBody>
          <a:bodyPr>
            <a:normAutofit fontScale="90000"/>
          </a:bodyPr>
          <a:lstStyle/>
          <a:p>
            <a:pPr algn="ctr"/>
            <a:r>
              <a:rPr lang="ru-RU" sz="4000" b="1" dirty="0" smtClean="0">
                <a:solidFill>
                  <a:srgbClr val="002060"/>
                </a:solidFill>
              </a:rPr>
              <a:t>СВЕТОФОР ДЛЯ СОТРУДНИКОВ ПО КОРПОРАТИВНОМУ КОДЕКСУ – КОМПЕТЕНЦИЯ</a:t>
            </a:r>
            <a:br>
              <a:rPr lang="ru-RU" sz="4000" b="1" dirty="0" smtClean="0">
                <a:solidFill>
                  <a:srgbClr val="002060"/>
                </a:solidFill>
              </a:rPr>
            </a:br>
            <a:r>
              <a:rPr lang="ru-RU" sz="4000" b="1" dirty="0" smtClean="0">
                <a:solidFill>
                  <a:srgbClr val="FF0000"/>
                </a:solidFill>
              </a:rPr>
              <a:t>ОПЕРАТИВНЫЙ</a:t>
            </a:r>
            <a:endParaRPr lang="ru-RU" sz="4000" b="1" dirty="0">
              <a:solidFill>
                <a:srgbClr val="FF0000"/>
              </a:solidFill>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2511599909"/>
              </p:ext>
            </p:extLst>
          </p:nvPr>
        </p:nvGraphicFramePr>
        <p:xfrm>
          <a:off x="838200" y="1837944"/>
          <a:ext cx="10515600" cy="4394200"/>
        </p:xfrm>
        <a:graphic>
          <a:graphicData uri="http://schemas.openxmlformats.org/drawingml/2006/table">
            <a:tbl>
              <a:tblPr firstRow="1" bandRow="1">
                <a:tableStyleId>{5940675A-B579-460E-94D1-54222C63F5DA}</a:tableStyleId>
              </a:tblPr>
              <a:tblGrid>
                <a:gridCol w="1868424">
                  <a:extLst>
                    <a:ext uri="{9D8B030D-6E8A-4147-A177-3AD203B41FA5}">
                      <a16:colId xmlns:a16="http://schemas.microsoft.com/office/drawing/2014/main" val="2937569303"/>
                    </a:ext>
                  </a:extLst>
                </a:gridCol>
                <a:gridCol w="8647176">
                  <a:extLst>
                    <a:ext uri="{9D8B030D-6E8A-4147-A177-3AD203B41FA5}">
                      <a16:colId xmlns:a16="http://schemas.microsoft.com/office/drawing/2014/main" val="3677977198"/>
                    </a:ext>
                  </a:extLst>
                </a:gridCol>
              </a:tblGrid>
              <a:tr h="404241">
                <a:tc>
                  <a:txBody>
                    <a:bodyPr/>
                    <a:lstStyle/>
                    <a:p>
                      <a:pPr algn="ctr"/>
                      <a:r>
                        <a:rPr lang="ru-RU" b="1" dirty="0" smtClean="0">
                          <a:solidFill>
                            <a:srgbClr val="00B050"/>
                          </a:solidFill>
                        </a:rPr>
                        <a:t>Зелёный</a:t>
                      </a:r>
                      <a:endParaRPr lang="ru-RU" b="1" dirty="0">
                        <a:solidFill>
                          <a:srgbClr val="00B050"/>
                        </a:solidFill>
                      </a:endParaRPr>
                    </a:p>
                  </a:txBody>
                  <a:tcPr/>
                </a:tc>
                <a:tc>
                  <a:txBody>
                    <a:bodyPr/>
                    <a:lstStyle/>
                    <a:p>
                      <a:pPr algn="just"/>
                      <a:r>
                        <a:rPr lang="ru-RU" sz="1800" kern="1200" dirty="0" smtClean="0">
                          <a:solidFill>
                            <a:schemeClr val="tx1"/>
                          </a:solidFill>
                          <a:effectLst/>
                          <a:latin typeface="+mn-lt"/>
                          <a:ea typeface="+mn-ea"/>
                          <a:cs typeface="+mn-cs"/>
                        </a:rPr>
                        <a:t>(В</a:t>
                      </a:r>
                      <a:r>
                        <a:rPr lang="ru-RU" sz="1800" kern="1200" baseline="0" dirty="0" smtClean="0">
                          <a:solidFill>
                            <a:schemeClr val="tx1"/>
                          </a:solidFill>
                          <a:effectLst/>
                          <a:latin typeface="+mn-lt"/>
                          <a:ea typeface="+mn-ea"/>
                          <a:cs typeface="+mn-cs"/>
                        </a:rPr>
                        <a:t> дополнении к оранжевому) </a:t>
                      </a:r>
                      <a:r>
                        <a:rPr lang="ru-RU" sz="1800" kern="1200" dirty="0" smtClean="0">
                          <a:solidFill>
                            <a:schemeClr val="tx1"/>
                          </a:solidFill>
                          <a:effectLst/>
                          <a:latin typeface="+mn-lt"/>
                          <a:ea typeface="+mn-ea"/>
                          <a:cs typeface="+mn-cs"/>
                        </a:rPr>
                        <a:t>Смотрит в будущее на период до </a:t>
                      </a:r>
                      <a:r>
                        <a:rPr lang="ru-RU" sz="1800" kern="1200" dirty="0" err="1" smtClean="0">
                          <a:solidFill>
                            <a:schemeClr val="tx1"/>
                          </a:solidFill>
                          <a:effectLst/>
                          <a:latin typeface="+mn-lt"/>
                          <a:ea typeface="+mn-ea"/>
                          <a:cs typeface="+mn-cs"/>
                        </a:rPr>
                        <a:t>трех</a:t>
                      </a:r>
                      <a:r>
                        <a:rPr lang="ru-RU" sz="1800" kern="1200" dirty="0" smtClean="0">
                          <a:solidFill>
                            <a:schemeClr val="tx1"/>
                          </a:solidFill>
                          <a:effectLst/>
                          <a:latin typeface="+mn-lt"/>
                          <a:ea typeface="+mn-ea"/>
                          <a:cs typeface="+mn-cs"/>
                        </a:rPr>
                        <a:t> лет. Создаёт основы для улучшений, которые повлияют на деятельность всех подразделений компании. Смотрит вперёд на период до одного года. Вносит улучшения, которые сказываются на деятельности других подразделений. Предлагая инициативы, учитывает, как они повлияют на другие подразделения. Предпринимает действия с целью создания новых возможностей или предотвращения кризисных ситуаций в будущем.</a:t>
                      </a:r>
                      <a:endParaRPr lang="ru-RU" sz="1800" kern="1200" dirty="0">
                        <a:solidFill>
                          <a:schemeClr val="tx1"/>
                        </a:solidFill>
                        <a:effectLst/>
                        <a:latin typeface="+mn-lt"/>
                        <a:ea typeface="+mn-ea"/>
                        <a:cs typeface="+mn-cs"/>
                      </a:endParaRPr>
                    </a:p>
                  </a:txBody>
                  <a:tcPr/>
                </a:tc>
                <a:extLst>
                  <a:ext uri="{0D108BD9-81ED-4DB2-BD59-A6C34878D82A}">
                    <a16:rowId xmlns:a16="http://schemas.microsoft.com/office/drawing/2014/main" val="2484558064"/>
                  </a:ext>
                </a:extLst>
              </a:tr>
              <a:tr h="370840">
                <a:tc>
                  <a:txBody>
                    <a:bodyPr/>
                    <a:lstStyle/>
                    <a:p>
                      <a:pPr algn="ctr"/>
                      <a:r>
                        <a:rPr lang="ru-RU" b="1" dirty="0" smtClean="0">
                          <a:solidFill>
                            <a:srgbClr val="FFC000"/>
                          </a:solidFill>
                        </a:rPr>
                        <a:t>Оранжевый</a:t>
                      </a:r>
                      <a:endParaRPr lang="ru-RU" b="1" dirty="0">
                        <a:solidFill>
                          <a:srgbClr val="FFC000"/>
                        </a:solidFill>
                      </a:endParaRPr>
                    </a:p>
                  </a:txBody>
                  <a:tcPr/>
                </a:tc>
                <a:tc>
                  <a:txBody>
                    <a:bodyPr/>
                    <a:lstStyle/>
                    <a:p>
                      <a:pPr algn="just"/>
                      <a:r>
                        <a:rPr lang="ru-RU" sz="1800" kern="1200" dirty="0" smtClean="0">
                          <a:solidFill>
                            <a:schemeClr val="tx1"/>
                          </a:solidFill>
                          <a:effectLst/>
                          <a:latin typeface="+mn-lt"/>
                          <a:ea typeface="+mn-ea"/>
                          <a:cs typeface="+mn-cs"/>
                        </a:rPr>
                        <a:t>В своей непосредственной области прилагает дополнительные усилия, чтобы создать благоприятные возможности или свести к минимуму потенциальные проблемы Быстрый</a:t>
                      </a:r>
                      <a:r>
                        <a:rPr lang="ru-RU" sz="1800" kern="1200" baseline="0" dirty="0" smtClean="0">
                          <a:solidFill>
                            <a:schemeClr val="tx1"/>
                          </a:solidFill>
                          <a:effectLst/>
                          <a:latin typeface="+mn-lt"/>
                          <a:ea typeface="+mn-ea"/>
                          <a:cs typeface="+mn-cs"/>
                        </a:rPr>
                        <a:t> в</a:t>
                      </a:r>
                      <a:r>
                        <a:rPr lang="ru-RU" sz="1800" kern="1200" dirty="0" smtClean="0">
                          <a:solidFill>
                            <a:schemeClr val="tx1"/>
                          </a:solidFill>
                          <a:effectLst/>
                          <a:latin typeface="+mn-lt"/>
                          <a:ea typeface="+mn-ea"/>
                          <a:cs typeface="+mn-cs"/>
                        </a:rPr>
                        <a:t> отношении ситуаций, которые возникнут на протяжении последующих 1-3 месяцев. Быстро и решительно действует в кризисных ситуациях и в ситуациях, требующих срочного решения. Видит новые возможности и использует их. Реагирует на возникающие проблемы, в том числе преодолевает препятствия. При возникновении проблемы обращает внимание на сроки.</a:t>
                      </a:r>
                      <a:endParaRPr lang="ru-RU" dirty="0"/>
                    </a:p>
                  </a:txBody>
                  <a:tcPr/>
                </a:tc>
                <a:extLst>
                  <a:ext uri="{0D108BD9-81ED-4DB2-BD59-A6C34878D82A}">
                    <a16:rowId xmlns:a16="http://schemas.microsoft.com/office/drawing/2014/main" val="218655404"/>
                  </a:ext>
                </a:extLst>
              </a:tr>
              <a:tr h="370840">
                <a:tc>
                  <a:txBody>
                    <a:bodyPr/>
                    <a:lstStyle/>
                    <a:p>
                      <a:pPr algn="ctr"/>
                      <a:r>
                        <a:rPr lang="ru-RU" b="1" dirty="0" smtClean="0">
                          <a:solidFill>
                            <a:srgbClr val="FF0000"/>
                          </a:solidFill>
                        </a:rPr>
                        <a:t>Красный</a:t>
                      </a:r>
                      <a:endParaRPr lang="ru-RU" b="1" dirty="0">
                        <a:solidFill>
                          <a:srgbClr val="FF0000"/>
                        </a:solidFill>
                      </a:endParaRPr>
                    </a:p>
                  </a:txBody>
                  <a:tcPr/>
                </a:tc>
                <a:tc>
                  <a:txBody>
                    <a:bodyPr/>
                    <a:lstStyle/>
                    <a:p>
                      <a:pPr algn="just"/>
                      <a:r>
                        <a:rPr lang="ru-RU" sz="1800" kern="1200" dirty="0" smtClean="0">
                          <a:solidFill>
                            <a:schemeClr val="tx1"/>
                          </a:solidFill>
                          <a:effectLst/>
                          <a:latin typeface="+mn-lt"/>
                          <a:ea typeface="+mn-ea"/>
                          <a:cs typeface="+mn-cs"/>
                        </a:rPr>
                        <a:t>Можно свести деятельность руководителя </a:t>
                      </a:r>
                      <a:r>
                        <a:rPr lang="ru-RU" sz="1800" kern="1200" smtClean="0">
                          <a:solidFill>
                            <a:schemeClr val="tx1"/>
                          </a:solidFill>
                          <a:effectLst/>
                          <a:latin typeface="+mn-lt"/>
                          <a:ea typeface="+mn-ea"/>
                          <a:cs typeface="+mn-cs"/>
                        </a:rPr>
                        <a:t>к</a:t>
                      </a:r>
                      <a:r>
                        <a:rPr lang="ru-RU" sz="1800" kern="1200" baseline="0" smtClean="0">
                          <a:solidFill>
                            <a:schemeClr val="tx1"/>
                          </a:solidFill>
                          <a:effectLst/>
                          <a:latin typeface="+mn-lt"/>
                          <a:ea typeface="+mn-ea"/>
                          <a:cs typeface="+mn-cs"/>
                        </a:rPr>
                        <a:t> понятию ИКД.</a:t>
                      </a:r>
                      <a:endParaRPr lang="ru-RU" dirty="0"/>
                    </a:p>
                  </a:txBody>
                  <a:tcPr/>
                </a:tc>
                <a:extLst>
                  <a:ext uri="{0D108BD9-81ED-4DB2-BD59-A6C34878D82A}">
                    <a16:rowId xmlns:a16="http://schemas.microsoft.com/office/drawing/2014/main" val="33641208"/>
                  </a:ext>
                </a:extLst>
              </a:tr>
            </a:tbl>
          </a:graphicData>
        </a:graphic>
      </p:graphicFrame>
    </p:spTree>
    <p:extLst>
      <p:ext uri="{BB962C8B-B14F-4D97-AF65-F5344CB8AC3E}">
        <p14:creationId xmlns:p14="http://schemas.microsoft.com/office/powerpoint/2010/main" val="84116178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211</TotalTime>
  <Words>1520</Words>
  <Application>Microsoft Office PowerPoint</Application>
  <PresentationFormat>Широкоэкранный</PresentationFormat>
  <Paragraphs>207</Paragraphs>
  <Slides>12</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12</vt:i4>
      </vt:variant>
    </vt:vector>
  </HeadingPairs>
  <TitlesOfParts>
    <vt:vector size="20" baseType="lpstr">
      <vt:lpstr>Arial</vt:lpstr>
      <vt:lpstr>Arial Unicode MS</vt:lpstr>
      <vt:lpstr>Calibri</vt:lpstr>
      <vt:lpstr>Calibri Light</vt:lpstr>
      <vt:lpstr>Tahoma</vt:lpstr>
      <vt:lpstr>Times New Roman</vt:lpstr>
      <vt:lpstr>Wingdings</vt:lpstr>
      <vt:lpstr>Тема Office</vt:lpstr>
      <vt:lpstr>Карьерный навигатор</vt:lpstr>
      <vt:lpstr>Карьерный навигатор</vt:lpstr>
      <vt:lpstr>ПРАВИЛА ДЛЯ РУКОВОДИТЕЛЕЙ</vt:lpstr>
      <vt:lpstr>Общие правила СТУПЕНИ КАРЬЕРНОЙ ЛЕСТНИЦЫ</vt:lpstr>
      <vt:lpstr>ЕДИНЫЕ ПРАВИЛА ПЕРЕХОДОВ</vt:lpstr>
      <vt:lpstr>ИНСТРУМЕНТЫ РУКОВОДИТЕЛЯ ИНТЕРГРАЛЬНАЯ ОЦЕНКА</vt:lpstr>
      <vt:lpstr>СВЕТОФОР ДЛЯ СОТРУДНИКОВ ПО КОРПОРАТИВНОМУ КОДЕКСУ – КОМПЕТЕНЦИЯ ГИБКОСТЬ</vt:lpstr>
      <vt:lpstr>СВЕТОФОР ДЛЯ СОТРУДНИКОВ ПО КОРПОРАТИВНОМУ КОДЕКСУ – КОМПЕТЕНЦИЯ САМОСТОЯТЕЛЬНЫЙ</vt:lpstr>
      <vt:lpstr>СВЕТОФОР ДЛЯ СОТРУДНИКОВ ПО КОРПОРАТИВНОМУ КОДЕКСУ – КОМПЕТЕНЦИЯ ОПЕРАТИВНЫЙ</vt:lpstr>
      <vt:lpstr>ИНСТРУМЕНТЫ РУКОВОДИТЕЛЯ ИНТЕРГРАЛЬНАЯ ОЦЕНКА</vt:lpstr>
      <vt:lpstr>Модель компетенций по категориям персонала </vt:lpstr>
      <vt:lpstr>ИНСТРУМЕНТЫ ДЛЯ СОТРУДНИКА Вертикальное и горизонтальное развитие. Мотивация на эффективность.</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Карьерный навигатор</dc:title>
  <dc:creator>Павел Бормотов</dc:creator>
  <cp:lastModifiedBy>RePack by Diakov</cp:lastModifiedBy>
  <cp:revision>22</cp:revision>
  <dcterms:created xsi:type="dcterms:W3CDTF">2017-06-07T11:00:14Z</dcterms:created>
  <dcterms:modified xsi:type="dcterms:W3CDTF">2017-11-08T07:42:43Z</dcterms:modified>
</cp:coreProperties>
</file>