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1226800" cy="8096250"/>
  <p:notesSz cx="11226800" cy="8096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12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865688" cy="4064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359525" y="0"/>
            <a:ext cx="4864100" cy="4064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FE883-BDF7-4E40-B42B-2F54A9FE3C33}" type="datetimeFigureOut">
              <a:rPr lang="ru-RU" smtClean="0"/>
              <a:t>27.06.2020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719513" y="1012825"/>
            <a:ext cx="3787775" cy="2732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122363" y="3895725"/>
            <a:ext cx="8982075" cy="3189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689850"/>
            <a:ext cx="4865688" cy="406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359525" y="7689850"/>
            <a:ext cx="4864100" cy="406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2BA24-F61A-4D67-8AEE-C7478CE801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398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2BA24-F61A-4D67-8AEE-C7478CE801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557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2010" y="2509837"/>
            <a:ext cx="9542780" cy="1700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84020" y="4533900"/>
            <a:ext cx="7858760" cy="202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00A39D"/>
                </a:solidFill>
                <a:latin typeface="Futura BT for Dyson Heavy"/>
                <a:cs typeface="Futura BT for Dyson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00A39D"/>
                </a:solidFill>
                <a:latin typeface="Futura BT for Dyson Heavy"/>
                <a:cs typeface="Futura BT for Dyson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1340" y="1862137"/>
            <a:ext cx="4883658" cy="534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781802" y="1862137"/>
            <a:ext cx="4883658" cy="534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00A39D"/>
                </a:solidFill>
                <a:latin typeface="Futura BT for Dyson Heavy"/>
                <a:cs typeface="Futura BT for Dyson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95998" y="3255919"/>
            <a:ext cx="4891405" cy="0"/>
          </a:xfrm>
          <a:custGeom>
            <a:avLst/>
            <a:gdLst/>
            <a:ahLst/>
            <a:cxnLst/>
            <a:rect l="l" t="t" r="r" b="b"/>
            <a:pathLst>
              <a:path w="4891405">
                <a:moveTo>
                  <a:pt x="0" y="0"/>
                </a:moveTo>
                <a:lnTo>
                  <a:pt x="4891100" y="0"/>
                </a:lnTo>
              </a:path>
            </a:pathLst>
          </a:custGeom>
          <a:ln w="3175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303" y="413421"/>
            <a:ext cx="10532193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00A39D"/>
                </a:solidFill>
                <a:latin typeface="Futura BT for Dyson Heavy"/>
                <a:cs typeface="Futura BT for Dyson Heav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1340" y="1862137"/>
            <a:ext cx="10104120" cy="534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17112" y="7529512"/>
            <a:ext cx="3592576" cy="404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1340" y="7529512"/>
            <a:ext cx="2582164" cy="404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083296" y="7529512"/>
            <a:ext cx="2582164" cy="4048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ealthandsafety@dy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2902" y="2675874"/>
            <a:ext cx="10452606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ru-RU" sz="1500" b="1" dirty="0">
                <a:solidFill>
                  <a:srgbClr val="3BB1AD"/>
                </a:solidFill>
                <a:latin typeface="Futura BT for Dyson Heavy"/>
                <a:cs typeface="Futura BT for Dyson Heavy"/>
              </a:rPr>
              <a:t>Чтобы предотвратить распространение нового вируса и снизить риск заражения </a:t>
            </a:r>
            <a:r>
              <a:rPr lang="ru-RU" sz="1500" b="1" dirty="0" err="1">
                <a:solidFill>
                  <a:srgbClr val="3BB1AD"/>
                </a:solidFill>
                <a:latin typeface="Futura BT for Dyson Heavy"/>
                <a:cs typeface="Futura BT for Dyson Heavy"/>
              </a:rPr>
              <a:t>необход</a:t>
            </a:r>
            <a:r>
              <a:rPr lang="en-US" sz="1500" b="1" dirty="0">
                <a:solidFill>
                  <a:srgbClr val="3BB1AD"/>
                </a:solidFill>
                <a:latin typeface="Futura BT for Dyson Heavy"/>
                <a:cs typeface="Futura BT for Dyson Heavy"/>
              </a:rPr>
              <a:t>и</a:t>
            </a:r>
            <a:r>
              <a:rPr lang="ru-RU" sz="1500" b="1" dirty="0" err="1">
                <a:solidFill>
                  <a:srgbClr val="3BB1AD"/>
                </a:solidFill>
                <a:latin typeface="Futura BT for Dyson Heavy"/>
                <a:cs typeface="Futura BT for Dyson Heavy"/>
              </a:rPr>
              <a:t>мо</a:t>
            </a:r>
            <a:r>
              <a:rPr lang="ru-RU" sz="1500" b="1" dirty="0">
                <a:solidFill>
                  <a:srgbClr val="3BB1AD"/>
                </a:solidFill>
                <a:latin typeface="Futura BT for Dyson Heavy"/>
                <a:cs typeface="Futura BT for Dyson Heavy"/>
              </a:rPr>
              <a:t> соблюдать </a:t>
            </a:r>
            <a:r>
              <a:rPr lang="ru-RU" sz="1500" b="1" dirty="0" err="1">
                <a:solidFill>
                  <a:srgbClr val="3BB1AD"/>
                </a:solidFill>
                <a:latin typeface="Futura BT for Dyson Heavy"/>
                <a:cs typeface="Futura BT for Dyson Heavy"/>
              </a:rPr>
              <a:t>сл</a:t>
            </a:r>
            <a:r>
              <a:rPr lang="en-US" sz="1500" b="1" dirty="0">
                <a:solidFill>
                  <a:srgbClr val="3BB1AD"/>
                </a:solidFill>
                <a:latin typeface="Futura BT for Dyson Heavy"/>
                <a:cs typeface="Futura BT for Dyson Heavy"/>
              </a:rPr>
              <a:t>е</a:t>
            </a:r>
            <a:r>
              <a:rPr lang="ru-RU" sz="1500" b="1" dirty="0">
                <a:solidFill>
                  <a:srgbClr val="3BB1AD"/>
                </a:solidFill>
                <a:latin typeface="Futura BT for Dyson Heavy"/>
                <a:cs typeface="Futura BT for Dyson Heavy"/>
              </a:rPr>
              <a:t>дующие правила:</a:t>
            </a:r>
          </a:p>
          <a:p>
            <a:pPr marL="12700">
              <a:lnSpc>
                <a:spcPct val="100000"/>
              </a:lnSpc>
            </a:pPr>
            <a:endParaRPr sz="1500" dirty="0">
              <a:latin typeface="Futura BT for Dyson Heavy"/>
              <a:cs typeface="Futura BT for Dyson Heav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31810" y="3255919"/>
            <a:ext cx="4891405" cy="0"/>
          </a:xfrm>
          <a:custGeom>
            <a:avLst/>
            <a:gdLst/>
            <a:ahLst/>
            <a:cxnLst/>
            <a:rect l="l" t="t" r="r" b="b"/>
            <a:pathLst>
              <a:path w="4891405">
                <a:moveTo>
                  <a:pt x="0" y="0"/>
                </a:moveTo>
                <a:lnTo>
                  <a:pt x="4891112" y="0"/>
                </a:lnTo>
              </a:path>
            </a:pathLst>
          </a:custGeom>
          <a:ln w="3175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6869" y="3743325"/>
            <a:ext cx="4891405" cy="0"/>
          </a:xfrm>
          <a:custGeom>
            <a:avLst/>
            <a:gdLst/>
            <a:ahLst/>
            <a:cxnLst/>
            <a:rect l="l" t="t" r="r" b="b"/>
            <a:pathLst>
              <a:path w="4891405">
                <a:moveTo>
                  <a:pt x="0" y="0"/>
                </a:moveTo>
                <a:lnTo>
                  <a:pt x="4891100" y="0"/>
                </a:lnTo>
              </a:path>
            </a:pathLst>
          </a:custGeom>
          <a:ln w="3175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998" y="4343285"/>
            <a:ext cx="4891405" cy="0"/>
          </a:xfrm>
          <a:custGeom>
            <a:avLst/>
            <a:gdLst/>
            <a:ahLst/>
            <a:cxnLst/>
            <a:rect l="l" t="t" r="r" b="b"/>
            <a:pathLst>
              <a:path w="4891405">
                <a:moveTo>
                  <a:pt x="0" y="0"/>
                </a:moveTo>
                <a:lnTo>
                  <a:pt x="4891100" y="0"/>
                </a:lnTo>
              </a:path>
            </a:pathLst>
          </a:custGeom>
          <a:ln w="3175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5998" y="4733925"/>
            <a:ext cx="4891405" cy="0"/>
          </a:xfrm>
          <a:custGeom>
            <a:avLst/>
            <a:gdLst/>
            <a:ahLst/>
            <a:cxnLst/>
            <a:rect l="l" t="t" r="r" b="b"/>
            <a:pathLst>
              <a:path w="4891405">
                <a:moveTo>
                  <a:pt x="0" y="0"/>
                </a:moveTo>
                <a:lnTo>
                  <a:pt x="4891100" y="0"/>
                </a:lnTo>
              </a:path>
            </a:pathLst>
          </a:custGeom>
          <a:ln w="3175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6869" y="5424730"/>
            <a:ext cx="4891405" cy="0"/>
          </a:xfrm>
          <a:custGeom>
            <a:avLst/>
            <a:gdLst/>
            <a:ahLst/>
            <a:cxnLst/>
            <a:rect l="l" t="t" r="r" b="b"/>
            <a:pathLst>
              <a:path w="4891405">
                <a:moveTo>
                  <a:pt x="0" y="0"/>
                </a:moveTo>
                <a:lnTo>
                  <a:pt x="4891100" y="0"/>
                </a:lnTo>
              </a:path>
            </a:pathLst>
          </a:custGeom>
          <a:ln w="3175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919118" y="5648325"/>
            <a:ext cx="4891405" cy="0"/>
          </a:xfrm>
          <a:custGeom>
            <a:avLst/>
            <a:gdLst/>
            <a:ahLst/>
            <a:cxnLst/>
            <a:rect l="l" t="t" r="r" b="b"/>
            <a:pathLst>
              <a:path w="4891405">
                <a:moveTo>
                  <a:pt x="0" y="0"/>
                </a:moveTo>
                <a:lnTo>
                  <a:pt x="4891100" y="0"/>
                </a:lnTo>
              </a:path>
            </a:pathLst>
          </a:custGeom>
          <a:ln w="3175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31810" y="4025126"/>
            <a:ext cx="4891405" cy="0"/>
          </a:xfrm>
          <a:custGeom>
            <a:avLst/>
            <a:gdLst/>
            <a:ahLst/>
            <a:cxnLst/>
            <a:rect l="l" t="t" r="r" b="b"/>
            <a:pathLst>
              <a:path w="4891405">
                <a:moveTo>
                  <a:pt x="0" y="0"/>
                </a:moveTo>
                <a:lnTo>
                  <a:pt x="4891112" y="0"/>
                </a:lnTo>
              </a:path>
            </a:pathLst>
          </a:custGeom>
          <a:ln w="3175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931810" y="4794495"/>
            <a:ext cx="4891405" cy="0"/>
          </a:xfrm>
          <a:custGeom>
            <a:avLst/>
            <a:gdLst/>
            <a:ahLst/>
            <a:cxnLst/>
            <a:rect l="l" t="t" r="r" b="b"/>
            <a:pathLst>
              <a:path w="4891405">
                <a:moveTo>
                  <a:pt x="0" y="0"/>
                </a:moveTo>
                <a:lnTo>
                  <a:pt x="4891112" y="0"/>
                </a:lnTo>
              </a:path>
            </a:pathLst>
          </a:custGeom>
          <a:ln w="3175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02883" y="5191125"/>
            <a:ext cx="4891405" cy="0"/>
          </a:xfrm>
          <a:custGeom>
            <a:avLst/>
            <a:gdLst/>
            <a:ahLst/>
            <a:cxnLst/>
            <a:rect l="l" t="t" r="r" b="b"/>
            <a:pathLst>
              <a:path w="4891405">
                <a:moveTo>
                  <a:pt x="0" y="0"/>
                </a:moveTo>
                <a:lnTo>
                  <a:pt x="4891112" y="0"/>
                </a:lnTo>
              </a:path>
            </a:pathLst>
          </a:custGeom>
          <a:ln w="3175">
            <a:solidFill>
              <a:srgbClr val="5859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6011" y="6728739"/>
            <a:ext cx="6834505" cy="1017269"/>
          </a:xfrm>
          <a:custGeom>
            <a:avLst/>
            <a:gdLst/>
            <a:ahLst/>
            <a:cxnLst/>
            <a:rect l="l" t="t" r="r" b="b"/>
            <a:pathLst>
              <a:path w="6834505" h="1017270">
                <a:moveTo>
                  <a:pt x="0" y="1016863"/>
                </a:moveTo>
                <a:lnTo>
                  <a:pt x="6834187" y="1016863"/>
                </a:lnTo>
                <a:lnTo>
                  <a:pt x="6834187" y="0"/>
                </a:lnTo>
                <a:lnTo>
                  <a:pt x="0" y="0"/>
                </a:lnTo>
                <a:lnTo>
                  <a:pt x="0" y="1016863"/>
                </a:lnTo>
                <a:close/>
              </a:path>
            </a:pathLst>
          </a:custGeom>
          <a:solidFill>
            <a:srgbClr val="8082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10373" y="6814502"/>
            <a:ext cx="930275" cy="846455"/>
          </a:xfrm>
          <a:custGeom>
            <a:avLst/>
            <a:gdLst/>
            <a:ahLst/>
            <a:cxnLst/>
            <a:rect l="l" t="t" r="r" b="b"/>
            <a:pathLst>
              <a:path w="930275" h="846454">
                <a:moveTo>
                  <a:pt x="465040" y="0"/>
                </a:moveTo>
                <a:lnTo>
                  <a:pt x="421759" y="10982"/>
                </a:lnTo>
                <a:lnTo>
                  <a:pt x="388910" y="43929"/>
                </a:lnTo>
                <a:lnTo>
                  <a:pt x="11161" y="714476"/>
                </a:lnTo>
                <a:lnTo>
                  <a:pt x="0" y="759769"/>
                </a:lnTo>
                <a:lnTo>
                  <a:pt x="11896" y="802317"/>
                </a:lnTo>
                <a:lnTo>
                  <a:pt x="42460" y="833886"/>
                </a:lnTo>
                <a:lnTo>
                  <a:pt x="87298" y="846239"/>
                </a:lnTo>
                <a:lnTo>
                  <a:pt x="839836" y="846239"/>
                </a:lnTo>
                <a:lnTo>
                  <a:pt x="886369" y="832659"/>
                </a:lnTo>
                <a:lnTo>
                  <a:pt x="917800" y="801227"/>
                </a:lnTo>
                <a:lnTo>
                  <a:pt x="930017" y="759360"/>
                </a:lnTo>
                <a:lnTo>
                  <a:pt x="918907" y="714476"/>
                </a:lnTo>
                <a:lnTo>
                  <a:pt x="541171" y="43929"/>
                </a:lnTo>
                <a:lnTo>
                  <a:pt x="508322" y="10982"/>
                </a:lnTo>
                <a:lnTo>
                  <a:pt x="46504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97668" y="6902350"/>
            <a:ext cx="755650" cy="670560"/>
          </a:xfrm>
          <a:custGeom>
            <a:avLst/>
            <a:gdLst/>
            <a:ahLst/>
            <a:cxnLst/>
            <a:rect l="l" t="t" r="r" b="b"/>
            <a:pathLst>
              <a:path w="755650" h="670559">
                <a:moveTo>
                  <a:pt x="377736" y="0"/>
                </a:moveTo>
                <a:lnTo>
                  <a:pt x="0" y="670547"/>
                </a:lnTo>
                <a:lnTo>
                  <a:pt x="755472" y="670547"/>
                </a:lnTo>
                <a:lnTo>
                  <a:pt x="3777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13914" y="7139534"/>
            <a:ext cx="123189" cy="257810"/>
          </a:xfrm>
          <a:custGeom>
            <a:avLst/>
            <a:gdLst/>
            <a:ahLst/>
            <a:cxnLst/>
            <a:rect l="l" t="t" r="r" b="b"/>
            <a:pathLst>
              <a:path w="123190" h="257809">
                <a:moveTo>
                  <a:pt x="61493" y="0"/>
                </a:moveTo>
                <a:lnTo>
                  <a:pt x="35416" y="5629"/>
                </a:lnTo>
                <a:lnTo>
                  <a:pt x="15378" y="20867"/>
                </a:lnTo>
                <a:lnTo>
                  <a:pt x="3023" y="43242"/>
                </a:lnTo>
                <a:lnTo>
                  <a:pt x="0" y="70281"/>
                </a:lnTo>
                <a:lnTo>
                  <a:pt x="23444" y="225475"/>
                </a:lnTo>
                <a:lnTo>
                  <a:pt x="27735" y="237918"/>
                </a:lnTo>
                <a:lnTo>
                  <a:pt x="35877" y="248165"/>
                </a:lnTo>
                <a:lnTo>
                  <a:pt x="47315" y="255120"/>
                </a:lnTo>
                <a:lnTo>
                  <a:pt x="61493" y="257682"/>
                </a:lnTo>
                <a:lnTo>
                  <a:pt x="74445" y="255120"/>
                </a:lnTo>
                <a:lnTo>
                  <a:pt x="86020" y="248165"/>
                </a:lnTo>
                <a:lnTo>
                  <a:pt x="94847" y="237918"/>
                </a:lnTo>
                <a:lnTo>
                  <a:pt x="99555" y="225475"/>
                </a:lnTo>
                <a:lnTo>
                  <a:pt x="122999" y="70281"/>
                </a:lnTo>
                <a:lnTo>
                  <a:pt x="121211" y="43242"/>
                </a:lnTo>
                <a:lnTo>
                  <a:pt x="108715" y="20867"/>
                </a:lnTo>
                <a:lnTo>
                  <a:pt x="87984" y="5629"/>
                </a:lnTo>
                <a:lnTo>
                  <a:pt x="6149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40263" y="7429424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4">
                <a:moveTo>
                  <a:pt x="35140" y="0"/>
                </a:moveTo>
                <a:lnTo>
                  <a:pt x="21463" y="2761"/>
                </a:lnTo>
                <a:lnTo>
                  <a:pt x="10293" y="10293"/>
                </a:lnTo>
                <a:lnTo>
                  <a:pt x="2761" y="21463"/>
                </a:lnTo>
                <a:lnTo>
                  <a:pt x="0" y="35140"/>
                </a:lnTo>
                <a:lnTo>
                  <a:pt x="2761" y="48818"/>
                </a:lnTo>
                <a:lnTo>
                  <a:pt x="10293" y="59988"/>
                </a:lnTo>
                <a:lnTo>
                  <a:pt x="21463" y="67519"/>
                </a:lnTo>
                <a:lnTo>
                  <a:pt x="35140" y="70281"/>
                </a:lnTo>
                <a:lnTo>
                  <a:pt x="48820" y="67519"/>
                </a:lnTo>
                <a:lnTo>
                  <a:pt x="59994" y="59988"/>
                </a:lnTo>
                <a:lnTo>
                  <a:pt x="67530" y="48818"/>
                </a:lnTo>
                <a:lnTo>
                  <a:pt x="70294" y="35140"/>
                </a:lnTo>
                <a:lnTo>
                  <a:pt x="67530" y="21463"/>
                </a:lnTo>
                <a:lnTo>
                  <a:pt x="59994" y="10293"/>
                </a:lnTo>
                <a:lnTo>
                  <a:pt x="48820" y="2761"/>
                </a:lnTo>
                <a:lnTo>
                  <a:pt x="3514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96011" y="6728739"/>
            <a:ext cx="6834505" cy="1365117"/>
          </a:xfrm>
          <a:prstGeom prst="rect">
            <a:avLst/>
          </a:prstGeom>
        </p:spPr>
        <p:txBody>
          <a:bodyPr vert="horz" wrap="square" lIns="0" tIns="145415" rIns="0" bIns="0" rtlCol="0">
            <a:spAutoFit/>
          </a:bodyPr>
          <a:lstStyle/>
          <a:p>
            <a:pPr marL="111125" marR="1292225" algn="just">
              <a:lnSpc>
                <a:spcPct val="100000"/>
              </a:lnSpc>
              <a:spcBef>
                <a:spcPts val="1145"/>
              </a:spcBef>
            </a:pPr>
            <a:r>
              <a:rPr lang="en-US" sz="1400" b="1" dirty="0">
                <a:solidFill>
                  <a:srgbClr val="FFFFFF"/>
                </a:solidFill>
                <a:latin typeface="Futura BT for Dyson Heavy"/>
                <a:cs typeface="Futura BT for Dyson Heavy"/>
              </a:rPr>
              <a:t>ВАЖНО</a:t>
            </a:r>
            <a:r>
              <a:rPr sz="1400" b="1" dirty="0">
                <a:solidFill>
                  <a:srgbClr val="FFFFFF"/>
                </a:solidFill>
                <a:latin typeface="Futura BT for Dyson Heavy"/>
                <a:cs typeface="Futura BT for Dyson Heavy"/>
              </a:rPr>
              <a:t>: </a:t>
            </a:r>
            <a:r>
              <a:rPr lang="ru-RU" sz="1400" b="1" dirty="0">
                <a:solidFill>
                  <a:srgbClr val="FFFFFF"/>
                </a:solidFill>
                <a:latin typeface="Futura BT for Dyson Heavy"/>
                <a:cs typeface="Futura BT for Dyson Heavy"/>
              </a:rPr>
              <a:t>Если вы заболели, оставайтесь дома.</a:t>
            </a:r>
            <a:r>
              <a:rPr lang="en-US" sz="1400" b="1" dirty="0">
                <a:solidFill>
                  <a:srgbClr val="FFFFFF"/>
                </a:solidFill>
                <a:latin typeface="Futura BT for Dyson Heavy"/>
                <a:cs typeface="Futura BT for Dyson Heavy"/>
              </a:rPr>
              <a:t> </a:t>
            </a:r>
            <a:r>
              <a:rPr lang="en-US" sz="1400" b="1" dirty="0" err="1">
                <a:solidFill>
                  <a:srgbClr val="FFFFFF"/>
                </a:solidFill>
                <a:latin typeface="Futura BT for Dyson Heavy"/>
                <a:cs typeface="Futura BT for Dyson Heavy"/>
              </a:rPr>
              <a:t>При</a:t>
            </a:r>
            <a:r>
              <a:rPr lang="en-US" sz="1400" b="1" dirty="0">
                <a:solidFill>
                  <a:srgbClr val="FFFFFF"/>
                </a:solidFill>
                <a:latin typeface="Futura BT for Dyson Heavy"/>
                <a:cs typeface="Futura BT for Dyson Heavy"/>
              </a:rPr>
              <a:t> </a:t>
            </a:r>
            <a:r>
              <a:rPr lang="ru-RU" sz="1400" b="1" dirty="0">
                <a:solidFill>
                  <a:srgbClr val="FFFFFF"/>
                </a:solidFill>
                <a:latin typeface="Futura BT for Dyson Heavy"/>
                <a:cs typeface="Futura BT for Dyson Heavy"/>
              </a:rPr>
              <a:t>симптом</a:t>
            </a:r>
            <a:r>
              <a:rPr lang="en-US" sz="1400" b="1" dirty="0" err="1">
                <a:solidFill>
                  <a:srgbClr val="FFFFFF"/>
                </a:solidFill>
                <a:latin typeface="Futura BT for Dyson Heavy"/>
                <a:cs typeface="Futura BT for Dyson Heavy"/>
              </a:rPr>
              <a:t>ах</a:t>
            </a:r>
            <a:r>
              <a:rPr lang="ru-RU" sz="1400" b="1" dirty="0">
                <a:solidFill>
                  <a:srgbClr val="FFFFFF"/>
                </a:solidFill>
                <a:latin typeface="Futura BT for Dyson Heavy"/>
                <a:cs typeface="Futura BT for Dyson Heavy"/>
              </a:rPr>
              <a:t> ОРВИ, COVID-19, пневмонии, незамедлительно оповестите вашего непосредственного руководителя и отдел по работе с персоналом.</a:t>
            </a:r>
          </a:p>
          <a:p>
            <a:pPr marL="111125" marR="1292225">
              <a:lnSpc>
                <a:spcPct val="100000"/>
              </a:lnSpc>
              <a:spcBef>
                <a:spcPts val="1145"/>
              </a:spcBef>
            </a:pPr>
            <a:endParaRPr sz="1400" dirty="0">
              <a:latin typeface="Futura BT for Dyson Heavy"/>
              <a:cs typeface="Futura BT for Dyson Heavy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2863" y="1926439"/>
            <a:ext cx="104398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en-US"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В </a:t>
            </a:r>
            <a:r>
              <a:rPr lang="en-US" sz="1000" dirty="0" err="1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случае</a:t>
            </a:r>
            <a:r>
              <a:rPr lang="en-US"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 </a:t>
            </a:r>
            <a:r>
              <a:rPr lang="en-US" sz="1000" dirty="0" err="1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вопросов</a:t>
            </a:r>
            <a:r>
              <a:rPr lang="en-US"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, </a:t>
            </a:r>
            <a:r>
              <a:rPr lang="en-US" sz="1000" dirty="0" err="1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обращайтесь</a:t>
            </a:r>
            <a:r>
              <a:rPr lang="en-US"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, </a:t>
            </a:r>
            <a:r>
              <a:rPr lang="en-US" sz="1000" dirty="0" err="1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пожалуйста</a:t>
            </a:r>
            <a:r>
              <a:rPr lang="en-US"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, к </a:t>
            </a:r>
            <a:r>
              <a:rPr lang="en-US" sz="1000" dirty="0" err="1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сотрудникам</a:t>
            </a:r>
            <a:r>
              <a:rPr lang="en-US"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 </a:t>
            </a:r>
            <a:r>
              <a:rPr lang="en-US" sz="1000" dirty="0" err="1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административной</a:t>
            </a:r>
            <a:r>
              <a:rPr lang="en-US"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 </a:t>
            </a:r>
            <a:r>
              <a:rPr lang="en-US" sz="1000" dirty="0" err="1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функции</a:t>
            </a:r>
            <a:r>
              <a:rPr lang="en-US"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 и в </a:t>
            </a:r>
            <a:r>
              <a:rPr lang="en-US" sz="1000" dirty="0" err="1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отдел</a:t>
            </a:r>
            <a:r>
              <a:rPr lang="en-US"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 </a:t>
            </a:r>
            <a:r>
              <a:rPr lang="en-US" sz="1000" dirty="0" err="1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по</a:t>
            </a:r>
            <a:r>
              <a:rPr lang="en-US"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 </a:t>
            </a:r>
            <a:r>
              <a:rPr lang="en-US" sz="1000" dirty="0" err="1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работе</a:t>
            </a:r>
            <a:r>
              <a:rPr lang="en-US"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 с </a:t>
            </a:r>
            <a:r>
              <a:rPr lang="en-US" sz="1000" dirty="0" err="1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персоналом</a:t>
            </a:r>
            <a:r>
              <a:rPr sz="1000" dirty="0">
                <a:solidFill>
                  <a:srgbClr val="58595B"/>
                </a:solidFill>
                <a:latin typeface="Futura BT for Dyson"/>
                <a:cs typeface="Futura BT for Dyson"/>
                <a:hlinkClick r:id="rId3"/>
              </a:rPr>
              <a:t>.</a:t>
            </a:r>
            <a:endParaRPr sz="1000" dirty="0">
              <a:latin typeface="Futura BT for Dyson"/>
              <a:cs typeface="Futura BT for Dyso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347303" y="413421"/>
            <a:ext cx="9827157" cy="9239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78900"/>
              </a:lnSpc>
            </a:pPr>
            <a:r>
              <a:rPr lang="en-US" spc="-10" dirty="0"/>
              <a:t>ПРАВИЛА ПОВЕДЕНИЯ В ОФИСЕ</a:t>
            </a:r>
            <a:r>
              <a:rPr spc="-265" dirty="0">
                <a:solidFill>
                  <a:srgbClr val="A0D2D0"/>
                </a:solidFill>
              </a:rPr>
              <a:t> </a:t>
            </a:r>
            <a:r>
              <a:rPr lang="en-US" spc="-20" dirty="0">
                <a:solidFill>
                  <a:srgbClr val="A0D2D0"/>
                </a:solidFill>
              </a:rPr>
              <a:t>(КРАТКАЯ ПАМЯТКА СОТРУДНИКА)</a:t>
            </a:r>
            <a:endParaRPr spc="-20" dirty="0">
              <a:solidFill>
                <a:srgbClr val="A0D2D0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3302" y="3303111"/>
            <a:ext cx="487172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И</a:t>
            </a:r>
            <a:r>
              <a:rPr lang="ru-RU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спольз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уйте</a:t>
            </a:r>
            <a:r>
              <a:rPr lang="ru-RU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одноразовые медицинские маски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и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перчатки</a:t>
            </a:r>
            <a:r>
              <a:rPr lang="ru-RU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 на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ru-RU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территории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офиса</a:t>
            </a:r>
            <a:r>
              <a:rPr lang="ru-RU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и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меняйте</a:t>
            </a:r>
            <a:r>
              <a:rPr lang="ru-RU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их каждые 2-3 часа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</a:t>
            </a:r>
            <a:endParaRPr sz="1200" dirty="0">
              <a:latin typeface="Futura BT for Dyson Book"/>
              <a:cs typeface="Futura BT for Dyson 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3301" y="3840460"/>
            <a:ext cx="4904102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Не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забывайте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измерять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температуру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тела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ru-RU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каждые 4 часа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бесконтактным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способом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 </a:t>
            </a:r>
            <a:endParaRPr lang="ru-RU" sz="1200" spc="-5" dirty="0">
              <a:solidFill>
                <a:srgbClr val="58595B"/>
              </a:solidFill>
              <a:latin typeface="Futura BT for Dyson Book"/>
              <a:cs typeface="Futura BT for Dyson 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5998" y="4374400"/>
            <a:ext cx="489140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Находясь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в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офисе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,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соблюдайте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социальную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дистанцию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в 1.5.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метра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</a:t>
            </a:r>
            <a:endParaRPr sz="1200" dirty="0">
              <a:latin typeface="Futura BT for Dyson Book"/>
              <a:cs typeface="Futura BT for Dyson 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2902" y="4754210"/>
            <a:ext cx="487172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В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офисе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одновременно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может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находиться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ограниченное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количество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сотрудников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Пожалуйста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,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используйте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наши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рекомедации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по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рассадке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</a:t>
            </a:r>
            <a:endParaRPr sz="1200" dirty="0">
              <a:latin typeface="Futura BT for Dyson Book"/>
              <a:cs typeface="Futura BT for Dyson 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2902" y="5543667"/>
            <a:ext cx="4894501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Ограничьте</a:t>
            </a:r>
            <a:r>
              <a:rPr lang="ru-RU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время обеденных перерывов до 15 минут.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Допустимое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к</a:t>
            </a:r>
            <a:r>
              <a:rPr lang="ru-RU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ол</a:t>
            </a:r>
            <a:r>
              <a:rPr lang="ru-RU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-во сотрудников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ru-RU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кухне и в кофе-поинтах – 1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чел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</a:t>
            </a:r>
            <a:r>
              <a:rPr lang="ru-RU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Используйте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одноразовую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посуду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</a:t>
            </a:r>
            <a:endParaRPr lang="ru-RU" sz="1200" spc="-5" dirty="0">
              <a:solidFill>
                <a:srgbClr val="58595B"/>
              </a:solidFill>
              <a:latin typeface="Futura BT for Dyson Book"/>
              <a:cs typeface="Futura BT for Dyson 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19118" y="5737549"/>
            <a:ext cx="45288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Прием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пищи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на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рабочих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местах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-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запрещен</a:t>
            </a:r>
            <a:r>
              <a:rPr lang="en-US" sz="1200" spc="-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</a:t>
            </a:r>
            <a:endParaRPr sz="1200" dirty="0">
              <a:latin typeface="Futura BT for Dyson Book"/>
              <a:cs typeface="Futura BT for Dyson 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31810" y="3353426"/>
            <a:ext cx="4904097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Проветривайте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помещение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как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можно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чаще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,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не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включайте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кондиционеры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Для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дезинфекции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воздуха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используйте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рециркуляторы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</a:t>
            </a:r>
            <a:endParaRPr sz="1200" dirty="0">
              <a:latin typeface="Futura BT for Dyson Book"/>
              <a:cs typeface="Futura BT for Dyson 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19118" y="4110890"/>
            <a:ext cx="4904097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700"/>
              </a:spcBef>
              <a:tabLst>
                <a:tab pos="189230" algn="l"/>
              </a:tabLst>
            </a:pP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Как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можно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чаще</a:t>
            </a:r>
            <a:r>
              <a:rPr lang="ru-RU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мойте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руки</a:t>
            </a:r>
            <a:r>
              <a:rPr lang="ru-RU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водой с мылом в течение как минимум 20 секунд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,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используйте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антисептические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средства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для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обработки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рук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при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отсутствии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возможности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их</a:t>
            </a:r>
            <a:r>
              <a:rPr lang="en-US" sz="1200" spc="3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30">
                <a:solidFill>
                  <a:srgbClr val="58595B"/>
                </a:solidFill>
                <a:latin typeface="Futura BT for Dyson Book"/>
                <a:cs typeface="Futura BT for Dyson Book"/>
              </a:rPr>
              <a:t>вымыть.</a:t>
            </a:r>
            <a:endParaRPr sz="1200" dirty="0">
              <a:latin typeface="Futura BT for Dyson Book"/>
              <a:cs typeface="Futura BT for Dyson 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19118" y="4922106"/>
            <a:ext cx="44653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Переведите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встречи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в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онлайн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режим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</a:t>
            </a:r>
            <a:endParaRPr sz="1200" dirty="0">
              <a:latin typeface="Futura BT for Dyson Book"/>
              <a:cs typeface="Futura BT for Dyson 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19118" y="5315699"/>
            <a:ext cx="481711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Соблюдайте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политику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чистых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 </a:t>
            </a:r>
            <a:r>
              <a:rPr lang="en-US" sz="1200" spc="25" dirty="0" err="1">
                <a:solidFill>
                  <a:srgbClr val="58595B"/>
                </a:solidFill>
                <a:latin typeface="Futura BT for Dyson Book"/>
                <a:cs typeface="Futura BT for Dyson Book"/>
              </a:rPr>
              <a:t>столов</a:t>
            </a:r>
            <a:r>
              <a:rPr lang="en-US" sz="1200" spc="25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.</a:t>
            </a:r>
            <a:endParaRPr sz="1200" dirty="0">
              <a:latin typeface="Futura BT for Dyson Book"/>
              <a:cs typeface="Futura BT for Dyson Book"/>
            </a:endParaRPr>
          </a:p>
        </p:txBody>
      </p:sp>
      <p:sp>
        <p:nvSpPr>
          <p:cNvPr id="31" name="object 19"/>
          <p:cNvSpPr txBox="1"/>
          <p:nvPr/>
        </p:nvSpPr>
        <p:spPr>
          <a:xfrm>
            <a:off x="383395" y="1520809"/>
            <a:ext cx="10462113" cy="4693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lang="ru-RU" sz="1500" dirty="0">
                <a:solidFill>
                  <a:srgbClr val="58595B"/>
                </a:solidFill>
                <a:latin typeface="Futura BT for Dyson Book"/>
                <a:cs typeface="Futura BT for Dyson Book"/>
              </a:rPr>
              <a:t>Пожалуйста, старайтесь сохранять режим работы в удаленном формате на всех этапах снятия ограничений.</a:t>
            </a:r>
          </a:p>
          <a:p>
            <a:pPr algn="ctr">
              <a:lnSpc>
                <a:spcPct val="100000"/>
              </a:lnSpc>
              <a:spcBef>
                <a:spcPts val="17"/>
              </a:spcBef>
            </a:pPr>
            <a:endParaRPr sz="15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8595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CC464502A9B04888FD363EB6BE3C06" ma:contentTypeVersion="13" ma:contentTypeDescription="Create a new document." ma:contentTypeScope="" ma:versionID="a9cc8bbd0cc742de956a405b5ff104c5">
  <xsd:schema xmlns:xsd="http://www.w3.org/2001/XMLSchema" xmlns:xs="http://www.w3.org/2001/XMLSchema" xmlns:p="http://schemas.microsoft.com/office/2006/metadata/properties" xmlns:ns3="12d02d67-6c0e-46c8-af04-8b1fc85e9469" xmlns:ns4="32ccd037-99ee-4f4c-af5f-12a2facb801f" targetNamespace="http://schemas.microsoft.com/office/2006/metadata/properties" ma:root="true" ma:fieldsID="c28ef0b8de6942000d5047d7b71e4052" ns3:_="" ns4:_="">
    <xsd:import namespace="12d02d67-6c0e-46c8-af04-8b1fc85e9469"/>
    <xsd:import namespace="32ccd037-99ee-4f4c-af5f-12a2facb801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02d67-6c0e-46c8-af04-8b1fc85e94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ccd037-99ee-4f4c-af5f-12a2facb8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6935F9-C49C-421C-AC34-D8D9B3197E5F}">
  <ds:schemaRefs>
    <ds:schemaRef ds:uri="http://purl.org/dc/terms/"/>
    <ds:schemaRef ds:uri="12d02d67-6c0e-46c8-af04-8b1fc85e9469"/>
    <ds:schemaRef ds:uri="http://schemas.microsoft.com/office/2006/documentManagement/types"/>
    <ds:schemaRef ds:uri="32ccd037-99ee-4f4c-af5f-12a2facb801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608EED2-97B7-4C1B-B1AE-DB6427C03E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BD9259-F92C-436C-A0CB-D200DC8A92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d02d67-6c0e-46c8-af04-8b1fc85e9469"/>
    <ds:schemaRef ds:uri="32ccd037-99ee-4f4c-af5f-12a2facb80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236</Words>
  <Application>Microsoft Office PowerPoint</Application>
  <PresentationFormat>Произвольный</PresentationFormat>
  <Paragraphs>16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Futura BT for Dyson</vt:lpstr>
      <vt:lpstr>Futura BT for Dyson Book</vt:lpstr>
      <vt:lpstr>Futura BT for Dyson Heavy</vt:lpstr>
      <vt:lpstr>Times New Roman</vt:lpstr>
      <vt:lpstr>Office Theme</vt:lpstr>
      <vt:lpstr>ПРАВИЛА ПОВЕДЕНИЯ В ОФИСЕ (КРАТКАЯ ПАМЯТКА СОТРУДНИКА)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Covid_mask-with-bands_poster_May_2020</dc:title>
  <dc:creator>Ksenia Kopteva</dc:creator>
  <cp:lastModifiedBy>Виктория Тот</cp:lastModifiedBy>
  <cp:revision>13</cp:revision>
  <dcterms:created xsi:type="dcterms:W3CDTF">2020-05-22T10:43:13Z</dcterms:created>
  <dcterms:modified xsi:type="dcterms:W3CDTF">2020-06-27T12:34:26Z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2020-05-22T00:00:00Z</vt:filetime>
  </property>
  <property fmtid="{D5CDD505-2E9C-101B-9397-08002B2CF9AE}" pid="3" name="Creator">
    <vt:lpwstr>Adobe Illustrator CC 2017 (Macintosh)</vt:lpwstr>
  </property>
  <property fmtid="{D5CDD505-2E9C-101B-9397-08002B2CF9AE}" pid="4" name="LastSaved">
    <vt:filetime>2020-05-22T00:00:00Z</vt:filetime>
  </property>
  <property fmtid="{D5CDD505-2E9C-101B-9397-08002B2CF9AE}" pid="5" name="ContentTypeId">
    <vt:lpwstr>0x01010015CC464502A9B04888FD363EB6BE3C06</vt:lpwstr>
  </property>
</Properties>
</file>